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08"/>
  </p:notesMasterIdLst>
  <p:sldIdLst>
    <p:sldId id="256" r:id="rId3"/>
    <p:sldId id="258" r:id="rId4"/>
    <p:sldId id="260" r:id="rId5"/>
    <p:sldId id="898" r:id="rId6"/>
    <p:sldId id="261" r:id="rId7"/>
    <p:sldId id="262" r:id="rId8"/>
    <p:sldId id="263" r:id="rId9"/>
    <p:sldId id="264" r:id="rId10"/>
    <p:sldId id="265" r:id="rId11"/>
    <p:sldId id="266" r:id="rId12"/>
    <p:sldId id="267" r:id="rId13"/>
    <p:sldId id="268" r:id="rId14"/>
    <p:sldId id="269" r:id="rId15"/>
    <p:sldId id="270" r:id="rId16"/>
    <p:sldId id="271" r:id="rId17"/>
    <p:sldId id="273" r:id="rId18"/>
    <p:sldId id="499" r:id="rId19"/>
    <p:sldId id="275" r:id="rId20"/>
    <p:sldId id="276" r:id="rId21"/>
    <p:sldId id="277" r:id="rId22"/>
    <p:sldId id="278" r:id="rId23"/>
    <p:sldId id="279" r:id="rId24"/>
    <p:sldId id="280" r:id="rId25"/>
    <p:sldId id="281" r:id="rId26"/>
    <p:sldId id="282" r:id="rId27"/>
    <p:sldId id="283" r:id="rId28"/>
    <p:sldId id="284" r:id="rId29"/>
    <p:sldId id="285" r:id="rId30"/>
    <p:sldId id="751" r:id="rId31"/>
    <p:sldId id="286" r:id="rId32"/>
    <p:sldId id="288" r:id="rId33"/>
    <p:sldId id="289" r:id="rId34"/>
    <p:sldId id="290" r:id="rId35"/>
    <p:sldId id="291" r:id="rId36"/>
    <p:sldId id="292" r:id="rId37"/>
    <p:sldId id="293" r:id="rId38"/>
    <p:sldId id="294" r:id="rId39"/>
    <p:sldId id="295" r:id="rId40"/>
    <p:sldId id="296" r:id="rId41"/>
    <p:sldId id="297"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5" r:id="rId57"/>
    <p:sldId id="316" r:id="rId58"/>
    <p:sldId id="317" r:id="rId59"/>
    <p:sldId id="319" r:id="rId60"/>
    <p:sldId id="323"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3" r:id="rId78"/>
    <p:sldId id="344" r:id="rId79"/>
    <p:sldId id="345" r:id="rId80"/>
    <p:sldId id="346" r:id="rId81"/>
    <p:sldId id="348" r:id="rId82"/>
    <p:sldId id="350"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2" r:id="rId102"/>
    <p:sldId id="374" r:id="rId103"/>
    <p:sldId id="375" r:id="rId104"/>
    <p:sldId id="376" r:id="rId105"/>
    <p:sldId id="915" r:id="rId106"/>
    <p:sldId id="377" r:id="rId107"/>
    <p:sldId id="378" r:id="rId108"/>
    <p:sldId id="379" r:id="rId109"/>
    <p:sldId id="380"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9" r:id="rId127"/>
    <p:sldId id="400" r:id="rId128"/>
    <p:sldId id="401" r:id="rId129"/>
    <p:sldId id="402" r:id="rId130"/>
    <p:sldId id="403" r:id="rId131"/>
    <p:sldId id="405" r:id="rId132"/>
    <p:sldId id="406" r:id="rId133"/>
    <p:sldId id="407" r:id="rId134"/>
    <p:sldId id="408" r:id="rId135"/>
    <p:sldId id="409" r:id="rId136"/>
    <p:sldId id="410" r:id="rId137"/>
    <p:sldId id="411" r:id="rId138"/>
    <p:sldId id="412" r:id="rId139"/>
    <p:sldId id="413" r:id="rId140"/>
    <p:sldId id="414" r:id="rId141"/>
    <p:sldId id="415" r:id="rId142"/>
    <p:sldId id="417" r:id="rId143"/>
    <p:sldId id="418" r:id="rId144"/>
    <p:sldId id="419" r:id="rId145"/>
    <p:sldId id="420" r:id="rId146"/>
    <p:sldId id="421" r:id="rId147"/>
    <p:sldId id="422" r:id="rId148"/>
    <p:sldId id="424" r:id="rId149"/>
    <p:sldId id="427" r:id="rId150"/>
    <p:sldId id="428" r:id="rId151"/>
    <p:sldId id="947" r:id="rId152"/>
    <p:sldId id="948" r:id="rId153"/>
    <p:sldId id="949" r:id="rId154"/>
    <p:sldId id="432" r:id="rId155"/>
    <p:sldId id="433" r:id="rId156"/>
    <p:sldId id="436" r:id="rId157"/>
    <p:sldId id="437" r:id="rId158"/>
    <p:sldId id="438" r:id="rId159"/>
    <p:sldId id="439" r:id="rId160"/>
    <p:sldId id="440" r:id="rId161"/>
    <p:sldId id="441" r:id="rId162"/>
    <p:sldId id="442" r:id="rId163"/>
    <p:sldId id="443" r:id="rId164"/>
    <p:sldId id="444" r:id="rId165"/>
    <p:sldId id="445" r:id="rId166"/>
    <p:sldId id="446" r:id="rId167"/>
    <p:sldId id="447" r:id="rId168"/>
    <p:sldId id="448" r:id="rId169"/>
    <p:sldId id="449" r:id="rId170"/>
    <p:sldId id="450" r:id="rId171"/>
    <p:sldId id="451" r:id="rId172"/>
    <p:sldId id="452" r:id="rId173"/>
    <p:sldId id="453" r:id="rId174"/>
    <p:sldId id="454" r:id="rId175"/>
    <p:sldId id="455" r:id="rId176"/>
    <p:sldId id="456" r:id="rId177"/>
    <p:sldId id="457" r:id="rId178"/>
    <p:sldId id="458" r:id="rId179"/>
    <p:sldId id="459" r:id="rId180"/>
    <p:sldId id="460" r:id="rId181"/>
    <p:sldId id="463" r:id="rId182"/>
    <p:sldId id="464" r:id="rId183"/>
    <p:sldId id="465" r:id="rId184"/>
    <p:sldId id="466" r:id="rId185"/>
    <p:sldId id="467" r:id="rId186"/>
    <p:sldId id="468" r:id="rId187"/>
    <p:sldId id="469" r:id="rId188"/>
    <p:sldId id="470" r:id="rId189"/>
    <p:sldId id="471" r:id="rId190"/>
    <p:sldId id="472" r:id="rId191"/>
    <p:sldId id="473" r:id="rId192"/>
    <p:sldId id="474" r:id="rId193"/>
    <p:sldId id="475" r:id="rId194"/>
    <p:sldId id="476" r:id="rId195"/>
    <p:sldId id="477" r:id="rId196"/>
    <p:sldId id="478" r:id="rId197"/>
    <p:sldId id="479" r:id="rId198"/>
    <p:sldId id="480" r:id="rId199"/>
    <p:sldId id="481" r:id="rId200"/>
    <p:sldId id="501" r:id="rId201"/>
    <p:sldId id="482" r:id="rId202"/>
    <p:sldId id="491" r:id="rId203"/>
    <p:sldId id="492" r:id="rId204"/>
    <p:sldId id="493" r:id="rId205"/>
    <p:sldId id="349" r:id="rId206"/>
    <p:sldId id="425" r:id="rId20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2" roundtripDataSignature="AMtx7mj4E+bhR24zFoGjnlenbal7A9hG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Andrews" initials="" lastIdx="11" clrIdx="0"/>
  <p:cmAuthor id="1" name="L Carley" initials="" lastIdx="3" clrIdx="1"/>
  <p:cmAuthor id="2" name="Wendy Ker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CCECFF"/>
    <a:srgbClr val="70659A"/>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5216-18D2-4814-BB6A-587B3A373916}">
  <a:tblStyle styleId="{52045216-18D2-4814-BB6A-587B3A373916}" styleName="Table_0">
    <a:wholeTbl>
      <a:tcTxStyle b="off" i="off">
        <a:font>
          <a:latin typeface="Source Sans Pro"/>
          <a:ea typeface="Source Sans Pro"/>
          <a:cs typeface="Source Sans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Source Sans Pro"/>
          <a:ea typeface="Source Sans Pro"/>
          <a:cs typeface="Source Sans Pro"/>
        </a:font>
        <a:schemeClr val="lt1"/>
      </a:tcTxStyle>
      <a:tcStyle>
        <a:tcBdr/>
        <a:fill>
          <a:solidFill>
            <a:schemeClr val="accent1"/>
          </a:solidFill>
        </a:fill>
      </a:tcStyle>
    </a:lastCol>
    <a:firstCol>
      <a:tcTxStyle b="on" i="off">
        <a:font>
          <a:latin typeface="Source Sans Pro"/>
          <a:ea typeface="Source Sans Pro"/>
          <a:cs typeface="Source Sans Pro"/>
        </a:font>
        <a:schemeClr val="lt1"/>
      </a:tcTxStyle>
      <a:tcStyle>
        <a:tcBdr/>
        <a:fill>
          <a:solidFill>
            <a:schemeClr val="accent1"/>
          </a:solidFill>
        </a:fill>
      </a:tcStyle>
    </a:firstCol>
    <a:lastRow>
      <a:tcTxStyle b="on" i="off">
        <a:font>
          <a:latin typeface="Source Sans Pro"/>
          <a:ea typeface="Source Sans Pro"/>
          <a:cs typeface="Source Sans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ource Sans Pro"/>
          <a:ea typeface="Source Sans Pro"/>
          <a:cs typeface="Source Sans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85EDF71-5328-4DDF-94FC-83832076625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CA027D-C4AA-4732-B5E9-40231D74EA0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467" autoAdjust="0"/>
  </p:normalViewPr>
  <p:slideViewPr>
    <p:cSldViewPr snapToGrid="0">
      <p:cViewPr varScale="1">
        <p:scale>
          <a:sx n="96" d="100"/>
          <a:sy n="96" d="100"/>
        </p:scale>
        <p:origin x="1608" y="108"/>
      </p:cViewPr>
      <p:guideLst>
        <p:guide orient="horz" pos="2160"/>
        <p:guide pos="2880"/>
      </p:guideLst>
    </p:cSldViewPr>
  </p:slideViewPr>
  <p:outlineViewPr>
    <p:cViewPr>
      <p:scale>
        <a:sx n="33" d="100"/>
        <a:sy n="33" d="100"/>
      </p:scale>
      <p:origin x="0" y="-1311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74"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275"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theme" Target="theme/theme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77"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273" Type="http://schemas.openxmlformats.org/officeDocument/2006/relationships/commentAuthors" Target="commentAuthor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slo.org/Resource_files/resources/SLO_Form.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texasslo.org/Resource_files/resources/Student_Growth_Tracker.xlsx" TargetMode="External"/><Relationship Id="rId5" Type="http://schemas.openxmlformats.org/officeDocument/2006/relationships/hyperlink" Target="https://texasslo.org/Resource_files/resources/SLO_Rating_Rubric.pdf" TargetMode="External"/><Relationship Id="rId4" Type="http://schemas.openxmlformats.org/officeDocument/2006/relationships/hyperlink" Target="https://texasslo.org/Resource_files/resources/SLO_Success_Criteria.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s://texasslo.org/Resource_files/trainers/Revised_TSPs_from_non-exemplars.pdf" TargetMode="External"/><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hyperlink" Target="https://texasslo.org/Resource_files/resources/SLO_Success_Criteria.pdf"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3" Type="http://schemas.openxmlformats.org/officeDocument/2006/relationships/hyperlink" Target="https://texasslo.org/Resource_files/resources/Student_Growth_Tracker.xlsx" TargetMode="External"/><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3" Type="http://schemas.openxmlformats.org/officeDocument/2006/relationships/hyperlink" Target="https://texasslo.org/Resource_files/resources/Student_Growth_Tracker.xlsx" TargetMode="External"/><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drnBMAEA3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3" Type="http://schemas.openxmlformats.org/officeDocument/2006/relationships/hyperlink" Target="https://texasslo.org/Resource_files/resources/SLO_Administrator_Guide_w_TIA_Tips.pdf" TargetMode="External"/><Relationship Id="rId2" Type="http://schemas.openxmlformats.org/officeDocument/2006/relationships/slide" Target="../slides/slide193.xml"/><Relationship Id="rId1" Type="http://schemas.openxmlformats.org/officeDocument/2006/relationships/notesMaster" Target="../notesMasters/notesMaster1.xml"/><Relationship Id="rId4" Type="http://schemas.openxmlformats.org/officeDocument/2006/relationships/hyperlink" Target="https://texasslo.org/Resource_files/resources/SLO_Teacher_Guide.pdf" TargetMode="Externa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hyperlink" Target="https://texasslo.org/Resource_files/resources/SLO_Administrator_Guide_w_TIA_Tips.pdf" TargetMode="External"/><Relationship Id="rId2" Type="http://schemas.openxmlformats.org/officeDocument/2006/relationships/slide" Target="../slides/slide201.xml"/><Relationship Id="rId1" Type="http://schemas.openxmlformats.org/officeDocument/2006/relationships/notesMaster" Target="../notesMasters/notesMaster1.xml"/><Relationship Id="rId4" Type="http://schemas.openxmlformats.org/officeDocument/2006/relationships/hyperlink" Target="https://texasslo.org/Resource_files/resources/SLO_Teacher_Guide.pdf" TargetMode="Externa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3" Type="http://schemas.openxmlformats.org/officeDocument/2006/relationships/hyperlink" Target="https://texasslo.org/" TargetMode="External"/><Relationship Id="rId2" Type="http://schemas.openxmlformats.org/officeDocument/2006/relationships/slide" Target="../slides/slide203.xml"/><Relationship Id="rId1" Type="http://schemas.openxmlformats.org/officeDocument/2006/relationships/notesMaster" Target="../notesMasters/notesMaster1.xml"/><Relationship Id="rId5" Type="http://schemas.openxmlformats.org/officeDocument/2006/relationships/hyperlink" Target="https://texasslo.org/Resource_files/resources/SLO_Teacher_Guide.pdf" TargetMode="External"/><Relationship Id="rId4" Type="http://schemas.openxmlformats.org/officeDocument/2006/relationships/hyperlink" Target="https://texasslo.org/Resource_files/resources/SLO_Administrator_Guide_w_TIA_Tips.pdf" TargetMode="Externa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texasslo.org/Resource_files/trainers/Revised_SLO_Skill_Statements.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exasslo.org/Resource_files/resources/SLO_Form.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texasslo.org/Resource_files/trainers/Revised_ISPs_from_non-exemplars.pdf"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texasslo.org/Resource_files/trainers/ISP_Student_Work_Samples-3rd_Grade_Math.pdf"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00"/>
              <a:buFont typeface="Arial" panose="020B0604020202020204" pitchFamily="34" charset="0"/>
              <a:buNone/>
            </a:pPr>
            <a:endParaRPr lang="en-US" dirty="0">
              <a:latin typeface="Arial"/>
              <a:ea typeface="Arial"/>
              <a:cs typeface="Arial"/>
              <a:sym typeface="Arial"/>
            </a:endParaRPr>
          </a:p>
          <a:p>
            <a:pPr marL="171450" marR="0" lvl="0" indent="-171450" algn="l" rtl="0">
              <a:lnSpc>
                <a:spcPct val="80000"/>
              </a:lnSpc>
              <a:spcBef>
                <a:spcPts val="0"/>
              </a:spcBef>
              <a:spcAft>
                <a:spcPts val="0"/>
              </a:spcAft>
              <a:buClr>
                <a:schemeClr val="dk1"/>
              </a:buClr>
              <a:buSzPts val="300"/>
              <a:buFont typeface="Arial" panose="020B0604020202020204" pitchFamily="34" charset="0"/>
              <a:buChar char="•"/>
            </a:pPr>
            <a:r>
              <a:rPr lang="en-US" dirty="0">
                <a:latin typeface="Arial"/>
                <a:ea typeface="Arial"/>
                <a:cs typeface="Arial"/>
                <a:sym typeface="Arial"/>
              </a:rPr>
              <a:t>Orientation notes in </a:t>
            </a:r>
            <a:r>
              <a:rPr lang="en-US" b="1" dirty="0">
                <a:latin typeface="Arial"/>
                <a:ea typeface="Arial"/>
                <a:cs typeface="Arial"/>
                <a:sym typeface="Arial"/>
              </a:rPr>
              <a:t>bold text</a:t>
            </a:r>
            <a:r>
              <a:rPr lang="en-US" dirty="0">
                <a:latin typeface="Arial"/>
                <a:ea typeface="Arial"/>
                <a:cs typeface="Arial"/>
                <a:sym typeface="Arial"/>
              </a:rPr>
              <a:t> are direct quotes for trainer comments to read to participants. </a:t>
            </a:r>
            <a:endParaRPr dirty="0">
              <a:latin typeface="Arial"/>
              <a:ea typeface="Arial"/>
              <a:cs typeface="Arial"/>
              <a:sym typeface="Arial"/>
            </a:endParaRPr>
          </a:p>
          <a:p>
            <a:pPr marL="171450" marR="0" lvl="0" indent="-171450" algn="l" rtl="0">
              <a:lnSpc>
                <a:spcPct val="80000"/>
              </a:lnSpc>
              <a:spcBef>
                <a:spcPts val="0"/>
              </a:spcBef>
              <a:spcAft>
                <a:spcPts val="0"/>
              </a:spcAft>
              <a:buClr>
                <a:schemeClr val="dk1"/>
              </a:buClr>
              <a:buSzPts val="300"/>
              <a:buFont typeface="Arial" panose="020B0604020202020204" pitchFamily="34" charset="0"/>
              <a:buChar char="•"/>
            </a:pPr>
            <a:r>
              <a:rPr lang="en-US" dirty="0">
                <a:latin typeface="Arial"/>
                <a:ea typeface="Arial"/>
                <a:cs typeface="Arial"/>
                <a:sym typeface="Arial"/>
              </a:rPr>
              <a:t>Notes in regular font are background and guidance for trainers to know and use in delivering the training.</a:t>
            </a:r>
            <a:endParaRPr dirty="0">
              <a:latin typeface="Arial"/>
              <a:ea typeface="Arial"/>
              <a:cs typeface="Arial"/>
              <a:sym typeface="Arial"/>
            </a:endParaRPr>
          </a:p>
          <a:p>
            <a:pPr marL="171450" marR="0" lvl="0" indent="-171450" algn="l" rtl="0">
              <a:lnSpc>
                <a:spcPct val="80000"/>
              </a:lnSpc>
              <a:spcBef>
                <a:spcPts val="0"/>
              </a:spcBef>
              <a:spcAft>
                <a:spcPts val="0"/>
              </a:spcAft>
              <a:buClr>
                <a:schemeClr val="dk1"/>
              </a:buClr>
              <a:buSzPts val="300"/>
              <a:buFont typeface="Arial" panose="020B0604020202020204" pitchFamily="34" charset="0"/>
              <a:buChar char="•"/>
            </a:pPr>
            <a:r>
              <a:rPr lang="en-US" dirty="0">
                <a:latin typeface="Arial"/>
                <a:ea typeface="Arial"/>
                <a:cs typeface="Arial"/>
                <a:sym typeface="Arial"/>
              </a:rPr>
              <a:t>Italicized notes on slides should be replaced with specific information each training such as trainer names.</a:t>
            </a:r>
          </a:p>
          <a:p>
            <a:pPr marL="171450" marR="0" lvl="0" indent="-171450" algn="l" rtl="0">
              <a:lnSpc>
                <a:spcPct val="80000"/>
              </a:lnSpc>
              <a:spcBef>
                <a:spcPts val="0"/>
              </a:spcBef>
              <a:spcAft>
                <a:spcPts val="0"/>
              </a:spcAft>
              <a:buClr>
                <a:schemeClr val="dk1"/>
              </a:buClr>
              <a:buSzPts val="300"/>
              <a:buFont typeface="Arial" panose="020B0604020202020204" pitchFamily="34" charset="0"/>
              <a:buChar char="•"/>
            </a:pPr>
            <a:r>
              <a:rPr lang="en-US" dirty="0">
                <a:latin typeface="Arial"/>
                <a:ea typeface="Arial"/>
                <a:cs typeface="Arial"/>
                <a:sym typeface="Arial"/>
              </a:rPr>
              <a:t>Slides for breaks and lunch are at the end of the PPT to copy and insert where needed depending on the pacing and organization of the orientation. </a:t>
            </a:r>
          </a:p>
          <a:p>
            <a:pPr marL="171450" marR="0" lvl="0" indent="-171450" algn="l" rtl="0">
              <a:lnSpc>
                <a:spcPct val="80000"/>
              </a:lnSpc>
              <a:spcBef>
                <a:spcPts val="0"/>
              </a:spcBef>
              <a:spcAft>
                <a:spcPts val="0"/>
              </a:spcAft>
              <a:buClr>
                <a:schemeClr val="dk1"/>
              </a:buClr>
              <a:buSzPts val="300"/>
              <a:buFont typeface="Arial" panose="020B0604020202020204" pitchFamily="34" charset="0"/>
              <a:buChar char="•"/>
            </a:pPr>
            <a:r>
              <a:rPr lang="en-US" dirty="0">
                <a:latin typeface="Arial"/>
                <a:ea typeface="Arial"/>
                <a:cs typeface="Arial"/>
                <a:sym typeface="Arial"/>
              </a:rPr>
              <a:t>Some slides regarding the conference (BOY, MOY, EOY) are written with the administrator in mind for those who may be training assistant principals. They are optional for teacher orientation and are labeled in the trainer notes. In addition, they are identifiable by the pale blue background on the slide.</a:t>
            </a:r>
            <a:endParaRPr dirty="0">
              <a:latin typeface="Arial"/>
              <a:ea typeface="Arial"/>
              <a:cs typeface="Arial"/>
              <a:sym typeface="Arial"/>
            </a:endParaRPr>
          </a:p>
          <a:p>
            <a:pPr marL="0" marR="0" lvl="0" indent="0" algn="l" rtl="0">
              <a:lnSpc>
                <a:spcPct val="80000"/>
              </a:lnSpc>
              <a:spcBef>
                <a:spcPts val="0"/>
              </a:spcBef>
              <a:spcAft>
                <a:spcPts val="0"/>
              </a:spcAft>
              <a:buClr>
                <a:schemeClr val="dk1"/>
              </a:buClr>
              <a:buSzPts val="300"/>
              <a:buFont typeface="Oxygen"/>
              <a:buNone/>
            </a:pPr>
            <a:endParaRPr dirty="0">
              <a:latin typeface="Arial"/>
              <a:ea typeface="Arial"/>
              <a:cs typeface="Arial"/>
              <a:sym typeface="Arial"/>
            </a:endParaRPr>
          </a:p>
          <a:p>
            <a:pPr marL="0" marR="0" lvl="0" indent="0" algn="l" rtl="0">
              <a:lnSpc>
                <a:spcPct val="80000"/>
              </a:lnSpc>
              <a:spcBef>
                <a:spcPts val="0"/>
              </a:spcBef>
              <a:spcAft>
                <a:spcPts val="0"/>
              </a:spcAft>
              <a:buClr>
                <a:schemeClr val="dk1"/>
              </a:buClr>
              <a:buSzPts val="300"/>
              <a:buFont typeface="Oxygen"/>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Welcome participants</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0" marR="0" lvl="0" indent="0" algn="l" rtl="0">
              <a:lnSpc>
                <a:spcPct val="80000"/>
              </a:lnSpc>
              <a:spcBef>
                <a:spcPts val="0"/>
              </a:spcBef>
              <a:spcAft>
                <a:spcPts val="0"/>
              </a:spcAft>
              <a:buClr>
                <a:schemeClr val="dk1"/>
              </a:buClr>
              <a:buSzPts val="300"/>
              <a:buFont typeface="Oxygen"/>
              <a:buNone/>
            </a:pP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0" marR="0" lvl="0" indent="0" algn="l" rtl="0">
              <a:lnSpc>
                <a:spcPct val="80000"/>
              </a:lnSpc>
              <a:spcBef>
                <a:spcPts val="0"/>
              </a:spcBef>
              <a:spcAft>
                <a:spcPts val="0"/>
              </a:spcAft>
              <a:buClr>
                <a:schemeClr val="dk1"/>
              </a:buClr>
              <a:buSzPts val="278"/>
              <a:buFont typeface="Calibri"/>
              <a:buNone/>
            </a:pPr>
            <a:r>
              <a:rPr lang="en-US" sz="1110" i="1"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dirty="0">
                <a:latin typeface="Arial"/>
                <a:ea typeface="Arial"/>
                <a:cs typeface="Arial"/>
                <a:sym typeface="Arial"/>
              </a:rPr>
              <a:t>Below are resources that participants will need during the training. These are linked in the Resource tabs and under Orientation at texasslo.org. </a:t>
            </a:r>
            <a:endParaRPr dirty="0">
              <a:latin typeface="Arial"/>
              <a:ea typeface="Arial"/>
              <a:cs typeface="Arial"/>
              <a:sym typeface="Arial"/>
            </a:endParaRPr>
          </a:p>
          <a:p>
            <a:pPr marL="0" marR="0" lvl="0" indent="0" algn="l" rtl="0">
              <a:lnSpc>
                <a:spcPct val="80000"/>
              </a:lnSpc>
              <a:spcBef>
                <a:spcPts val="0"/>
              </a:spcBef>
              <a:spcAft>
                <a:spcPts val="0"/>
              </a:spcAft>
              <a:buClr>
                <a:schemeClr val="dk1"/>
              </a:buClr>
              <a:buSzPts val="278"/>
              <a:buFont typeface="Calibri"/>
              <a:buNone/>
            </a:pPr>
            <a:r>
              <a:rPr lang="en-US" dirty="0">
                <a:latin typeface="Arial"/>
                <a:ea typeface="Arial"/>
                <a:cs typeface="Arial"/>
                <a:sym typeface="Arial"/>
              </a:rPr>
              <a:t>Plan ahead to prepare how you, as the trainer, will share materials with participants, based on whether you are doing virtual or in person training. Planning resources for how to share the materials virtually are available under the Trainer tab on the website, texasslo.org.</a:t>
            </a:r>
            <a:endParaRPr dirty="0">
              <a:latin typeface="Arial"/>
              <a:ea typeface="Arial"/>
              <a:cs typeface="Arial"/>
              <a:sym typeface="Arial"/>
            </a:endParaRPr>
          </a:p>
          <a:p>
            <a:pPr marL="0" marR="0" lvl="0" indent="0" algn="l" rtl="0">
              <a:lnSpc>
                <a:spcPct val="80000"/>
              </a:lnSpc>
              <a:spcBef>
                <a:spcPts val="0"/>
              </a:spcBef>
              <a:spcAft>
                <a:spcPts val="0"/>
              </a:spcAft>
              <a:buClr>
                <a:schemeClr val="dk1"/>
              </a:buClr>
              <a:buSzPts val="278"/>
              <a:buFont typeface="Calibri"/>
              <a:buNone/>
            </a:pPr>
            <a:endParaRPr dirty="0">
              <a:latin typeface="Arial"/>
              <a:ea typeface="Arial"/>
              <a:cs typeface="Arial"/>
              <a:sym typeface="Arial"/>
            </a:endParaRPr>
          </a:p>
          <a:p>
            <a:pPr marL="0" lvl="0" indent="0" algn="l" rtl="0">
              <a:spcBef>
                <a:spcPts val="0"/>
              </a:spcBef>
              <a:spcAft>
                <a:spcPts val="0"/>
              </a:spcAft>
              <a:buNone/>
            </a:pPr>
            <a:r>
              <a:rPr lang="en-US" u="sng" dirty="0">
                <a:latin typeface="Arial"/>
                <a:ea typeface="Arial"/>
                <a:cs typeface="Arial"/>
                <a:sym typeface="Arial"/>
              </a:rPr>
              <a:t>Under Resources tab</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latin typeface="Arial"/>
                <a:ea typeface="Arial"/>
                <a:cs typeface="Arial"/>
                <a:sym typeface="Arial"/>
                <a:hlinkClick r:id="rId3"/>
              </a:rPr>
              <a:t>https://texasslo.org/Resource_files/resources/SLO_Form.pdf</a:t>
            </a: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latin typeface="Arial"/>
                <a:ea typeface="Arial"/>
                <a:cs typeface="Arial"/>
                <a:sym typeface="Arial"/>
                <a:hlinkClick r:id="rId4"/>
              </a:rPr>
              <a:t>https://texasslo.org/Resource_files/resources/SLO_Success_Criteria.pdf</a:t>
            </a: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latin typeface="Arial"/>
                <a:ea typeface="Arial"/>
                <a:cs typeface="Arial"/>
                <a:sym typeface="Arial"/>
                <a:hlinkClick r:id="rId5"/>
              </a:rPr>
              <a:t>https://texasslo.org/Resource_files/resources/SLO_Rating_Rubric.pdf</a:t>
            </a: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latin typeface="Arial"/>
                <a:ea typeface="Arial"/>
                <a:cs typeface="Arial"/>
                <a:sym typeface="Arial"/>
                <a:hlinkClick r:id="rId6"/>
              </a:rPr>
              <a:t>https://texasslo.org/Resource_files/resources/Student_Growth_Tracker.xlsx</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u="sng" dirty="0">
                <a:latin typeface="Arial"/>
                <a:ea typeface="Arial"/>
                <a:cs typeface="Arial"/>
                <a:sym typeface="Arial"/>
              </a:rPr>
              <a:t>Background information for trainers:</a:t>
            </a:r>
            <a:endParaRPr u="sng"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you have participants who used Texas SLO prior to 2021, they may have been trained on a similar but different process. Many of your participants will not have prior experience. You may or may not need to share differences depending on your audience. Overall structure is the same (Skill Statement, ISP, TSP, etc.) but level of validity and reliability is different. Emphasize the new BOE requirement of 5 data points in order to be able to determine end of year student skill levels, that map back to the TSP.</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Below are key differences between the prior version of Texas SLO and the update version which was rolled out in 2021 for trainer background information: </a:t>
            </a:r>
            <a:endParaRPr dirty="0">
              <a:latin typeface="Arial"/>
              <a:ea typeface="Arial"/>
              <a:cs typeface="Arial"/>
              <a:sym typeface="Arial"/>
            </a:endParaRPr>
          </a:p>
          <a:p>
            <a:pPr marL="0" lvl="0" indent="0" algn="l" rtl="0">
              <a:spcBef>
                <a:spcPts val="0"/>
              </a:spcBef>
              <a:spcAft>
                <a:spcPts val="0"/>
              </a:spcAft>
              <a:buNone/>
            </a:pPr>
            <a:r>
              <a:rPr lang="en-US" u="sng" dirty="0">
                <a:latin typeface="Arial"/>
                <a:ea typeface="Arial"/>
                <a:cs typeface="Arial"/>
                <a:sym typeface="Arial"/>
              </a:rPr>
              <a:t>What is different in the 2021 updated version?</a:t>
            </a:r>
            <a:endParaRPr u="sng" dirty="0">
              <a:latin typeface="Arial"/>
              <a:ea typeface="Arial"/>
              <a:cs typeface="Arial"/>
              <a:sym typeface="Arial"/>
            </a:endParaRPr>
          </a:p>
          <a:p>
            <a:pPr marL="280033" lvl="0" indent="58421" algn="l" rtl="0">
              <a:spcBef>
                <a:spcPts val="0"/>
              </a:spcBef>
              <a:spcAft>
                <a:spcPts val="0"/>
              </a:spcAft>
              <a:buClr>
                <a:srgbClr val="F89C4D"/>
              </a:buClr>
              <a:buSzPts val="1200"/>
              <a:buFont typeface="Arial"/>
              <a:buChar char="●"/>
            </a:pPr>
            <a:r>
              <a:rPr lang="en-US" dirty="0">
                <a:latin typeface="Arial"/>
                <a:ea typeface="Arial"/>
                <a:cs typeface="Arial"/>
                <a:sym typeface="Arial"/>
              </a:rPr>
              <a:t>E</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mphasis as a valid and reli</a:t>
            </a:r>
            <a:r>
              <a:rPr lang="en-US" dirty="0">
                <a:latin typeface="Arial"/>
                <a:ea typeface="Arial"/>
                <a:cs typeface="Arial"/>
                <a:sym typeface="Arial"/>
              </a:rPr>
              <a:t>able measure of student growth</a:t>
            </a:r>
            <a:endParaRPr dirty="0">
              <a:latin typeface="Arial"/>
              <a:ea typeface="Arial"/>
              <a:cs typeface="Arial"/>
              <a:sym typeface="Arial"/>
            </a:endParaRPr>
          </a:p>
          <a:p>
            <a:pPr marL="280033" lvl="0" indent="58421" algn="l" rtl="0">
              <a:spcBef>
                <a:spcPts val="580"/>
              </a:spcBef>
              <a:spcAft>
                <a:spcPts val="0"/>
              </a:spcAft>
              <a:buClr>
                <a:srgbClr val="F89C4D"/>
              </a:buClr>
              <a:buSzPts val="1200"/>
              <a:buFont typeface="Arial"/>
              <a:buChar char="●"/>
            </a:pPr>
            <a:r>
              <a:rPr lang="en-US" dirty="0">
                <a:latin typeface="Arial"/>
                <a:ea typeface="Arial"/>
                <a:cs typeface="Arial"/>
                <a:sym typeface="Arial"/>
              </a:rPr>
              <a:t>Multiple data points used to determine ISP/TSP levels</a:t>
            </a:r>
            <a:endParaRPr dirty="0">
              <a:latin typeface="Arial"/>
              <a:ea typeface="Arial"/>
              <a:cs typeface="Arial"/>
              <a:sym typeface="Arial"/>
            </a:endParaRPr>
          </a:p>
          <a:p>
            <a:pPr marL="280033" lvl="0" indent="58421" algn="l" rtl="0">
              <a:spcBef>
                <a:spcPts val="580"/>
              </a:spcBef>
              <a:spcAft>
                <a:spcPts val="0"/>
              </a:spcAft>
              <a:buClr>
                <a:srgbClr val="F89C4D"/>
              </a:buClr>
              <a:buSzPts val="1200"/>
              <a:buFont typeface="Arial"/>
              <a:buChar char="●"/>
            </a:pPr>
            <a:r>
              <a:rPr lang="en-US" dirty="0">
                <a:latin typeface="Arial"/>
                <a:ea typeface="Arial"/>
                <a:cs typeface="Arial"/>
                <a:sym typeface="Arial"/>
              </a:rPr>
              <a:t>BOE required (at least 5 data points) to determine EOY Skill level</a:t>
            </a:r>
            <a:endParaRPr dirty="0">
              <a:latin typeface="Arial"/>
              <a:ea typeface="Arial"/>
              <a:cs typeface="Arial"/>
              <a:sym typeface="Arial"/>
            </a:endParaRPr>
          </a:p>
          <a:p>
            <a:pPr marL="0" lvl="0" indent="0" algn="l" rtl="0">
              <a:spcBef>
                <a:spcPts val="580"/>
              </a:spcBef>
              <a:spcAft>
                <a:spcPts val="0"/>
              </a:spcAft>
              <a:buNone/>
            </a:pPr>
            <a:r>
              <a:rPr lang="en-US" u="sng" dirty="0">
                <a:latin typeface="Arial"/>
                <a:ea typeface="Arial"/>
                <a:cs typeface="Arial"/>
                <a:sym typeface="Arial"/>
              </a:rPr>
              <a:t>What is the same between the 2021 updated version and the prior version?</a:t>
            </a:r>
            <a:endParaRPr u="sng" dirty="0">
              <a:latin typeface="Arial"/>
              <a:ea typeface="Arial"/>
              <a:cs typeface="Arial"/>
              <a:sym typeface="Arial"/>
            </a:endParaRPr>
          </a:p>
          <a:p>
            <a:pPr marL="280033" lvl="0" indent="58421" algn="l" rtl="0">
              <a:spcBef>
                <a:spcPts val="0"/>
              </a:spcBef>
              <a:spcAft>
                <a:spcPts val="0"/>
              </a:spcAft>
              <a:buClr>
                <a:srgbClr val="F89C4D"/>
              </a:buClr>
              <a:buSzPts val="1200"/>
              <a:buFont typeface="Arial"/>
              <a:buChar char="●"/>
            </a:pPr>
            <a:r>
              <a:rPr lang="en-US" dirty="0">
                <a:latin typeface="Arial"/>
                <a:ea typeface="Arial"/>
                <a:cs typeface="Arial"/>
                <a:sym typeface="Arial"/>
              </a:rPr>
              <a:t>SLO Skill Statement</a:t>
            </a:r>
            <a:endParaRPr dirty="0">
              <a:latin typeface="Arial"/>
              <a:ea typeface="Arial"/>
              <a:cs typeface="Arial"/>
              <a:sym typeface="Arial"/>
            </a:endParaRPr>
          </a:p>
          <a:p>
            <a:pPr marL="280033" lvl="0" indent="58421" algn="l" rtl="0">
              <a:spcBef>
                <a:spcPts val="580"/>
              </a:spcBef>
              <a:spcAft>
                <a:spcPts val="0"/>
              </a:spcAft>
              <a:buClr>
                <a:srgbClr val="F89C4D"/>
              </a:buClr>
              <a:buSzPts val="1200"/>
              <a:buFont typeface="Arial"/>
              <a:buChar char="●"/>
            </a:pPr>
            <a:r>
              <a:rPr lang="en-US" dirty="0">
                <a:latin typeface="Arial"/>
                <a:ea typeface="Arial"/>
                <a:cs typeface="Arial"/>
                <a:sym typeface="Arial"/>
              </a:rPr>
              <a:t>Initial Skill Profile</a:t>
            </a:r>
            <a:endParaRPr dirty="0">
              <a:latin typeface="Arial"/>
              <a:ea typeface="Arial"/>
              <a:cs typeface="Arial"/>
              <a:sym typeface="Arial"/>
            </a:endParaRPr>
          </a:p>
          <a:p>
            <a:pPr marL="280033" lvl="0" indent="58421" algn="l" rtl="0">
              <a:spcBef>
                <a:spcPts val="580"/>
              </a:spcBef>
              <a:spcAft>
                <a:spcPts val="0"/>
              </a:spcAft>
              <a:buClr>
                <a:srgbClr val="F89C4D"/>
              </a:buClr>
              <a:buSzPts val="1200"/>
              <a:buFont typeface="Arial"/>
              <a:buChar char="●"/>
            </a:pPr>
            <a:r>
              <a:rPr lang="en-US" dirty="0">
                <a:latin typeface="Arial"/>
                <a:ea typeface="Arial"/>
                <a:cs typeface="Arial"/>
                <a:sym typeface="Arial"/>
              </a:rPr>
              <a:t>Targeted Skill Profile</a:t>
            </a:r>
            <a:endParaRPr dirty="0">
              <a:latin typeface="Arial"/>
              <a:ea typeface="Arial"/>
              <a:cs typeface="Arial"/>
              <a:sym typeface="Arial"/>
            </a:endParaRPr>
          </a:p>
          <a:p>
            <a:pPr marL="280033" lvl="0" indent="58421" algn="l" rtl="0">
              <a:spcBef>
                <a:spcPts val="580"/>
              </a:spcBef>
              <a:spcAft>
                <a:spcPts val="0"/>
              </a:spcAft>
              <a:buClr>
                <a:srgbClr val="F89C4D"/>
              </a:buClr>
              <a:buSzPts val="1200"/>
              <a:buFont typeface="Arial"/>
              <a:buChar char="●"/>
            </a:pPr>
            <a:r>
              <a:rPr lang="en-US" dirty="0">
                <a:latin typeface="Arial"/>
                <a:ea typeface="Arial"/>
                <a:cs typeface="Arial"/>
                <a:sym typeface="Arial"/>
              </a:rPr>
              <a:t>Reflective process that can lead to teacher professional growth as well as student growth</a:t>
            </a:r>
            <a:endParaRPr dirty="0">
              <a:latin typeface="Arial"/>
              <a:ea typeface="Arial"/>
              <a:cs typeface="Arial"/>
              <a:sym typeface="Arial"/>
            </a:endParaRPr>
          </a:p>
          <a:p>
            <a:pPr marL="0" lvl="0" indent="0" algn="l" rtl="0">
              <a:spcBef>
                <a:spcPts val="580"/>
              </a:spcBef>
              <a:spcAft>
                <a:spcPts val="0"/>
              </a:spcAft>
              <a:buNone/>
            </a:pPr>
            <a:endParaRPr dirty="0">
              <a:latin typeface="Arial"/>
              <a:ea typeface="Arial"/>
              <a:cs typeface="Arial"/>
              <a:sym typeface="Arial"/>
            </a:endParaRPr>
          </a:p>
        </p:txBody>
      </p:sp>
      <p:sp>
        <p:nvSpPr>
          <p:cNvPr id="74" name="Google Shape;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While the focus of SLOs is as a valid and reliable measure of student growth, the SLO process still is about teacher growth. Think of it as teacher growth through the lens of student growth.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What kind of assignments yielded the highest student growth?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What instructional practices were in place during times of the highest student growth?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Do some students demonstrate higher growth with some instructional practices, while other students demonstrate more growth with other practices?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idea is to ground our thinking about teacher growth in the evidence we have for student growth.</a:t>
            </a:r>
            <a:endParaRPr b="1">
              <a:latin typeface="Arial"/>
              <a:ea typeface="Arial"/>
              <a:cs typeface="Arial"/>
              <a:sym typeface="Arial"/>
            </a:endParaRPr>
          </a:p>
        </p:txBody>
      </p:sp>
      <p:sp>
        <p:nvSpPr>
          <p:cNvPr id="169" name="Google Shape;1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10fbc43727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10fbc4372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min.</a:t>
            </a:r>
            <a:endParaRPr/>
          </a:p>
          <a:p>
            <a:pPr marL="0" lvl="0" indent="0" algn="l" rtl="0">
              <a:spcBef>
                <a:spcPts val="0"/>
              </a:spcBef>
              <a:spcAft>
                <a:spcPts val="0"/>
              </a:spcAft>
              <a:buNone/>
            </a:pPr>
            <a:r>
              <a:rPr lang="en-US"/>
              <a:t>Welcome participants to Day 2 of Texas SLO training.</a:t>
            </a:r>
            <a:endParaRPr/>
          </a:p>
        </p:txBody>
      </p:sp>
      <p:sp>
        <p:nvSpPr>
          <p:cNvPr id="1106" name="Google Shape;1106;g110fbc4372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110fbc43727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g110fbc4372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SKIP THIS SLIDE IF TRAINING IN PERSON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Review Zoom courtesy and expectations.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127" name="Google Shape;1127;g110fbc43727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10fbc43727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g110fbc4372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Yesterday we cover steps 1-3 of this process. Today we will be going through the remaining steps to complete Phase 1 and then we will cover Phase 2 &amp; 3. </a:t>
            </a:r>
            <a:endParaRPr b="1">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4. 	Writing Quality Targeted Skill Profiles(TSP)</a:t>
            </a:r>
            <a:endParaRPr b="1">
              <a:highlight>
                <a:schemeClr val="lt1"/>
              </a:highlight>
              <a:latin typeface="Arial"/>
              <a:ea typeface="Arial"/>
              <a:cs typeface="Arial"/>
              <a:sym typeface="Arial"/>
            </a:endParaRPr>
          </a:p>
          <a:p>
            <a:pPr marL="0" lvl="0" indent="0" algn="l" rtl="0">
              <a:lnSpc>
                <a:spcPct val="115000"/>
              </a:lnSpc>
              <a:spcBef>
                <a:spcPts val="540"/>
              </a:spcBef>
              <a:spcAft>
                <a:spcPts val="0"/>
              </a:spcAft>
              <a:buNone/>
            </a:pPr>
            <a:r>
              <a:rPr lang="en-US" b="1">
                <a:highlight>
                  <a:schemeClr val="lt1"/>
                </a:highlight>
                <a:latin typeface="Arial"/>
                <a:ea typeface="Arial"/>
                <a:cs typeface="Arial"/>
                <a:sym typeface="Arial"/>
              </a:rPr>
              <a:t>5. 	Revised SLO Form/Beginning of Year Conference</a:t>
            </a:r>
            <a:endParaRPr b="1">
              <a:highlight>
                <a:schemeClr val="lt1"/>
              </a:highlight>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2 includes:</a:t>
            </a:r>
            <a:endParaRPr b="1">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6. 	Collecting a Valid Body of Evidence (BOE)</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7. 	Student Growth Tracker</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8. 	SLO Mid-Year Conferences</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And Phase 3 includes:</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9. 	Determining End of Year Skill Levels Based on BOE</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10. 	EOY Conferences</a:t>
            </a:r>
            <a:endParaRPr b="1">
              <a:highlight>
                <a:schemeClr val="lt1"/>
              </a:highlight>
              <a:latin typeface="Arial"/>
              <a:ea typeface="Arial"/>
              <a:cs typeface="Arial"/>
              <a:sym typeface="Arial"/>
            </a:endParaRPr>
          </a:p>
          <a:p>
            <a:pPr marL="255985" lvl="0" indent="0" algn="l" rtl="0">
              <a:spcBef>
                <a:spcPts val="540"/>
              </a:spcBef>
              <a:spcAft>
                <a:spcPts val="0"/>
              </a:spcAft>
              <a:buNone/>
            </a:pP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During day 1 we will cover steps 1-3 or part of Phase 1. On Day 2 we will cover the remaining steps in the process, finishing Phase 1, and covering all of Phase 2 &amp; 3.</a:t>
            </a:r>
            <a:endParaRPr b="1">
              <a:highlight>
                <a:schemeClr val="lt1"/>
              </a:highlight>
              <a:latin typeface="Arial"/>
              <a:ea typeface="Arial"/>
              <a:cs typeface="Arial"/>
              <a:sym typeface="Arial"/>
            </a:endParaRPr>
          </a:p>
          <a:p>
            <a:pPr marL="0" lvl="0" indent="0" algn="l" rtl="0">
              <a:spcBef>
                <a:spcPts val="540"/>
              </a:spcBef>
              <a:spcAft>
                <a:spcPts val="0"/>
              </a:spcAft>
              <a:buNone/>
            </a:pPr>
            <a:endParaRPr b="1">
              <a:highlight>
                <a:schemeClr val="lt1"/>
              </a:highlight>
              <a:latin typeface="Arial"/>
              <a:ea typeface="Arial"/>
              <a:cs typeface="Arial"/>
              <a:sym typeface="Arial"/>
            </a:endParaRPr>
          </a:p>
        </p:txBody>
      </p:sp>
      <p:sp>
        <p:nvSpPr>
          <p:cNvPr id="1144" name="Google Shape;1144;g110fbc4372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10fbc43727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10fbc43727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4 min. or less </a:t>
            </a:r>
            <a:endParaRPr/>
          </a:p>
          <a:p>
            <a:pPr marL="0" lvl="0" indent="0" algn="l" rtl="0">
              <a:spcBef>
                <a:spcPts val="0"/>
              </a:spcBef>
              <a:spcAft>
                <a:spcPts val="0"/>
              </a:spcAft>
              <a:buNone/>
            </a:pPr>
            <a:r>
              <a:rPr lang="en-US"/>
              <a:t>Use as a warm-up/reconnecting activity.</a:t>
            </a:r>
            <a:endParaRPr/>
          </a:p>
          <a:p>
            <a:pPr marL="0" lvl="0" indent="0" algn="l" rtl="0">
              <a:spcBef>
                <a:spcPts val="0"/>
              </a:spcBef>
              <a:spcAft>
                <a:spcPts val="0"/>
              </a:spcAft>
              <a:buNone/>
            </a:pPr>
            <a:r>
              <a:rPr lang="en-US"/>
              <a:t>Trainer talk:</a:t>
            </a:r>
            <a:endParaRPr/>
          </a:p>
          <a:p>
            <a:pPr marL="0" lvl="0" indent="0" algn="l" rtl="0">
              <a:spcBef>
                <a:spcPts val="0"/>
              </a:spcBef>
              <a:spcAft>
                <a:spcPts val="0"/>
              </a:spcAft>
              <a:buNone/>
            </a:pPr>
            <a:r>
              <a:rPr lang="en-US" b="1"/>
              <a:t>Yesterday we spent a lot of time digging into these three initial steps of Phase 1. </a:t>
            </a:r>
            <a:endParaRPr b="1"/>
          </a:p>
          <a:p>
            <a:pPr marL="0" lvl="0" indent="0" algn="l" rtl="0">
              <a:spcBef>
                <a:spcPts val="0"/>
              </a:spcBef>
              <a:spcAft>
                <a:spcPts val="0"/>
              </a:spcAft>
              <a:buNone/>
            </a:pPr>
            <a:r>
              <a:rPr lang="en-US" b="1"/>
              <a:t>Take a moment to consider an “aha” or a takeaway that you have regarding one of these steps. </a:t>
            </a:r>
            <a:endParaRPr b="1"/>
          </a:p>
          <a:p>
            <a:pPr marL="0" lvl="0" indent="0" algn="l" rtl="0">
              <a:spcBef>
                <a:spcPts val="0"/>
              </a:spcBef>
              <a:spcAft>
                <a:spcPts val="0"/>
              </a:spcAft>
              <a:buNone/>
            </a:pPr>
            <a:r>
              <a:rPr lang="en-US" b="1"/>
              <a:t>Let’s take a moment to think about it then we will share. </a:t>
            </a:r>
            <a:endParaRPr b="1"/>
          </a:p>
          <a:p>
            <a:pPr marL="0" lvl="0" indent="0" algn="l" rtl="0">
              <a:spcBef>
                <a:spcPts val="0"/>
              </a:spcBef>
              <a:spcAft>
                <a:spcPts val="0"/>
              </a:spcAft>
              <a:buNone/>
            </a:pPr>
            <a:r>
              <a:rPr lang="en-US"/>
              <a:t>(30 seconds think time)</a:t>
            </a:r>
            <a:endParaRPr/>
          </a:p>
          <a:p>
            <a:pPr marL="0" lvl="0" indent="0" algn="l" rtl="0">
              <a:spcBef>
                <a:spcPts val="0"/>
              </a:spcBef>
              <a:spcAft>
                <a:spcPts val="0"/>
              </a:spcAft>
              <a:buNone/>
            </a:pPr>
            <a:r>
              <a:rPr lang="en-US"/>
              <a:t>3. mins to share with an elbow partner at the table or share in chat.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52" name="Google Shape;1152;g110fbc43727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Modify as needed </a:t>
            </a:r>
          </a:p>
        </p:txBody>
      </p:sp>
      <p:sp>
        <p:nvSpPr>
          <p:cNvPr id="4" name="Slide Number Placeholder 3"/>
          <p:cNvSpPr>
            <a:spLocks noGrp="1"/>
          </p:cNvSpPr>
          <p:nvPr>
            <p:ph type="sldNum" sz="quarter" idx="5"/>
          </p:nvPr>
        </p:nvSpPr>
        <p:spPr/>
        <p:txBody>
          <a:bodyPr/>
          <a:lstStyle/>
          <a:p>
            <a:fld id="{5923418A-D94E-46C2-AEB4-B56FBE667709}" type="slidenum">
              <a:rPr lang="en-US" smtClean="0"/>
              <a:t>104</a:t>
            </a:fld>
            <a:endParaRPr lang="en-US"/>
          </a:p>
        </p:txBody>
      </p:sp>
    </p:spTree>
    <p:extLst>
      <p:ext uri="{BB962C8B-B14F-4D97-AF65-F5344CB8AC3E}">
        <p14:creationId xmlns:p14="http://schemas.microsoft.com/office/powerpoint/2010/main" val="42084937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&lt;1 min.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59" name="Google Shape;1159;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2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p12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b="1">
                <a:latin typeface="Arial"/>
                <a:ea typeface="Arial"/>
                <a:cs typeface="Arial"/>
                <a:sym typeface="Arial"/>
              </a:rPr>
              <a:t>We  are ready for Question 3. So far we have determined our focus for the year through our Skill Statement, looked at what skills we thought students would have in relation to our Skill Statement by writing our ISP, and then mapped where our students actually were in relation to the ISP. Now it’s time to decide where we think our students can go with this SLO by the end of the year and set a growth goal for them</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167" name="Google Shape;1167;p12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106</a:t>
            </a:fld>
            <a:endParaRPr sz="1300">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2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2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b="1" dirty="0">
                <a:latin typeface="Arial"/>
                <a:ea typeface="Arial"/>
                <a:cs typeface="Arial"/>
                <a:sym typeface="Arial"/>
              </a:rPr>
              <a:t>2 min.</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There are big differences between the Initial Skill Profile and the Targeted Skill Profile. Teachers should not create a single profile and use it for both. This is a temptation many folks have – write it and just have students move up one level for growth. The ISP is really about what students can do before ever really having any instruction from the teacher. That is the purpose it serves and essentially after you have used it and are ready to build your TSP, the ISP is no longer is important as it has fulfilled its purpose. The TSP is all about now that I know these students, after a year of my instruction, how far can I push them. </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The skills students exhibit on day one should be different than the skill they will be able to demonstrate at the end of the year.</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Think of it this way – if I were measuring a child’s skill at swimming – maybe on Day 1, all they can do is get in the pool and cling onto the side. Maybe they will put their head in the water for a moment or two (and then gasp for air). I need to know that as a swimming teacher to know where to start. Once I know that information, I am ready to move on and figure out how much they can learn in the 4 months I have them. After the  4 months of swim lessons – they are able to do the breaststroke, freestyle, etc. These are not the same skills at all.</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 academics it is the same. They are writing paragraphs in response to a prompt on Day 1, but on Day 180 maybe they are researching and supporting their work with evidence from the works cited.</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p:txBody>
      </p:sp>
      <p:sp>
        <p:nvSpPr>
          <p:cNvPr id="1175" name="Google Shape;1175;p12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107</a:t>
            </a:fld>
            <a:endParaRPr sz="1300">
              <a:solidFill>
                <a:srgbClr val="000000"/>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2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2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lnSpc>
                <a:spcPct val="90000"/>
              </a:lnSpc>
              <a:spcBef>
                <a:spcPts val="0"/>
              </a:spcBef>
              <a:spcAft>
                <a:spcPts val="0"/>
              </a:spcAft>
              <a:buNone/>
            </a:pPr>
            <a:r>
              <a:rPr lang="en-US" b="1" dirty="0">
                <a:latin typeface="Arial"/>
                <a:ea typeface="Arial"/>
                <a:cs typeface="Arial"/>
                <a:sym typeface="Arial"/>
              </a:rPr>
              <a:t>3 min.</a:t>
            </a:r>
            <a:endParaRPr b="1" dirty="0">
              <a:latin typeface="Arial"/>
              <a:ea typeface="Arial"/>
              <a:cs typeface="Arial"/>
              <a:sym typeface="Arial"/>
            </a:endParaRPr>
          </a:p>
          <a:p>
            <a:pPr marL="0" lvl="0" indent="0" algn="l" rtl="0">
              <a:lnSpc>
                <a:spcPct val="90000"/>
              </a:lnSpc>
              <a:spcBef>
                <a:spcPts val="0"/>
              </a:spcBef>
              <a:spcAft>
                <a:spcPts val="0"/>
              </a:spcAft>
              <a:buNone/>
            </a:pPr>
            <a:r>
              <a:rPr lang="en-US" b="1" dirty="0">
                <a:latin typeface="Arial"/>
                <a:ea typeface="Arial"/>
                <a:cs typeface="Arial"/>
                <a:sym typeface="Arial"/>
              </a:rPr>
              <a:t>This</a:t>
            </a: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2"/>
                  </a:ext>
                </a:extLst>
              </a:rPr>
              <a:t> </a:t>
            </a:r>
            <a:r>
              <a:rPr lang="en-US" b="1" dirty="0">
                <a:latin typeface="Arial"/>
                <a:ea typeface="Arial"/>
                <a:cs typeface="Arial"/>
                <a:sym typeface="Arial"/>
              </a:rPr>
              <a:t>is the step where the teacher is going to build a Targeted Skill Profile (TSP). The teacher has spent  6+ weeks getting to know their students. The teacher knows the students’ skills as they relate to the Skill Statement and the teacher is really getting to know the whole child…..how they have performed, their attendance record, how they learn and respond, etc. At this point, the teacher is able to say that: I can see how far I can push them after a year of my instruction. </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0" lvl="0" indent="0" algn="l" rtl="0">
              <a:lnSpc>
                <a:spcPct val="90000"/>
              </a:lnSpc>
              <a:spcBef>
                <a:spcPts val="0"/>
              </a:spcBef>
              <a:spcAft>
                <a:spcPts val="0"/>
              </a:spcAft>
              <a:buNone/>
            </a:pPr>
            <a:r>
              <a:rPr lang="en-US" b="1" dirty="0">
                <a:latin typeface="Arial"/>
                <a:ea typeface="Arial"/>
                <a:cs typeface="Arial"/>
                <a:sym typeface="Arial"/>
              </a:rPr>
              <a:t>While a TSP is similar in structure to the ISP, note that the purpose is completely different. The teacher uses an ISP to really find out who is in the classroom, while a TSP is really the road map for growing all of the students.</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0" lvl="0" indent="0" algn="l" rtl="0">
              <a:lnSpc>
                <a:spcPct val="90000"/>
              </a:lnSpc>
              <a:spcBef>
                <a:spcPts val="0"/>
              </a:spcBef>
              <a:spcAft>
                <a:spcPts val="0"/>
              </a:spcAft>
              <a:buNone/>
            </a:pPr>
            <a:r>
              <a:rPr lang="en-US" b="1" dirty="0">
                <a:latin typeface="Arial"/>
                <a:ea typeface="Arial"/>
                <a:cs typeface="Arial"/>
                <a:sym typeface="Arial"/>
              </a:rPr>
              <a:t>And now -- as the teacher begins to think of how far they can take their class,  the teacher would want to establish a ‘typical end of year skill level’ – a description that would fit the goals for the largest group of students at the end of the year. The teacher wants to build a TSP with the goal of a bell curve. This may seem counterintuitive to some – but the teacher should have in mind an idea of where the students with the highest and lowest skill levels should land at the end of the year, in addition to an idea where “most” of the students will land. This allows for the teacher to push and grow students in a way that allows them to focus on the skills that they gain in an honest, realistic way while still pursuing those high expectations of all students without expecting all students to reach the same outcome level. If you have students who are two or three grade levels behind in performance – the profile should reflect that.</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0" lvl="0" indent="0" algn="l" rtl="0">
              <a:lnSpc>
                <a:spcPct val="90000"/>
              </a:lnSpc>
              <a:spcBef>
                <a:spcPts val="0"/>
              </a:spcBef>
              <a:spcAft>
                <a:spcPts val="0"/>
              </a:spcAft>
              <a:buNone/>
            </a:pPr>
            <a:r>
              <a:rPr lang="en-US" b="1" dirty="0">
                <a:latin typeface="Arial"/>
                <a:ea typeface="Arial"/>
                <a:cs typeface="Arial"/>
                <a:sym typeface="Arial"/>
              </a:rPr>
              <a:t>Similarly, if the teacher has students who are well above grade level – the end of year skill profile should reflect a higher expectation of performance.</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0" lvl="0" indent="0" algn="l" rtl="0">
              <a:lnSpc>
                <a:spcPct val="90000"/>
              </a:lnSpc>
              <a:spcBef>
                <a:spcPts val="0"/>
              </a:spcBef>
              <a:spcAft>
                <a:spcPts val="0"/>
              </a:spcAft>
              <a:buNone/>
            </a:pPr>
            <a:r>
              <a:rPr lang="en-US" b="1" dirty="0">
                <a:latin typeface="Arial"/>
                <a:ea typeface="Arial"/>
                <a:cs typeface="Arial"/>
                <a:sym typeface="Arial"/>
              </a:rPr>
              <a:t>The targeted student skill profile is based entirely on the students in the class. Based on where these students started, what are reasonable goals regarding the skill statement by the end of the year?</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It is possible and perfectly acceptable for a student to be rated Typical on the ISP and Typical on the TSP. This will still show growth because the profiles are different. The Typical description would be of a higher, more sophisticated level of performance on the TSP.</a:t>
            </a:r>
            <a:endParaRPr b="1" dirty="0">
              <a:latin typeface="Arial"/>
              <a:ea typeface="Arial"/>
              <a:cs typeface="Arial"/>
              <a:sym typeface="Arial"/>
            </a:endParaRPr>
          </a:p>
          <a:p>
            <a:pPr marL="0" lvl="0" indent="0" algn="l" rtl="0">
              <a:lnSpc>
                <a:spcPct val="90000"/>
              </a:lnSpc>
              <a:spcBef>
                <a:spcPts val="0"/>
              </a:spcBef>
              <a:spcAft>
                <a:spcPts val="0"/>
              </a:spcAft>
              <a:buNone/>
            </a:pPr>
            <a:endParaRPr b="1" dirty="0">
              <a:latin typeface="Arial"/>
              <a:ea typeface="Arial"/>
              <a:cs typeface="Arial"/>
              <a:sym typeface="Arial"/>
            </a:endParaRPr>
          </a:p>
        </p:txBody>
      </p:sp>
      <p:sp>
        <p:nvSpPr>
          <p:cNvPr id="1183" name="Google Shape;1183;p12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108</a:t>
            </a:fld>
            <a:endParaRPr sz="1300">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28: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128: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b="1" dirty="0">
                <a:latin typeface="Arial"/>
                <a:ea typeface="Arial"/>
                <a:cs typeface="Arial"/>
                <a:sym typeface="Arial"/>
              </a:rPr>
              <a:t>1 min.</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brings us to our next core idea.</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Read this slide and let it sit for a moment.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Very simply, our most effective teachers don’t measure success by what was covered, they measure it by what was learned.</a:t>
            </a:r>
            <a:endParaRPr b="1" dirty="0">
              <a:latin typeface="Arial"/>
              <a:ea typeface="Arial"/>
              <a:cs typeface="Arial"/>
              <a:sym typeface="Arial"/>
            </a:endParaRPr>
          </a:p>
        </p:txBody>
      </p:sp>
      <p:sp>
        <p:nvSpPr>
          <p:cNvPr id="1200" name="Google Shape;1200;p128: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Take 30 seconds to reflect on the bullets of this slide. Some of the acronyms may be new to you and we will be learning about each of them. </a:t>
            </a:r>
            <a:r>
              <a:rPr lang="en-US">
                <a:latin typeface="Arial"/>
                <a:ea typeface="Arial"/>
                <a:cs typeface="Arial"/>
                <a:sym typeface="Arial"/>
              </a:rPr>
              <a:t>(pause)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Texas SLO process is highly structured. There are other version of SLO processes out there, so it is important to distinguish exactly what we mean when we say “SLOs.” There may be districts that are using what they call SLOs, but really what they are doing is a pre-test/post-test system, and not following the process of:</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 SLO Skill Statement,</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b) Initial Skill Profile,</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c) Targeted Skill Profile and setting targeted growth goals for each student based on multiple data points,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 A body of evidence of student work used to determine EOY growth,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e) Strong BOY, MOY and EOY SLO conferences,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f) Trained appraisers approving each step of the SLO process.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detail and structure of the Texas SLO process, when implemented accurately, yields valuable information on student growth.</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7" name="Google Shape;1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 with all parts of the SLO process, there are Success Criteria for a Targeted Skill Profile. Take one minute to reach each of the 6 Success Criteria for a TSP. This also can be found on p. 24 of the Teacher Orientation Manual.</a:t>
            </a:r>
            <a:endParaRPr b="1" dirty="0">
              <a:latin typeface="Arial"/>
              <a:ea typeface="Arial"/>
              <a:cs typeface="Arial"/>
              <a:sym typeface="Arial"/>
            </a:endParaRPr>
          </a:p>
        </p:txBody>
      </p:sp>
      <p:sp>
        <p:nvSpPr>
          <p:cNvPr id="1208" name="Google Shape;1208;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3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is an exemplar TSP. </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It can be found on p. 25 of the Teacher Orientation Manual.</a:t>
            </a:r>
            <a:endParaRPr b="1" dirty="0">
              <a:latin typeface="Arial"/>
              <a:ea typeface="Arial"/>
              <a:cs typeface="Arial"/>
              <a:sym typeface="Arial"/>
            </a:endParaRPr>
          </a:p>
          <a:p>
            <a:pPr marL="0" lvl="0" indent="0" algn="l" rtl="0">
              <a:spcBef>
                <a:spcPts val="0"/>
              </a:spcBef>
              <a:spcAft>
                <a:spcPts val="0"/>
              </a:spcAft>
              <a:buNone/>
            </a:pPr>
            <a:endParaRPr dirty="0"/>
          </a:p>
        </p:txBody>
      </p:sp>
      <p:sp>
        <p:nvSpPr>
          <p:cNvPr id="1216" name="Google Shape;1216;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0fbc43727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0fbc43727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3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US" b="1" dirty="0">
                <a:latin typeface="Arial"/>
                <a:ea typeface="Arial"/>
                <a:cs typeface="Arial"/>
                <a:sym typeface="Arial"/>
              </a:rPr>
              <a:t>Take 2 minutes to read all 5 skill levels of this TSP.  Then go back and re-read the ISP for this same course, which can be found on p. 6 of Teacher Orientation Manual. </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After reading time, take 1 min. to answer the following questions in your notes space. You have an open notes space for TSP on p. 50 of your manual:</a:t>
            </a:r>
            <a:endParaRPr b="1" dirty="0">
              <a:latin typeface="Arial"/>
              <a:ea typeface="Arial"/>
              <a:cs typeface="Arial"/>
              <a:sym typeface="Arial"/>
            </a:endParaRPr>
          </a:p>
          <a:p>
            <a:pPr marL="0" lvl="0" indent="0" algn="l" rtl="0">
              <a:spcBef>
                <a:spcPts val="0"/>
              </a:spcBef>
              <a:spcAft>
                <a:spcPts val="0"/>
              </a:spcAft>
              <a:buClr>
                <a:schemeClr val="dk1"/>
              </a:buClr>
              <a:buFont typeface="Arial"/>
              <a:buNone/>
            </a:pP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What are some key differences between the ISP for this course and the TSP? Jot down in your notes the differences you see. We will come back to this later.</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How does this TSP align to the Success Criteria for a TSP?</a:t>
            </a:r>
            <a:endParaRPr b="1" dirty="0">
              <a:latin typeface="Arial"/>
              <a:ea typeface="Arial"/>
              <a:cs typeface="Arial"/>
              <a:sym typeface="Arial"/>
            </a:endParaRPr>
          </a:p>
          <a:p>
            <a:pPr marL="0" lvl="0" indent="0" algn="l" rtl="0">
              <a:spcBef>
                <a:spcPts val="0"/>
              </a:spcBef>
              <a:spcAft>
                <a:spcPts val="0"/>
              </a:spcAft>
              <a:buNone/>
            </a:pPr>
            <a:endParaRPr dirty="0"/>
          </a:p>
        </p:txBody>
      </p:sp>
      <p:sp>
        <p:nvSpPr>
          <p:cNvPr id="1225" name="Google Shape;1225;g110fbc43727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identify which success criteria on the left are fulfilled with the skill descriptors from the TSP on the right. They should make note of any success criteria that may not be clearly included in the skill descriptors on the right.</a:t>
            </a:r>
            <a:endParaRPr>
              <a:latin typeface="Arial"/>
              <a:ea typeface="Arial"/>
              <a:cs typeface="Arial"/>
              <a:sym typeface="Arial"/>
            </a:endParaRPr>
          </a:p>
        </p:txBody>
      </p:sp>
      <p:sp>
        <p:nvSpPr>
          <p:cNvPr id="1232" name="Google Shape;1232;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question mark on the 5th Success Critera is because we want to take the time to understand if the targets the teacher set, truly are based on her actual students and backed up by multiple sources of data.</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Notice that in the “above typical” skill descriptor there is a reference to above grade-level texts, even though ‘above grade level texts’ is not specifically mentioned in the skill statement. This is because for this teacher with this group of kids, she feels strongly that based on where some of her students started the year, they will be able to demonstrate the skill of drawing conclusions supported by textual evidence, not just with texts at the 8</a:t>
            </a:r>
            <a:r>
              <a:rPr lang="en-US" b="1" baseline="30000">
                <a:latin typeface="Arial"/>
                <a:ea typeface="Arial"/>
                <a:cs typeface="Arial"/>
                <a:sym typeface="Arial"/>
              </a:rPr>
              <a:t>th</a:t>
            </a:r>
            <a:r>
              <a:rPr lang="en-US" b="1">
                <a:latin typeface="Arial"/>
                <a:ea typeface="Arial"/>
                <a:cs typeface="Arial"/>
                <a:sym typeface="Arial"/>
              </a:rPr>
              <a:t> grade level, but with texts that are on an above 8</a:t>
            </a:r>
            <a:r>
              <a:rPr lang="en-US" b="1" baseline="30000">
                <a:latin typeface="Arial"/>
                <a:ea typeface="Arial"/>
                <a:cs typeface="Arial"/>
                <a:sym typeface="Arial"/>
              </a:rPr>
              <a:t>th</a:t>
            </a:r>
            <a:r>
              <a:rPr lang="en-US" b="1">
                <a:latin typeface="Arial"/>
                <a:ea typeface="Arial"/>
                <a:cs typeface="Arial"/>
                <a:sym typeface="Arial"/>
              </a:rPr>
              <a:t> grade reading level. During some years. a teacher’s students may truly be able to be at this level by the end of the year, and other years, depending on where that particular group of students began the year, “above typical” may still be demonstrating this skill with grade level texts only.</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1242" name="Google Shape;1242;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Take two minutes to consider, to which success criteria on the left do the skill descriptors from the TSP on the right align?</a:t>
            </a:r>
            <a:endParaRPr b="1">
              <a:latin typeface="Arial"/>
              <a:ea typeface="Arial"/>
              <a:cs typeface="Arial"/>
              <a:sym typeface="Arial"/>
            </a:endParaRPr>
          </a:p>
        </p:txBody>
      </p:sp>
      <p:sp>
        <p:nvSpPr>
          <p:cNvPr id="1258" name="Google Shape;1258;p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12912a4d9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gf12912a4d9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Again, we have a question mark for the 5th Success Criteria to signal that this needs to be conversation with the teacher. What evidence sources did they use? How did they incorporate the students’ ISP levels when considering where to place students’ expected end of year skill level on the TSP?</a:t>
            </a:r>
            <a:endParaRPr b="1">
              <a:latin typeface="Arial"/>
              <a:ea typeface="Arial"/>
              <a:cs typeface="Arial"/>
              <a:sym typeface="Arial"/>
            </a:endParaRPr>
          </a:p>
          <a:p>
            <a:pPr marL="0" lvl="0" indent="0" algn="l" rtl="0">
              <a:spcBef>
                <a:spcPts val="0"/>
              </a:spcBef>
              <a:spcAft>
                <a:spcPts val="0"/>
              </a:spcAft>
              <a:buNone/>
            </a:pPr>
            <a:endParaRPr/>
          </a:p>
        </p:txBody>
      </p:sp>
      <p:sp>
        <p:nvSpPr>
          <p:cNvPr id="1268" name="Google Shape;1268;gf12912a4d9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3" name="Google Shape;1283;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4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we will come back to any of the differences you noted between the ISP for this course and the TSP for this course.</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read the Above Typical skill level on the TSP.</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(Click)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have them read the Above Typical skill level on the TSP and compare the two. How are they different? If a student demonstrated the Above Typical skill level shown in the ISP in the beginning of the year,  and then ended up at the end of the year with Above Typical on the TSP, would there have been growth?</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(Click)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read the Typical Skill level on the ISP.</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(Click)</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Then have them read the Typical skill level on the TSP and compare the two. How are they different? If a student demonstrated the Typical skill level shown in the ISP in the beginning of the year, and then ended up at the end of the year with Typical on the TSP, would there have been growth?</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284" name="Google Shape;1284;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1"/>
                  </a:ext>
                </a:extLst>
              </a:rPr>
              <a:t>4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Slide transitions on each click.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read the Below Typical  skill level on the ISP.</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(Click)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have them read the Below Typical skill level on the TSP and compare the two. How are they different? If a student demonstrated the Below Typical skill level shown in the ISP in the beginning of the year,  and then ended up at the end of the year with Below Typical on the TSP, would there have been growth?</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(Click)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read the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2"/>
                  </a:ext>
                </a:extLst>
              </a:rPr>
              <a:t>Well Below Typical</a:t>
            </a:r>
            <a:r>
              <a:rPr lang="en-US">
                <a:latin typeface="Arial"/>
                <a:ea typeface="Arial"/>
                <a:cs typeface="Arial"/>
                <a:sym typeface="Arial"/>
              </a:rPr>
              <a:t> Skill level on the ISP</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(Click)</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Then have them read the Well Below Typical skill level on the TSP and compare the two. How are they different? If a student demonstrated the Well Below Typical skill level shown in the ISP in the beginning of the year,  and then ended up at the end of the year with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3"/>
                  </a:ext>
                </a:extLst>
              </a:rPr>
              <a:t>Well Below Typical</a:t>
            </a:r>
            <a:r>
              <a:rPr lang="en-US">
                <a:latin typeface="Arial"/>
                <a:ea typeface="Arial"/>
                <a:cs typeface="Arial"/>
                <a:sym typeface="Arial"/>
              </a:rPr>
              <a:t> on the TSP, would there have been growth?</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297" name="Google Shape;1297;p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7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 to read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min. in table groups/breakout rooms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 to share out</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 read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read the 5</a:t>
            </a:r>
            <a:r>
              <a:rPr lang="en-US" baseline="30000" dirty="0">
                <a:latin typeface="Arial"/>
                <a:ea typeface="Arial"/>
                <a:cs typeface="Arial"/>
                <a:sym typeface="Arial"/>
              </a:rPr>
              <a:t>th</a:t>
            </a:r>
            <a:r>
              <a:rPr lang="en-US" dirty="0">
                <a:latin typeface="Arial"/>
                <a:ea typeface="Arial"/>
                <a:cs typeface="Arial"/>
                <a:sym typeface="Arial"/>
              </a:rPr>
              <a:t> grade Science TSP Exemplar on p. 24.  Ask them to consider how this exemplar aligns to the Success Criteria for a TSP listed at the top of page 24 (and on the next slide).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min. small group discussion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Invite participants to discuss this TSP and how it aligns to the Success Criteria with a small group (table group/breakout).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 whole group share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Return to whole group and ask participants to share where they found alignment in this particular TSP to the Success Criteria for TSP.</a:t>
            </a:r>
            <a:endParaRPr dirty="0">
              <a:latin typeface="Arial"/>
              <a:ea typeface="Arial"/>
              <a:cs typeface="Arial"/>
              <a:sym typeface="Arial"/>
            </a:endParaRPr>
          </a:p>
        </p:txBody>
      </p:sp>
      <p:sp>
        <p:nvSpPr>
          <p:cNvPr id="1310" name="Google Shape;1310;p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b="1">
                <a:latin typeface="Arial"/>
                <a:ea typeface="Arial"/>
                <a:cs typeface="Arial"/>
                <a:sym typeface="Arial"/>
              </a:rPr>
              <a:t>The questions on the slide are important considerations when planning for and building the Body of Evidence. Take a few seconds to read through these questions. </a:t>
            </a:r>
            <a:r>
              <a:rPr lang="en-US">
                <a:latin typeface="Arial"/>
                <a:ea typeface="Arial"/>
                <a:cs typeface="Arial"/>
                <a:sym typeface="Arial"/>
              </a:rPr>
              <a:t>(pause)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understanding that a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Body of Evidence</a:t>
            </a:r>
            <a:r>
              <a:rPr lang="en-US" b="1">
                <a:latin typeface="Arial"/>
                <a:ea typeface="Arial"/>
                <a:cs typeface="Arial"/>
                <a:sym typeface="Arial"/>
              </a:rPr>
              <a:t> is used to determine student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growth, rather than  a test, is</a:t>
            </a:r>
            <a:r>
              <a:rPr lang="en-US" b="1">
                <a:latin typeface="Arial"/>
                <a:ea typeface="Arial"/>
                <a:cs typeface="Arial"/>
                <a:sym typeface="Arial"/>
              </a:rPr>
              <a:t> a key point in the Student Learning Objective process. Student work samples that are a part of the BOE should be designed in such a way that they actually measure the foundational skill that is the focus of the SLO. Note that student work samples may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include tests</a:t>
            </a:r>
            <a:r>
              <a:rPr lang="en-US" b="1">
                <a:latin typeface="Arial"/>
                <a:ea typeface="Arial"/>
                <a:cs typeface="Arial"/>
                <a:sym typeface="Arial"/>
              </a:rPr>
              <a:t> (or specific items from a test) that measure the skill, but samples should not be limited only to tests. Other samples of student work that show mastery can and should be a part of the Body of Evidence.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85" name="Google Shape;1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1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Success Criteria for TSP for reference/review</a:t>
            </a:r>
            <a:endParaRPr>
              <a:latin typeface="Arial"/>
              <a:ea typeface="Arial"/>
              <a:cs typeface="Arial"/>
              <a:sym typeface="Arial"/>
            </a:endParaRPr>
          </a:p>
        </p:txBody>
      </p:sp>
      <p:sp>
        <p:nvSpPr>
          <p:cNvPr id="1318" name="Google Shape;1318;p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16 min. total</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Organize participants in groups/rooms and assign non-exemplar TSPs to groups/breakout room by number. The total number of groups will be determined by number of participants in training. Try to have at least group for each non-exemplar.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Example: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1-3 take the first non-exemplar: 7</a:t>
            </a:r>
            <a:r>
              <a:rPr lang="en-US" baseline="30000" dirty="0">
                <a:latin typeface="Arial"/>
                <a:ea typeface="Arial"/>
                <a:cs typeface="Arial"/>
                <a:sym typeface="Arial"/>
              </a:rPr>
              <a:t>th</a:t>
            </a:r>
            <a:r>
              <a:rPr lang="en-US" dirty="0">
                <a:latin typeface="Arial"/>
                <a:ea typeface="Arial"/>
                <a:cs typeface="Arial"/>
                <a:sym typeface="Arial"/>
              </a:rPr>
              <a:t> Grade Science - p. 26.</a:t>
            </a:r>
          </a:p>
          <a:p>
            <a:pPr marL="0" lvl="0" indent="0" algn="l" rtl="0">
              <a:spcBef>
                <a:spcPts val="0"/>
              </a:spcBef>
              <a:spcAft>
                <a:spcPts val="0"/>
              </a:spcAft>
              <a:buNone/>
            </a:pPr>
            <a:r>
              <a:rPr lang="en-US" dirty="0">
                <a:latin typeface="Arial"/>
                <a:ea typeface="Arial"/>
                <a:cs typeface="Arial"/>
                <a:sym typeface="Arial"/>
              </a:rPr>
              <a:t>Groups/Rooms 4-6  take the second non-exemplar: Culinary Arts – p. 27.</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Groups/Rooms 7-9 take the third non-exemplar: French I - p. 28.</a:t>
            </a:r>
          </a:p>
          <a:p>
            <a:pPr marL="0" lvl="0" indent="0" algn="l" rtl="0">
              <a:spcBef>
                <a:spcPts val="0"/>
              </a:spcBef>
              <a:spcAft>
                <a:spcPts val="0"/>
              </a:spcAft>
              <a:buNone/>
            </a:pPr>
            <a:r>
              <a:rPr lang="en-US" dirty="0">
                <a:latin typeface="Arial"/>
                <a:ea typeface="Arial"/>
                <a:cs typeface="Arial"/>
                <a:sym typeface="Arial"/>
              </a:rPr>
              <a:t>Groups/Rooms 10-12 take the fourth non-exemplar: 3</a:t>
            </a:r>
            <a:r>
              <a:rPr lang="en-US" baseline="30000" dirty="0">
                <a:latin typeface="Arial"/>
                <a:ea typeface="Arial"/>
                <a:cs typeface="Arial"/>
                <a:sym typeface="Arial"/>
              </a:rPr>
              <a:t>rd</a:t>
            </a:r>
            <a:r>
              <a:rPr lang="en-US" dirty="0">
                <a:latin typeface="Arial"/>
                <a:ea typeface="Arial"/>
                <a:cs typeface="Arial"/>
                <a:sym typeface="Arial"/>
              </a:rPr>
              <a:t> Grade Math</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6"/>
                  </a:ext>
                </a:extLst>
              </a:rPr>
              <a:t> – p. 29.</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Set a purpose for reading by reviewing discussion questions on the slide aloud.</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min. - Silent/Solo</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3 minutes on their own to read their assigned Non-Exemplar TSP on p. 26-29 of the Teacher Orientation Manual and identify the gaps in how they align to the Success Criteria, as well as probing questions they would ask the teacher.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 Small group/breakout room</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Organize participants in groups/rooms for five minutes to discuss.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4 min. - Share out from four groups/rooms (1 min. for each non-exemplar).</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Back in whole group, ask one room from each assigned non-exemplar to briefly share the gaps they found and the questions they would ask the teacher on a Nearpod Collaboration Board.</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4 min - Stamp gaps for each TSP.</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200" b="1" i="0" dirty="0">
                <a:latin typeface="Arial"/>
                <a:ea typeface="Arial"/>
                <a:cs typeface="Arial"/>
                <a:sym typeface="Arial"/>
              </a:rPr>
              <a:t>Example gaps for each TSP:</a:t>
            </a:r>
            <a:endParaRPr dirty="0">
              <a:latin typeface="Arial"/>
              <a:ea typeface="Arial"/>
              <a:cs typeface="Arial"/>
              <a:sym typeface="Arial"/>
            </a:endParaRPr>
          </a:p>
          <a:p>
            <a:pPr marL="222405" marR="0" lvl="0" indent="-222405" algn="l" rtl="0">
              <a:lnSpc>
                <a:spcPct val="100000"/>
              </a:lnSpc>
              <a:spcBef>
                <a:spcPts val="0"/>
              </a:spcBef>
              <a:spcAft>
                <a:spcPts val="0"/>
              </a:spcAft>
              <a:buClr>
                <a:schemeClr val="dk1"/>
              </a:buClr>
              <a:buSzPts val="1200"/>
              <a:buAutoNum type="arabicParenR"/>
            </a:pPr>
            <a:r>
              <a:rPr lang="en-US" dirty="0">
                <a:latin typeface="Arial"/>
                <a:ea typeface="Arial"/>
                <a:cs typeface="Arial"/>
                <a:sym typeface="Arial"/>
              </a:rPr>
              <a:t>7</a:t>
            </a:r>
            <a:r>
              <a:rPr lang="en-US" baseline="30000" dirty="0">
                <a:latin typeface="Arial"/>
                <a:ea typeface="Arial"/>
                <a:cs typeface="Arial"/>
                <a:sym typeface="Arial"/>
              </a:rPr>
              <a:t>th</a:t>
            </a:r>
            <a:r>
              <a:rPr lang="en-US" dirty="0">
                <a:latin typeface="Arial"/>
                <a:ea typeface="Arial"/>
                <a:cs typeface="Arial"/>
                <a:sym typeface="Arial"/>
              </a:rPr>
              <a:t> grade science –Does it reflect high expectation? (Does well below typical from ISP to TSP reflect reasonable growth?) Is there appropriate differentiation between levels? (The gap between below typical and well below typical seems large.) Is it assessable? (how will the teacher reconcile all those subcomponents in the levels? How do you bring all of those together in measurement?)</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Culinary arts –There is a lack of high expectations (well below seems like a very low bar at the end of the course). Descriptors do not align to skill statement (table presentation pops in and out of the descriptors)</a:t>
            </a:r>
            <a:endParaRPr dirty="0">
              <a:latin typeface="Arial"/>
              <a:ea typeface="Arial"/>
              <a:cs typeface="Arial"/>
              <a:sym typeface="Arial"/>
            </a:endParaRPr>
          </a:p>
          <a:p>
            <a:pPr marL="222405" marR="0" lvl="0" indent="-222405" algn="l" rtl="0">
              <a:lnSpc>
                <a:spcPct val="100000"/>
              </a:lnSpc>
              <a:spcBef>
                <a:spcPts val="0"/>
              </a:spcBef>
              <a:spcAft>
                <a:spcPts val="0"/>
              </a:spcAft>
              <a:buClr>
                <a:schemeClr val="dk1"/>
              </a:buClr>
              <a:buSzPts val="1200"/>
              <a:buAutoNum type="arabicParenR"/>
            </a:pPr>
            <a:r>
              <a:rPr lang="en-US" dirty="0">
                <a:latin typeface="Arial"/>
                <a:ea typeface="Arial"/>
                <a:cs typeface="Arial"/>
                <a:sym typeface="Arial"/>
              </a:rPr>
              <a:t>French I- There is no evidence of skill being assessed in multiple ways. This TSP relies only on a single exam.</a:t>
            </a:r>
            <a:endParaRPr dirty="0">
              <a:latin typeface="Arial"/>
              <a:ea typeface="Arial"/>
              <a:cs typeface="Arial"/>
              <a:sym typeface="Arial"/>
            </a:endParaRPr>
          </a:p>
          <a:p>
            <a:pPr marL="222405" marR="0" lvl="0" indent="-222405" algn="l" rtl="0">
              <a:lnSpc>
                <a:spcPct val="100000"/>
              </a:lnSpc>
              <a:spcBef>
                <a:spcPts val="0"/>
              </a:spcBef>
              <a:spcAft>
                <a:spcPts val="0"/>
              </a:spcAft>
              <a:buClr>
                <a:schemeClr val="dk1"/>
              </a:buClr>
              <a:buSzPts val="1200"/>
              <a:buAutoNum type="arabicParenR"/>
            </a:pP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Grade Math– Skill levels describe graphs and tables, which may be another part of 3</a:t>
            </a:r>
            <a:r>
              <a:rPr lang="en-US" baseline="30000" dirty="0">
                <a:latin typeface="Arial"/>
                <a:ea typeface="Arial"/>
                <a:cs typeface="Arial"/>
                <a:sym typeface="Arial"/>
              </a:rPr>
              <a:t>rd</a:t>
            </a:r>
            <a:r>
              <a:rPr lang="en-US" dirty="0">
                <a:latin typeface="Arial"/>
                <a:ea typeface="Arial"/>
                <a:cs typeface="Arial"/>
                <a:sym typeface="Arial"/>
              </a:rPr>
              <a:t> grade math, but does not align to the Skill Statement</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7"/>
                  </a:ext>
                </a:extLst>
              </a:rPr>
              <a:t>.</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326" name="Google Shape;1326;p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f12912a4d9_0_3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gf12912a4d9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3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Teacher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is an excerpt of the Non-Exemplar TSP for French I, which can be found on p. 28 in the Teacher Orientation Manual. Review the Skill Statement. Then read the “before” version for Typical Skill level at the end of the year, and the “after” version. What do you notice?</a:t>
            </a:r>
            <a:endParaRPr b="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Invite a couple of volunteers to briefly share some differences noted or use chat if delivering training virtually.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334" name="Google Shape;1334;gf12912a4d9_0_3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5" name="Google Shape;1345;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6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let’s look at the Above Typical skill level “before” and “after” revisions. What changes do you notice?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did the teacher go about revising the TSP skill descriptors?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would you coach a teacher to do this?</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let’s take 2 minutes to think about that last question. How would you coach a teacher to revise the TSP.</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What questions would you ask the teacher?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Be prepared to share your responses with the group.</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Group share out of how they would coach the teacher to revise the TSP.</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They should  land on the points identified on the next slide. </a:t>
            </a:r>
            <a:endParaRPr>
              <a:latin typeface="Arial"/>
              <a:ea typeface="Arial"/>
              <a:cs typeface="Arial"/>
              <a:sym typeface="Arial"/>
            </a:endParaRPr>
          </a:p>
        </p:txBody>
      </p:sp>
      <p:sp>
        <p:nvSpPr>
          <p:cNvPr id="1346" name="Google Shape;1346;p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Point out the steps for revising TSPs and how these can be used to coach teachers.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Mention that the Exemplar TSPs are a resource, as is the Success Criteria.</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358" name="Google Shape;1358;p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7 min.</a:t>
            </a:r>
            <a:endParaRPr/>
          </a:p>
          <a:p>
            <a:pPr marL="0" lvl="0" indent="0" algn="l" rtl="0">
              <a:spcBef>
                <a:spcPts val="0"/>
              </a:spcBef>
              <a:spcAft>
                <a:spcPts val="0"/>
              </a:spcAft>
              <a:buNone/>
            </a:pPr>
            <a:r>
              <a:rPr lang="en-US"/>
              <a:t>Participants will  select any one of the non-exemplar TSPs on pages 18-21. They have two options for this activity.</a:t>
            </a:r>
            <a:endParaRPr/>
          </a:p>
          <a:p>
            <a:pPr marL="0" lvl="0" indent="0" algn="l" rtl="0">
              <a:spcBef>
                <a:spcPts val="0"/>
              </a:spcBef>
              <a:spcAft>
                <a:spcPts val="0"/>
              </a:spcAft>
              <a:buNone/>
            </a:pPr>
            <a:r>
              <a:rPr lang="en-US"/>
              <a:t> 1. How would you coach this teacher to revise their TSP, so that it becomes an exemplar TSP that aligns to the Success Criteria? </a:t>
            </a:r>
            <a:endParaRPr/>
          </a:p>
          <a:p>
            <a:pPr marL="0" lvl="0" indent="0" algn="l" rtl="0">
              <a:spcBef>
                <a:spcPts val="0"/>
              </a:spcBef>
              <a:spcAft>
                <a:spcPts val="0"/>
              </a:spcAft>
              <a:buNone/>
            </a:pPr>
            <a:r>
              <a:rPr lang="en-US"/>
              <a:t> Or </a:t>
            </a:r>
            <a:endParaRPr/>
          </a:p>
          <a:p>
            <a:pPr marL="0" lvl="0" indent="0" algn="l" rtl="0">
              <a:spcBef>
                <a:spcPts val="0"/>
              </a:spcBef>
              <a:spcAft>
                <a:spcPts val="0"/>
              </a:spcAft>
              <a:buNone/>
            </a:pPr>
            <a:r>
              <a:rPr lang="en-US"/>
              <a:t>2. How would you rewrite this TSP so that it aligns to the Success Criteria? If they choose the coaching task, have them refer to the SLO/T-TESS crosswalk.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they choose the rewrite option, have them refer to the exemplar TSPs and the success criteria for TSPs.</a:t>
            </a:r>
            <a:endParaRPr/>
          </a:p>
          <a:p>
            <a:pPr marL="0" lvl="0" indent="0" algn="l" rtl="0">
              <a:spcBef>
                <a:spcPts val="0"/>
              </a:spcBef>
              <a:spcAft>
                <a:spcPts val="0"/>
              </a:spcAft>
              <a:buNone/>
            </a:pPr>
            <a:r>
              <a:rPr lang="en-US"/>
              <a:t>Framing: Some people feel that the best way to coach a teacher is to have done the work themselves. Others feel that being able to do the activity and being able to coach it can be two different things. Participants can select whichever activity they feel will lead them to being more qualified to coach teachers on SLOs. </a:t>
            </a:r>
            <a:endParaRPr/>
          </a:p>
          <a:p>
            <a:pPr marL="0" lvl="0" indent="0" algn="l" rtl="0">
              <a:spcBef>
                <a:spcPts val="0"/>
              </a:spcBef>
              <a:spcAft>
                <a:spcPts val="0"/>
              </a:spcAft>
              <a:buNone/>
            </a:pPr>
            <a:r>
              <a:rPr lang="en-US"/>
              <a:t>Allow 7 minutes in silent/solo for this activity. </a:t>
            </a:r>
            <a:endParaRPr/>
          </a:p>
          <a:p>
            <a:pPr marL="0" lvl="0" indent="0" algn="l" rtl="0">
              <a:spcBef>
                <a:spcPts val="0"/>
              </a:spcBef>
              <a:spcAft>
                <a:spcPts val="0"/>
              </a:spcAft>
              <a:buNone/>
            </a:pPr>
            <a:r>
              <a:rPr lang="en-US"/>
              <a:t>5 min. share out</a:t>
            </a:r>
            <a:endParaRPr/>
          </a:p>
          <a:p>
            <a:pPr marL="0" lvl="0" indent="0" algn="l" rtl="0">
              <a:spcBef>
                <a:spcPts val="0"/>
              </a:spcBef>
              <a:spcAft>
                <a:spcPts val="0"/>
              </a:spcAft>
              <a:buNone/>
            </a:pPr>
            <a:r>
              <a:rPr lang="en-US"/>
              <a:t>Based on mode of delivery, plan ahead how participants will share their coaching questions or their “before/after” TSP.</a:t>
            </a:r>
            <a:endParaRPr/>
          </a:p>
          <a:p>
            <a:pPr marL="0" lvl="0" indent="0" algn="l" rtl="0">
              <a:spcBef>
                <a:spcPts val="0"/>
              </a:spcBef>
              <a:spcAft>
                <a:spcPts val="0"/>
              </a:spcAft>
              <a:buNone/>
            </a:pPr>
            <a:endParaRPr/>
          </a:p>
        </p:txBody>
      </p:sp>
      <p:sp>
        <p:nvSpPr>
          <p:cNvPr id="1374" name="Google Shape;1374;p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4" name="Google Shape;1384;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4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compare the revised Culinary Arts TSP shown on this slide to the original non-exemplar  Culinary Arts TSP in their Teacher Orientation Manual on p. 29. What has changed? Give them 3 minutes to jot down what has changed from the non-exemplar version to the Revised version.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Invite a few volunteers to share aloud what has changed or share in chat. </a:t>
            </a:r>
            <a:endParaRPr dirty="0">
              <a:latin typeface="Arial"/>
              <a:ea typeface="Arial"/>
              <a:cs typeface="Arial"/>
              <a:sym typeface="Arial"/>
            </a:endParaRPr>
          </a:p>
        </p:txBody>
      </p:sp>
      <p:sp>
        <p:nvSpPr>
          <p:cNvPr id="1385" name="Google Shape;1385;p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Point them to the Revised TSPs document that has revised versions of all the Non-Exemplar </a:t>
            </a:r>
            <a:r>
              <a:rPr lang="en-US" dirty="0" err="1">
                <a:latin typeface="Arial"/>
                <a:ea typeface="Arial"/>
                <a:cs typeface="Arial"/>
                <a:sym typeface="Arial"/>
              </a:rPr>
              <a:t>TSPs.</a:t>
            </a: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highlight>
                  <a:srgbClr val="FFFF00"/>
                </a:highlight>
                <a:latin typeface="Arial"/>
                <a:ea typeface="Arial"/>
                <a:cs typeface="Arial"/>
                <a:sym typeface="Arial"/>
                <a:hlinkClick r:id="rId3"/>
              </a:rPr>
              <a:t>https://texasslo.org/Resource_files/trainers/Revised_TSPs_from_non-exemplars.pdf</a:t>
            </a:r>
            <a:endParaRPr dirty="0">
              <a:highlight>
                <a:srgbClr val="FFFF00"/>
              </a:highlight>
              <a:latin typeface="Arial"/>
              <a:ea typeface="Arial"/>
              <a:cs typeface="Arial"/>
              <a:sym typeface="Arial"/>
            </a:endParaRPr>
          </a:p>
          <a:p>
            <a:pPr marL="0" lvl="0" indent="0" algn="l" rtl="0">
              <a:spcBef>
                <a:spcPts val="0"/>
              </a:spcBef>
              <a:spcAft>
                <a:spcPts val="0"/>
              </a:spcAft>
              <a:buNone/>
            </a:pPr>
            <a:r>
              <a:rPr lang="en-US" dirty="0">
                <a:highlight>
                  <a:srgbClr val="FFFF00"/>
                </a:highlight>
                <a:latin typeface="Arial"/>
                <a:ea typeface="Arial"/>
                <a:cs typeface="Arial"/>
                <a:sym typeface="Arial"/>
              </a:rPr>
              <a:t> This is a trainer document so you will need to make a copy in Google to share electronically, or provide a hard copy</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394" name="Google Shape;1394;p1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20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15 min. to write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to share any exemplar work</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Direct participants attention to the SLO Form they began writing on Day 1 (hard copy or in google folder). Allow 15 minutes for them to write. Advise participants to start with Typical skill level. Then move to Well Above and Well Below, and fill in Above and Below last.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 participants work, </a:t>
            </a:r>
            <a:r>
              <a:rPr lang="en-US" b="1" dirty="0">
                <a:latin typeface="Arial"/>
                <a:ea typeface="Arial"/>
                <a:cs typeface="Arial"/>
                <a:sym typeface="Arial"/>
              </a:rPr>
              <a:t>presenter monitors the folders if possible or monitors live work and selects 2 to share </a:t>
            </a:r>
            <a:r>
              <a:rPr lang="en-US" dirty="0">
                <a:latin typeface="Arial"/>
                <a:ea typeface="Arial"/>
                <a:cs typeface="Arial"/>
                <a:sym typeface="Arial"/>
              </a:rPr>
              <a:t>the TSP they wrote. (Note: ask the participants whose work you selected if they are ok with sharing it.)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for share out</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402" name="Google Shape;1402;p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did your TSP align to the Success Criteria?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read the TSP they just wrote and assess where it aligns to the Success Criteria for a TSP. </a:t>
            </a:r>
            <a:r>
              <a:rPr lang="en-US">
                <a:highlight>
                  <a:srgbClr val="FFFFFF"/>
                </a:highlight>
                <a:latin typeface="Arial"/>
                <a:ea typeface="Arial"/>
                <a:cs typeface="Arial"/>
                <a:sym typeface="Arial"/>
              </a:rPr>
              <a:t>One the next slide participants will be asked to share how well they think they did in a poll.</a:t>
            </a:r>
            <a:endParaRPr>
              <a:latin typeface="Arial"/>
              <a:ea typeface="Arial"/>
              <a:cs typeface="Arial"/>
              <a:sym typeface="Arial"/>
            </a:endParaRPr>
          </a:p>
        </p:txBody>
      </p:sp>
      <p:sp>
        <p:nvSpPr>
          <p:cNvPr id="1410" name="Google Shape;1410;p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a participant to read this Core Idea aloud.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Pause for a moment to allow participants to reflect on this Core Idea.</a:t>
            </a:r>
            <a:endParaRPr dirty="0">
              <a:latin typeface="Arial"/>
              <a:ea typeface="Arial"/>
              <a:cs typeface="Arial"/>
              <a:sym typeface="Arial"/>
            </a:endParaRPr>
          </a:p>
        </p:txBody>
      </p:sp>
      <p:sp>
        <p:nvSpPr>
          <p:cNvPr id="193" name="Google Shape;19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next step after writing the TSP end of year skill descriptors, is to set growth goals for each student.</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Based on multiple sources of evidence, at what skill level do you expect your students to be at the end of the year?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What growth goal represents high, yet reasonable growth for each respective student?</a:t>
            </a:r>
            <a:endParaRPr b="1">
              <a:latin typeface="Arial"/>
              <a:ea typeface="Arial"/>
              <a:cs typeface="Arial"/>
              <a:sym typeface="Arial"/>
            </a:endParaRPr>
          </a:p>
        </p:txBody>
      </p:sp>
      <p:sp>
        <p:nvSpPr>
          <p:cNvPr id="1426" name="Google Shape;1426;p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3" name="Google Shape;1433;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Take a minute to review the TSP for 8</a:t>
            </a:r>
            <a:r>
              <a:rPr lang="en-US" b="1" baseline="30000" dirty="0">
                <a:latin typeface="Arial"/>
                <a:ea typeface="Arial"/>
                <a:cs typeface="Arial"/>
                <a:sym typeface="Arial"/>
              </a:rPr>
              <a:t>th</a:t>
            </a:r>
            <a:r>
              <a:rPr lang="en-US" b="1" dirty="0">
                <a:latin typeface="Arial"/>
                <a:ea typeface="Arial"/>
                <a:cs typeface="Arial"/>
                <a:sym typeface="Arial"/>
              </a:rPr>
              <a:t> grade Language Arts. We will use this as an example for setting targeted growth goals. You can also find this exemplar on p. 25 of the Teacher Orientation Manual. </a:t>
            </a:r>
            <a:endParaRPr dirty="0"/>
          </a:p>
          <a:p>
            <a:pPr marL="0" lvl="0" indent="0" algn="l" rtl="0">
              <a:spcBef>
                <a:spcPts val="0"/>
              </a:spcBef>
              <a:spcAft>
                <a:spcPts val="0"/>
              </a:spcAft>
              <a:buNone/>
            </a:pP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7"/>
                </a:ext>
              </a:extLst>
            </a:endParaRPr>
          </a:p>
          <a:p>
            <a:pPr marL="0" lvl="0" indent="0" algn="l" rtl="0">
              <a:spcBef>
                <a:spcPts val="0"/>
              </a:spcBef>
              <a:spcAft>
                <a:spcPts val="0"/>
              </a:spcAft>
              <a:buNone/>
            </a:pPr>
            <a:endParaRPr dirty="0"/>
          </a:p>
        </p:txBody>
      </p:sp>
      <p:sp>
        <p:nvSpPr>
          <p:cNvPr id="1434" name="Google Shape;1434;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Oxygen"/>
              <a:buNone/>
            </a:pPr>
            <a:r>
              <a:rPr lang="en-US" dirty="0">
                <a:latin typeface="Arial"/>
                <a:ea typeface="Arial"/>
                <a:cs typeface="Arial"/>
                <a:sym typeface="Arial"/>
              </a:rPr>
              <a:t>1 min.</a:t>
            </a:r>
            <a:endParaRPr dirty="0">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dirty="0">
                <a:latin typeface="Arial"/>
                <a:ea typeface="Arial"/>
                <a:cs typeface="Arial"/>
                <a:sym typeface="Arial"/>
              </a:rPr>
              <a:t>Trainer talk:</a:t>
            </a:r>
            <a:endParaRPr dirty="0">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8"/>
                  </a:ext>
                </a:extLst>
              </a:rPr>
              <a:t>Maria </a:t>
            </a:r>
            <a:r>
              <a:rPr lang="en-US" b="1" dirty="0">
                <a:latin typeface="Arial"/>
                <a:ea typeface="Arial"/>
                <a:cs typeface="Arial"/>
                <a:sym typeface="Arial"/>
              </a:rPr>
              <a:t>is known to consistently be the highest performing student in the grade level. She has low absenteeism and excels in all of her classes, showing a strong propensity to learn and grow. She works very hard and consistently asks questions or attends tutoring when she needs concepts reinforced. So maybe we decide that the skill description in Well Above Typical would be expected growth for her. </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443" name="Google Shape;1443;p1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00"/>
              <a:buFont typeface="Oxygen"/>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Clr>
                <a:schemeClr val="accent3"/>
              </a:buClr>
              <a:buSzPts val="300"/>
              <a:buFont typeface="Oxygen"/>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Clr>
                <a:schemeClr val="accent3"/>
              </a:buClr>
              <a:buSzPts val="300"/>
              <a:buFont typeface="Oxygen"/>
              <a:buNone/>
            </a:pPr>
            <a:r>
              <a:rPr lang="en-US" b="1">
                <a:latin typeface="Arial"/>
                <a:ea typeface="Arial"/>
                <a:cs typeface="Arial"/>
                <a:sym typeface="Arial"/>
              </a:rPr>
              <a:t>Kendrick is really good in social studies and other courses that require a lot of written and verbal expression, and this teacher knows that students who are also good in these types of courses tend to grow more in this course. He also had strong grades in ELAR last year. Kendrick seems eager and quick to learn.  Nothing else stands out in his other data to suggest Kendrick’s growth trajectory could be hindered. Knowing all of this, the teacher thinks she can move Kendrick to Above Typical.</a:t>
            </a:r>
            <a:endParaRPr b="1">
              <a:latin typeface="Arial"/>
              <a:ea typeface="Arial"/>
              <a:cs typeface="Arial"/>
              <a:sym typeface="Arial"/>
            </a:endParaRPr>
          </a:p>
          <a:p>
            <a:pPr marL="0" lvl="0" indent="0" algn="l" rtl="0">
              <a:spcBef>
                <a:spcPts val="0"/>
              </a:spcBef>
              <a:spcAft>
                <a:spcPts val="0"/>
              </a:spcAft>
              <a:buClr>
                <a:schemeClr val="dk1"/>
              </a:buClr>
              <a:buSzPts val="300"/>
              <a:buFont typeface="Calibri"/>
              <a:buNone/>
            </a:pPr>
            <a:endParaRPr>
              <a:latin typeface="Arial"/>
              <a:ea typeface="Arial"/>
              <a:cs typeface="Arial"/>
              <a:sym typeface="Arial"/>
            </a:endParaRPr>
          </a:p>
          <a:p>
            <a:pPr marL="0" lvl="0" indent="0" algn="l" rtl="0">
              <a:spcBef>
                <a:spcPts val="0"/>
              </a:spcBef>
              <a:spcAft>
                <a:spcPts val="0"/>
              </a:spcAft>
              <a:buNone/>
            </a:pPr>
            <a:endParaRPr/>
          </a:p>
        </p:txBody>
      </p:sp>
      <p:sp>
        <p:nvSpPr>
          <p:cNvPr id="1451" name="Google Shape;1451;p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1 min.</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In working with Felipe, the teacher notices that he picks up concepts quickly and will check his work for accuracy. He self corrects regularly and if he slows down a bit, he really increases his performance. He does tend to have spotty attendance last year but so far this year his attendance has improved. Felipe does ask for help and works well with others. While he tended to perform in the middle of the pack last year in all of his classes, he seems to be above the average this year.  This teacher really feels she can push Felipe to higher expectations and if his attendance stays strong and with a little bit of support she can push him to Above Typical.</a:t>
            </a:r>
            <a:endParaRPr b="1">
              <a:latin typeface="Arial"/>
              <a:ea typeface="Arial"/>
              <a:cs typeface="Arial"/>
              <a:sym typeface="Arial"/>
            </a:endParaRPr>
          </a:p>
          <a:p>
            <a:pPr marL="0" lvl="0" indent="0" algn="l" rtl="0">
              <a:spcBef>
                <a:spcPts val="0"/>
              </a:spcBef>
              <a:spcAft>
                <a:spcPts val="0"/>
              </a:spcAft>
              <a:buNone/>
            </a:pPr>
            <a:endParaRPr/>
          </a:p>
        </p:txBody>
      </p:sp>
      <p:sp>
        <p:nvSpPr>
          <p:cNvPr id="1459" name="Google Shape;1459;p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561B"/>
              </a:buClr>
              <a:buSzPts val="300"/>
              <a:buFont typeface="Oxygen"/>
              <a:buNone/>
            </a:pPr>
            <a:r>
              <a:rPr lang="en-US" sz="1200" i="0" u="none" strike="noStrike" cap="none">
                <a:latin typeface="Arial"/>
                <a:ea typeface="Arial"/>
                <a:cs typeface="Arial"/>
                <a:sym typeface="Arial"/>
              </a:rPr>
              <a:t>1 min.</a:t>
            </a:r>
            <a:endParaRPr sz="1200" i="0" u="none" strike="noStrike" cap="none">
              <a:latin typeface="Arial"/>
              <a:ea typeface="Arial"/>
              <a:cs typeface="Arial"/>
              <a:sym typeface="Arial"/>
            </a:endParaRPr>
          </a:p>
          <a:p>
            <a:pPr marL="0" marR="0" lvl="0" indent="0" algn="l" rtl="0">
              <a:lnSpc>
                <a:spcPct val="100000"/>
              </a:lnSpc>
              <a:spcBef>
                <a:spcPts val="0"/>
              </a:spcBef>
              <a:spcAft>
                <a:spcPts val="0"/>
              </a:spcAft>
              <a:buClr>
                <a:srgbClr val="ED561B"/>
              </a:buClr>
              <a:buSzPts val="300"/>
              <a:buFont typeface="Oxygen"/>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rgbClr val="ED561B"/>
              </a:buClr>
              <a:buSzPts val="300"/>
              <a:buFont typeface="Oxygen"/>
              <a:buNone/>
            </a:pPr>
            <a:r>
              <a:rPr lang="en-US" sz="1200" b="1" i="0" u="none" strike="noStrike" cap="none">
                <a:latin typeface="Arial"/>
                <a:ea typeface="Arial"/>
                <a:cs typeface="Arial"/>
                <a:sym typeface="Arial"/>
              </a:rPr>
              <a:t>Dayana initially looked as if she didn’t bring much skill to this course but her other data shows that she tends to do well in other subjects and even does well in past ELAR classes. After receiving her 504, Dayana is a student with Dyslexia and that matches the difficulty with reading that the teacher noticed during initial assessments. Once Dayana had her accommodations in place, she was able to be more independent, more accurate and she was able to draw much better conclusions. Understanding all of this and looking at the TSP, this teacher really feels like Dayana will be at the Typical level by the end of the year.</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467" name="Google Shape;1467;p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1 min.</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Violet struggled at the beginning of the year. As the teacher has continued to watch her in a number of academic tasks, she notices that she tends to need more support than others to cement her understanding of bigger concepts. She struggles with transferring what she has learned in one assignment to the next. This is true in her other classes as well. ELAR isn’t really her favorite subject so her motivation, confidence and time on task tend to be less than in other classes. This teacher really feels like Violet will grow and improve but feels that she will be Violet by the end of the year. This will still represent significant growth for Violet.</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475" name="Google Shape;1475;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teacher used multiple sources of data including current and historical data about the student, performance in other classes, attendance, levels of support needed to complete work, etc. to determine what expectations for growth would be appropriate for each student. That thought process was shared on the slides we just reviewed. </a:t>
            </a:r>
            <a:endParaRPr b="1" dirty="0">
              <a:latin typeface="Arial"/>
              <a:ea typeface="Arial"/>
              <a:cs typeface="Arial"/>
              <a:sym typeface="Arial"/>
            </a:endParaRPr>
          </a:p>
        </p:txBody>
      </p:sp>
      <p:sp>
        <p:nvSpPr>
          <p:cNvPr id="1483" name="Google Shape;1483;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Read the descriptor for Below Typical skill level on the ISP. Then read the descriptor for Below Typical skill level on the TSP.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are they different?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Could a student who started the year at Below Typical on the ISP and ended the year at Below Typical on the TSP still have demonstrated growth?</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Ask a volunteer or have all participants respond in chat:</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does the TSP version of Below Typical show growth compared to the beginning of the year Below Typical on the ISP?</a:t>
            </a:r>
            <a:endParaRPr b="1">
              <a:latin typeface="Arial"/>
              <a:ea typeface="Arial"/>
              <a:cs typeface="Arial"/>
              <a:sym typeface="Arial"/>
            </a:endParaRPr>
          </a:p>
        </p:txBody>
      </p:sp>
      <p:sp>
        <p:nvSpPr>
          <p:cNvPr id="1491" name="Google Shape;1491;p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60: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160: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Silent/Solo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spend two minutes in silent writing on their notes p. 35/36 in the </a:t>
            </a:r>
            <a:r>
              <a:rPr lang="en-US" dirty="0" err="1">
                <a:latin typeface="Arial"/>
                <a:ea typeface="Arial"/>
                <a:cs typeface="Arial"/>
                <a:sym typeface="Arial"/>
              </a:rPr>
              <a:t>Partipant</a:t>
            </a:r>
            <a:r>
              <a:rPr lang="en-US" dirty="0">
                <a:latin typeface="Arial"/>
                <a:ea typeface="Arial"/>
                <a:cs typeface="Arial"/>
                <a:sym typeface="Arial"/>
              </a:rPr>
              <a:t> Manual capturing their key takeaways from this section of the training.</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share one of their key takeaways.</a:t>
            </a:r>
          </a:p>
          <a:p>
            <a:pPr marL="0" lvl="0" indent="0" algn="l" rtl="0">
              <a:spcBef>
                <a:spcPts val="0"/>
              </a:spcBef>
              <a:spcAft>
                <a:spcPts val="0"/>
              </a:spcAft>
              <a:buNone/>
            </a:pPr>
            <a:r>
              <a:rPr lang="en-US" dirty="0">
                <a:latin typeface="Arial"/>
                <a:ea typeface="Arial"/>
                <a:cs typeface="Arial"/>
                <a:sym typeface="Arial"/>
              </a:rPr>
              <a:t>Options/suggestions for sharing:</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Small group</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Virtual - Nearpod Collaboration board or Google Hangout</a:t>
            </a:r>
            <a:endParaRPr dirty="0">
              <a:latin typeface="Arial"/>
              <a:ea typeface="Arial"/>
              <a:cs typeface="Arial"/>
              <a:sym typeface="Arial"/>
            </a:endParaRPr>
          </a:p>
        </p:txBody>
      </p:sp>
      <p:sp>
        <p:nvSpPr>
          <p:cNvPr id="1500" name="Google Shape;1500;p160: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slide will display differently if you are using Nearpod so be aware when you are preparing for training.</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Animated slide:</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Start with the blank graph. </a:t>
            </a:r>
            <a:r>
              <a:rPr lang="en-US" b="1">
                <a:latin typeface="Arial"/>
                <a:ea typeface="Arial"/>
                <a:cs typeface="Arial"/>
                <a:sym typeface="Arial"/>
              </a:rPr>
              <a:t>On the graph the Start of School Year is reflected on left and End of School Year on right. Notice  the “proficient” line.</a:t>
            </a:r>
            <a:endParaRPr b="1">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Click to show the first group of students on the top right. </a:t>
            </a:r>
            <a:r>
              <a:rPr lang="en-US" b="1">
                <a:latin typeface="Arial"/>
                <a:ea typeface="Arial"/>
                <a:cs typeface="Arial"/>
                <a:sym typeface="Arial"/>
              </a:rPr>
              <a:t>Notice the group of student on the top right. At first glance you see that they ended the year above proficient.</a:t>
            </a:r>
            <a:endParaRPr b="1">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Click to show the second group of students on the bottom right. </a:t>
            </a:r>
            <a:r>
              <a:rPr lang="en-US" b="1">
                <a:latin typeface="Arial"/>
                <a:ea typeface="Arial"/>
                <a:cs typeface="Arial"/>
                <a:sym typeface="Arial"/>
              </a:rPr>
              <a:t>It looks as though they didn’t do so well, since they ended the year below proficient</a:t>
            </a:r>
            <a:r>
              <a:rPr lang="en-US">
                <a:latin typeface="Arial"/>
                <a:ea typeface="Arial"/>
                <a:cs typeface="Arial"/>
                <a:sym typeface="Arial"/>
              </a:rPr>
              <a:t>.</a:t>
            </a:r>
            <a:endParaRPr>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Click to show where the first group actually started the year. </a:t>
            </a:r>
            <a:r>
              <a:rPr lang="en-US" b="1">
                <a:latin typeface="Arial"/>
                <a:ea typeface="Arial"/>
                <a:cs typeface="Arial"/>
                <a:sym typeface="Arial"/>
              </a:rPr>
              <a:t>As it turns out, this group lost some ground over the course of the year.</a:t>
            </a:r>
            <a:endParaRPr b="1">
              <a:latin typeface="Arial"/>
              <a:ea typeface="Arial"/>
              <a:cs typeface="Arial"/>
              <a:sym typeface="Arial"/>
            </a:endParaRPr>
          </a:p>
          <a:p>
            <a:pPr marL="457200" lvl="0" indent="-317500" algn="l" rtl="0">
              <a:spcBef>
                <a:spcPts val="0"/>
              </a:spcBef>
              <a:spcAft>
                <a:spcPts val="0"/>
              </a:spcAft>
              <a:buSzPts val="1400"/>
              <a:buChar char="●"/>
            </a:pPr>
            <a:r>
              <a:rPr lang="en-US">
                <a:latin typeface="Arial"/>
                <a:ea typeface="Arial"/>
                <a:cs typeface="Arial"/>
                <a:sym typeface="Arial"/>
              </a:rPr>
              <a:t>Click to show where the second group of students started the year. </a:t>
            </a:r>
            <a:r>
              <a:rPr lang="en-US" b="1">
                <a:latin typeface="Arial"/>
                <a:ea typeface="Arial"/>
                <a:cs typeface="Arial"/>
                <a:sym typeface="Arial"/>
              </a:rPr>
              <a:t>It turns out that this group showed significant growth over the course of the year, compared</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a:t>
            </a:r>
            <a:r>
              <a:rPr lang="en-US" b="1">
                <a:latin typeface="Arial"/>
                <a:ea typeface="Arial"/>
                <a:cs typeface="Arial"/>
                <a:sym typeface="Arial"/>
              </a:rPr>
              <a:t>to their skill level when they started.</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The heart of SLOs is about student GROWTH, not necessarily achievement.</a:t>
            </a:r>
            <a:endParaRPr b="1">
              <a:latin typeface="Arial"/>
              <a:ea typeface="Arial"/>
              <a:cs typeface="Arial"/>
              <a:sym typeface="Arial"/>
            </a:endParaRPr>
          </a:p>
        </p:txBody>
      </p:sp>
      <p:sp>
        <p:nvSpPr>
          <p:cNvPr id="201" name="Google Shape;2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161: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p161: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Here are the key takeaways we landed on.</a:t>
            </a:r>
            <a:endParaRPr b="1">
              <a:latin typeface="Arial"/>
              <a:ea typeface="Arial"/>
              <a:cs typeface="Arial"/>
              <a:sym typeface="Arial"/>
            </a:endParaRPr>
          </a:p>
        </p:txBody>
      </p:sp>
      <p:sp>
        <p:nvSpPr>
          <p:cNvPr id="1509" name="Google Shape;1509;p161: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Believe it or not you have completed most of the SLO Form. You have completed steps 1-3 by completing your Skill statement, ISP, and TSP</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We are going to finalize the SLO Form by answering the questions for step 4 around differentiation, progress monitoring and colleague collaboration.</a:t>
            </a:r>
            <a:endParaRPr b="1">
              <a:latin typeface="Arial"/>
              <a:ea typeface="Arial"/>
              <a:cs typeface="Arial"/>
              <a:sym typeface="Arial"/>
            </a:endParaRPr>
          </a:p>
        </p:txBody>
      </p:sp>
      <p:sp>
        <p:nvSpPr>
          <p:cNvPr id="1525" name="Google Shape;1525;p1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SLO form asks 3 questions in step 4: A,B,C</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 The first asks teachers about how they will differentiate for the highest perf groups and the lowest performing groups and how the teacher will push them to reach their goals.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 The second question asks the teacher to think about the strategies that they will use to monitor students progress towards goals AND how they are documenting the Body of Evidence for each student.</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C- The final question asks teachers how they plan to conference with colleagues about student progress, and about sharing best practices etc.</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We will go through a few exemplar answers.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As we go through A, B, and C, please take notes. These notes will be useful when you are given time to complete Step 4 on your own. </a:t>
            </a:r>
            <a:endParaRPr b="1">
              <a:latin typeface="Arial"/>
              <a:ea typeface="Arial"/>
              <a:cs typeface="Arial"/>
              <a:sym typeface="Arial"/>
            </a:endParaRPr>
          </a:p>
        </p:txBody>
      </p:sp>
      <p:sp>
        <p:nvSpPr>
          <p:cNvPr id="1533" name="Google Shape;1533;p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p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4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SLOs are a force-function for ensuring teachers are differentiating and give guidance to the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0"/>
                  </a:ext>
                </a:extLst>
              </a:rPr>
              <a:t>thought </a:t>
            </a:r>
            <a:r>
              <a:rPr lang="en-US" b="1">
                <a:latin typeface="Arial"/>
                <a:ea typeface="Arial"/>
                <a:cs typeface="Arial"/>
                <a:sym typeface="Arial"/>
              </a:rPr>
              <a:t>process and plan for differentiation.</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Great teachers meet students where they are and have push goals that challenge them and the whole SLO process is built around this idea.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Even though this is just one question in the SLO Form, teachers answer this question throughout the process.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This Step 4 aligns with the 8</a:t>
            </a:r>
            <a:r>
              <a:rPr lang="en-US" b="1" baseline="30000">
                <a:latin typeface="Arial"/>
                <a:ea typeface="Arial"/>
                <a:cs typeface="Arial"/>
                <a:sym typeface="Arial"/>
              </a:rPr>
              <a:t>th</a:t>
            </a:r>
            <a:r>
              <a:rPr lang="en-US" b="1">
                <a:latin typeface="Arial"/>
                <a:ea typeface="Arial"/>
                <a:cs typeface="Arial"/>
                <a:sym typeface="Arial"/>
              </a:rPr>
              <a:t> Grade ELA skill statement</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1"/>
                  </a:ext>
                </a:extLst>
              </a:rPr>
              <a:t>.</a:t>
            </a:r>
            <a:r>
              <a:rPr lang="en-US" b="1">
                <a:latin typeface="Arial"/>
                <a:ea typeface="Arial"/>
                <a:cs typeface="Arial"/>
                <a:sym typeface="Arial"/>
              </a:rPr>
              <a:t>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(Read slide)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Again, I would love for you all to jot down notes and use them in your own step 4 so we can gather </a:t>
            </a:r>
            <a:r>
              <a:rPr lang="en-US" b="1">
                <a:solidFill>
                  <a:srgbClr val="3C4043"/>
                </a:solidFill>
                <a:highlight>
                  <a:srgbClr val="FFFFFF"/>
                </a:highlight>
                <a:latin typeface="Arial"/>
                <a:ea typeface="Arial"/>
                <a:cs typeface="Arial"/>
                <a:sym typeface="Arial"/>
              </a:rPr>
              <a:t>multiple ideas to differentiate in various subject areas.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t>
            </a:r>
            <a:endParaRPr b="1">
              <a:latin typeface="Arial"/>
              <a:ea typeface="Arial"/>
              <a:cs typeface="Arial"/>
              <a:sym typeface="Arial"/>
            </a:endParaRPr>
          </a:p>
          <a:p>
            <a:pPr marL="0" lvl="0" indent="0" algn="l" rtl="0">
              <a:spcBef>
                <a:spcPts val="0"/>
              </a:spcBef>
              <a:spcAft>
                <a:spcPts val="0"/>
              </a:spcAft>
              <a:buNone/>
            </a:pPr>
            <a:endParaRPr/>
          </a:p>
        </p:txBody>
      </p:sp>
      <p:sp>
        <p:nvSpPr>
          <p:cNvPr id="1542" name="Google Shape;1542;p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1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9" name="Google Shape;1549;p1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SLO process causes leaders and teachers think through progress monitoring and tracking data.</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(Read slide)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On an actual SLO Form completed by a teacher, we would like to see even more concrete examples. For example, if the teacher includes aggressive/strategic monitoring, they will also include “Lap 1- outline, lap 2- thesis, lap 3…etc.” (redirecting/collecting data).</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550" name="Google Shape;1550;p1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p1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Step 4 of the SLO form is very important because it allows for the teacher to consider when they will schedule time for collaboration with colleagues and for the administrators to ensure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2"/>
                  </a:ext>
                </a:extLst>
              </a:rPr>
              <a:t>that </a:t>
            </a:r>
            <a:r>
              <a:rPr lang="en-US" b="1">
                <a:latin typeface="Arial"/>
                <a:ea typeface="Arial"/>
                <a:cs typeface="Arial"/>
                <a:sym typeface="Arial"/>
              </a:rPr>
              <a:t>this time is prioritized and built into the schedule/PLC time.</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(Read slide) </a:t>
            </a:r>
            <a:endParaRPr>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8" name="Google Shape;1558;p1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10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Individually, you will have 10 minutes to use the SLO Form to complete step 4. Remember to use your teacher lens as well as the administrator/appraiser lens when completing this step so that you can anticipate struggle.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Questions to consider:</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Where do I believe teachers will need examples/techniques when answering these questions?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As a campus leader, if I expect SLOs to be done well, I need to ensure that my campus structure/culture/calendar aligns to teachers being successful and supported.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How will I do this?</a:t>
            </a:r>
            <a:endParaRPr b="1">
              <a:latin typeface="Arial"/>
              <a:ea typeface="Arial"/>
              <a:cs typeface="Arial"/>
              <a:sym typeface="Arial"/>
            </a:endParaRPr>
          </a:p>
          <a:p>
            <a:pPr marL="45720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Success Criteria:</a:t>
            </a:r>
            <a:r>
              <a:rPr lang="en-US" b="1">
                <a:latin typeface="Arial"/>
                <a:ea typeface="Arial"/>
                <a:cs typeface="Arial"/>
                <a:sym typeface="Arial"/>
              </a:rPr>
              <a:t> </a:t>
            </a:r>
            <a:r>
              <a:rPr lang="en-US" u="sng">
                <a:solidFill>
                  <a:schemeClr val="hlink"/>
                </a:solidFill>
                <a:latin typeface="Arial"/>
                <a:ea typeface="Arial"/>
                <a:cs typeface="Arial"/>
                <a:sym typeface="Arial"/>
                <a:hlinkClick r:id="rId3"/>
              </a:rPr>
              <a:t>https://texasslo.org/Resource_files/resources/SLO_Success_Criteria.pdf</a:t>
            </a:r>
            <a:endParaRPr>
              <a:latin typeface="Arial"/>
              <a:ea typeface="Arial"/>
              <a:cs typeface="Arial"/>
              <a:sym typeface="Arial"/>
            </a:endParaRPr>
          </a:p>
          <a:p>
            <a:pPr marL="457200" lvl="0" indent="0" algn="l" rtl="0">
              <a:spcBef>
                <a:spcPts val="0"/>
              </a:spcBef>
              <a:spcAft>
                <a:spcPts val="0"/>
              </a:spcAft>
              <a:buNone/>
            </a:pPr>
            <a:endParaRPr b="1">
              <a:latin typeface="Arial"/>
              <a:ea typeface="Arial"/>
              <a:cs typeface="Arial"/>
              <a:sym typeface="Arial"/>
            </a:endParaRPr>
          </a:p>
        </p:txBody>
      </p:sp>
      <p:sp>
        <p:nvSpPr>
          <p:cNvPr id="1566" name="Google Shape;1566;p1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Take a minute to reflect on this question:</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Which portion of Step 4 do you believe teachers will struggled with most/need the most support?</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Please share out any of the thoughts you have around Step 4.</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582" name="Google Shape;1582;p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1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1" name="Google Shape;1611;p1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latin typeface="Arial"/>
                <a:ea typeface="Arial"/>
                <a:cs typeface="Arial"/>
                <a:sym typeface="Arial"/>
              </a:rPr>
              <a:t>2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i="0">
              <a:latin typeface="Arial"/>
              <a:ea typeface="Arial"/>
              <a:cs typeface="Arial"/>
              <a:sym typeface="Arial"/>
            </a:endParaRPr>
          </a:p>
          <a:p>
            <a:pPr marL="0" lvl="0" indent="0" algn="l" rtl="0">
              <a:spcBef>
                <a:spcPts val="0"/>
              </a:spcBef>
              <a:spcAft>
                <a:spcPts val="0"/>
              </a:spcAft>
              <a:buNone/>
            </a:pPr>
            <a:r>
              <a:rPr lang="en-US" b="1" i="0">
                <a:latin typeface="Arial"/>
                <a:ea typeface="Arial"/>
                <a:cs typeface="Arial"/>
                <a:sym typeface="Arial"/>
              </a:rPr>
              <a:t>We are going to discuss how to prepare for the BOY conference.</a:t>
            </a:r>
            <a:endParaRPr b="1">
              <a:latin typeface="Arial"/>
              <a:ea typeface="Arial"/>
              <a:cs typeface="Arial"/>
              <a:sym typeface="Arial"/>
            </a:endParaRPr>
          </a:p>
          <a:p>
            <a:pPr marL="457200" marR="85725" lvl="0" indent="-317500" algn="l" rtl="0">
              <a:lnSpc>
                <a:spcPct val="113000"/>
              </a:lnSpc>
              <a:spcBef>
                <a:spcPts val="925"/>
              </a:spcBef>
              <a:spcAft>
                <a:spcPts val="0"/>
              </a:spcAft>
              <a:buSzPts val="1400"/>
              <a:buFont typeface="Arial"/>
              <a:buChar char="●"/>
            </a:pPr>
            <a:r>
              <a:rPr lang="en-US" b="1">
                <a:latin typeface="Arial"/>
                <a:ea typeface="Arial"/>
                <a:cs typeface="Arial"/>
                <a:sym typeface="Arial"/>
              </a:rPr>
              <a:t>Before even scheduling a conference, ask teachers to submit the completed SLO form and </a:t>
            </a:r>
            <a:r>
              <a:rPr lang="en-US" b="1" u="sng">
                <a:latin typeface="Arial"/>
                <a:ea typeface="Arial"/>
                <a:cs typeface="Arial"/>
                <a:sym typeface="Arial"/>
              </a:rPr>
              <a:t>Student Growth Tracker(s),</a:t>
            </a:r>
            <a:r>
              <a:rPr lang="en-US" b="1">
                <a:latin typeface="Arial"/>
                <a:ea typeface="Arial"/>
                <a:cs typeface="Arial"/>
                <a:sym typeface="Arial"/>
              </a:rPr>
              <a:t> as well as any documentation that could support the SLO. This should include examples of what they will include in their body of evidence (BOE) at the end of the SLO interval to determine student growth.</a:t>
            </a:r>
            <a:endParaRPr b="1">
              <a:latin typeface="Arial"/>
              <a:ea typeface="Arial"/>
              <a:cs typeface="Arial"/>
              <a:sym typeface="Arial"/>
            </a:endParaRPr>
          </a:p>
          <a:p>
            <a:pPr marL="457200" marR="588645" lvl="0" indent="-317500" algn="l" rtl="0">
              <a:lnSpc>
                <a:spcPct val="115000"/>
              </a:lnSpc>
              <a:spcBef>
                <a:spcPts val="0"/>
              </a:spcBef>
              <a:spcAft>
                <a:spcPts val="0"/>
              </a:spcAft>
              <a:buSzPts val="1400"/>
              <a:buFont typeface="Arial"/>
              <a:buChar char="●"/>
            </a:pPr>
            <a:r>
              <a:rPr lang="en-US" b="1">
                <a:latin typeface="Arial"/>
                <a:ea typeface="Arial"/>
                <a:cs typeface="Arial"/>
                <a:sym typeface="Arial"/>
              </a:rPr>
              <a:t>Appraisers should review the teacher’s submitted SLO process using the SLO Success Criteria. </a:t>
            </a:r>
            <a:endParaRPr b="1">
              <a:latin typeface="Arial"/>
              <a:ea typeface="Arial"/>
              <a:cs typeface="Arial"/>
              <a:sym typeface="Arial"/>
            </a:endParaRPr>
          </a:p>
          <a:p>
            <a:pPr marL="457200" marR="588645" lvl="0" indent="-317500" algn="l" rtl="0">
              <a:lnSpc>
                <a:spcPct val="115000"/>
              </a:lnSpc>
              <a:spcBef>
                <a:spcPts val="0"/>
              </a:spcBef>
              <a:spcAft>
                <a:spcPts val="0"/>
              </a:spcAft>
              <a:buSzPts val="1400"/>
              <a:buFont typeface="Arial"/>
              <a:buChar char="●"/>
            </a:pPr>
            <a:r>
              <a:rPr lang="en-US" b="1">
                <a:latin typeface="Arial"/>
                <a:ea typeface="Arial"/>
                <a:cs typeface="Arial"/>
                <a:sym typeface="Arial"/>
              </a:rPr>
              <a:t>Appraisers will also review the examples of what the teacher has included in the Body of Evidence to ensure they are aligned.</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Appraisers will need to approve the student growth tracker and the SGT should be filled out with the teacher’s name, course, and student names. The SGT may be more complete depending on the time of the BOY conference. </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Appraisers will use the Rating Rubric to ground the conversation in the end goal for the teacher and students.</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Another best practice is to ask teachers to share the Instructional planning calendars before the meeting so the appraiser can best see where each piece of the BOE will fall in the year as well as when to observe the teacher, check data, set up future meetings, etc.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612" name="Google Shape;1612;p1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1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9" name="Google Shape;1619;p1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Arial"/>
              <a:buNone/>
            </a:pPr>
            <a:r>
              <a:rPr lang="en-US">
                <a:latin typeface="Arial"/>
                <a:ea typeface="Arial"/>
                <a:cs typeface="Arial"/>
                <a:sym typeface="Arial"/>
              </a:rPr>
              <a:t>2 min.</a:t>
            </a:r>
            <a:endParaRPr>
              <a:latin typeface="Arial"/>
              <a:ea typeface="Arial"/>
              <a:cs typeface="Arial"/>
              <a:sym typeface="Arial"/>
            </a:endParaRPr>
          </a:p>
          <a:p>
            <a:pPr marL="0" marR="0" lvl="0" indent="0" algn="l" rtl="0">
              <a:spcBef>
                <a:spcPts val="15"/>
              </a:spcBef>
              <a:spcAft>
                <a:spcPts val="0"/>
              </a:spcAft>
              <a:buClr>
                <a:schemeClr val="dk1"/>
              </a:buClr>
              <a:buSzPts val="1000"/>
              <a:buFont typeface="Arial"/>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spcBef>
                <a:spcPts val="15"/>
              </a:spcBef>
              <a:spcAft>
                <a:spcPts val="0"/>
              </a:spcAft>
              <a:buClr>
                <a:schemeClr val="dk1"/>
              </a:buClr>
              <a:buSzPts val="1000"/>
              <a:buFont typeface="Arial"/>
              <a:buNone/>
            </a:pP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6"/>
                  </a:ext>
                </a:extLst>
              </a:rPr>
              <a:t>Being </a:t>
            </a:r>
            <a:r>
              <a:rPr lang="en-US" b="1">
                <a:latin typeface="Arial"/>
                <a:ea typeface="Arial"/>
                <a:cs typeface="Arial"/>
                <a:sym typeface="Arial"/>
              </a:rPr>
              <a:t>prepared for the BOY conference is imperative to the success of the SLO process. </a:t>
            </a:r>
            <a:endParaRPr b="1">
              <a:latin typeface="Arial"/>
              <a:ea typeface="Arial"/>
              <a:cs typeface="Arial"/>
              <a:sym typeface="Arial"/>
            </a:endParaRPr>
          </a:p>
          <a:p>
            <a:pPr marL="0" marR="0" lvl="0" indent="0" algn="l" rtl="0">
              <a:spcBef>
                <a:spcPts val="15"/>
              </a:spcBef>
              <a:spcAft>
                <a:spcPts val="0"/>
              </a:spcAft>
              <a:buClr>
                <a:schemeClr val="dk1"/>
              </a:buClr>
              <a:buSzPts val="1000"/>
              <a:buFont typeface="Arial"/>
              <a:buNone/>
            </a:pPr>
            <a:endParaRPr b="1">
              <a:latin typeface="Arial"/>
              <a:ea typeface="Arial"/>
              <a:cs typeface="Arial"/>
              <a:sym typeface="Arial"/>
            </a:endParaRPr>
          </a:p>
          <a:p>
            <a:pPr marL="0" marR="0" lvl="0" indent="0" algn="l" rtl="0">
              <a:spcBef>
                <a:spcPts val="15"/>
              </a:spcBef>
              <a:spcAft>
                <a:spcPts val="0"/>
              </a:spcAft>
              <a:buClr>
                <a:schemeClr val="dk1"/>
              </a:buClr>
              <a:buSzPts val="1000"/>
              <a:buFont typeface="Arial"/>
              <a:buNone/>
            </a:pPr>
            <a:r>
              <a:rPr lang="en-US" b="1">
                <a:latin typeface="Arial"/>
                <a:ea typeface="Arial"/>
                <a:cs typeface="Arial"/>
                <a:sym typeface="Arial"/>
              </a:rPr>
              <a:t>Using the SLO Success criteria in preparation for the BOY conference, the administrator will review the documentation and consider the following factors: </a:t>
            </a:r>
            <a:endParaRPr b="1">
              <a:latin typeface="Arial"/>
              <a:ea typeface="Arial"/>
              <a:cs typeface="Arial"/>
              <a:sym typeface="Arial"/>
            </a:endParaRPr>
          </a:p>
          <a:p>
            <a:pPr marL="457200" marR="81915" lvl="0" indent="-317500" algn="l" rtl="0">
              <a:lnSpc>
                <a:spcPct val="111000"/>
              </a:lnSpc>
              <a:spcBef>
                <a:spcPts val="175"/>
              </a:spcBef>
              <a:spcAft>
                <a:spcPts val="0"/>
              </a:spcAft>
              <a:buSzPts val="1400"/>
              <a:buFont typeface="Arial"/>
              <a:buChar char="●"/>
            </a:pPr>
            <a:r>
              <a:rPr lang="en-US" b="1">
                <a:latin typeface="Arial"/>
                <a:ea typeface="Arial"/>
                <a:cs typeface="Arial"/>
                <a:sym typeface="Arial"/>
              </a:rPr>
              <a:t>Thinking about the appropriateness of content selection</a:t>
            </a:r>
            <a:endParaRPr b="1">
              <a:latin typeface="Arial"/>
              <a:ea typeface="Arial"/>
              <a:cs typeface="Arial"/>
              <a:sym typeface="Arial"/>
            </a:endParaRPr>
          </a:p>
          <a:p>
            <a:pPr marL="914400" marR="81915" lvl="1" indent="-317500" algn="l" rtl="0">
              <a:lnSpc>
                <a:spcPct val="111000"/>
              </a:lnSpc>
              <a:spcBef>
                <a:spcPts val="0"/>
              </a:spcBef>
              <a:spcAft>
                <a:spcPts val="0"/>
              </a:spcAft>
              <a:buSzPts val="1400"/>
              <a:buFont typeface="Arial"/>
              <a:buChar char="○"/>
            </a:pPr>
            <a:r>
              <a:rPr lang="en-US" b="1">
                <a:latin typeface="Arial"/>
                <a:ea typeface="Arial"/>
                <a:cs typeface="Arial"/>
                <a:sym typeface="Arial"/>
              </a:rPr>
              <a:t>Is it a foundational skill? </a:t>
            </a:r>
            <a:endParaRPr b="1">
              <a:latin typeface="Arial"/>
              <a:ea typeface="Arial"/>
              <a:cs typeface="Arial"/>
              <a:sym typeface="Arial"/>
            </a:endParaRPr>
          </a:p>
          <a:p>
            <a:pPr marL="914400" marR="81915" lvl="1" indent="-317500" algn="l" rtl="0">
              <a:lnSpc>
                <a:spcPct val="111000"/>
              </a:lnSpc>
              <a:spcBef>
                <a:spcPts val="0"/>
              </a:spcBef>
              <a:spcAft>
                <a:spcPts val="0"/>
              </a:spcAft>
              <a:buSzPts val="1400"/>
              <a:buFont typeface="Arial"/>
              <a:buChar char="○"/>
            </a:pPr>
            <a:r>
              <a:rPr lang="en-US" b="1">
                <a:latin typeface="Arial"/>
                <a:ea typeface="Arial"/>
                <a:cs typeface="Arial"/>
                <a:sym typeface="Arial"/>
              </a:rPr>
              <a:t>Will it be addressed throughout the year? </a:t>
            </a:r>
            <a:endParaRPr b="1">
              <a:latin typeface="Arial"/>
              <a:ea typeface="Arial"/>
              <a:cs typeface="Arial"/>
              <a:sym typeface="Arial"/>
            </a:endParaRPr>
          </a:p>
          <a:p>
            <a:pPr marL="914400" marR="81915" lvl="1" indent="-317500" algn="l" rtl="0">
              <a:lnSpc>
                <a:spcPct val="111000"/>
              </a:lnSpc>
              <a:spcBef>
                <a:spcPts val="0"/>
              </a:spcBef>
              <a:spcAft>
                <a:spcPts val="0"/>
              </a:spcAft>
              <a:buSzPts val="1400"/>
              <a:buFont typeface="Arial"/>
              <a:buChar char="○"/>
            </a:pPr>
            <a:r>
              <a:rPr lang="en-US" b="1">
                <a:latin typeface="Arial"/>
                <a:ea typeface="Arial"/>
                <a:cs typeface="Arial"/>
                <a:sym typeface="Arial"/>
              </a:rPr>
              <a:t>Does it align to TEKS/standards?</a:t>
            </a:r>
            <a:endParaRPr b="1">
              <a:latin typeface="Arial"/>
              <a:ea typeface="Arial"/>
              <a:cs typeface="Arial"/>
              <a:sym typeface="Arial"/>
            </a:endParaRPr>
          </a:p>
          <a:p>
            <a:pPr marL="457200" marR="0" lvl="0" indent="-317500" algn="l" rtl="0">
              <a:spcBef>
                <a:spcPts val="0"/>
              </a:spcBef>
              <a:spcAft>
                <a:spcPts val="0"/>
              </a:spcAft>
              <a:buSzPts val="1400"/>
              <a:buFont typeface="Arial"/>
              <a:buChar char="●"/>
            </a:pPr>
            <a:r>
              <a:rPr lang="en-US" b="1">
                <a:latin typeface="Arial"/>
                <a:ea typeface="Arial"/>
                <a:cs typeface="Arial"/>
                <a:sym typeface="Arial"/>
              </a:rPr>
              <a:t>Clarity in the skill profiles</a:t>
            </a:r>
            <a:endParaRPr b="1">
              <a:latin typeface="Arial"/>
              <a:ea typeface="Arial"/>
              <a:cs typeface="Arial"/>
              <a:sym typeface="Arial"/>
            </a:endParaRPr>
          </a:p>
          <a:p>
            <a:pPr marL="914400" marR="0" lvl="1" indent="-317500" algn="l" rtl="0">
              <a:spcBef>
                <a:spcPts val="0"/>
              </a:spcBef>
              <a:spcAft>
                <a:spcPts val="0"/>
              </a:spcAft>
              <a:buSzPts val="1400"/>
              <a:buFont typeface="Arial"/>
              <a:buChar char="○"/>
            </a:pPr>
            <a:r>
              <a:rPr lang="en-US" b="1">
                <a:latin typeface="Arial"/>
                <a:ea typeface="Arial"/>
                <a:cs typeface="Arial"/>
                <a:sym typeface="Arial"/>
              </a:rPr>
              <a:t> Can one level easily be distinguished from the other?</a:t>
            </a:r>
            <a:endParaRPr b="1">
              <a:latin typeface="Arial"/>
              <a:ea typeface="Arial"/>
              <a:cs typeface="Arial"/>
              <a:sym typeface="Arial"/>
            </a:endParaRPr>
          </a:p>
          <a:p>
            <a:pPr marL="457200" marR="0" lvl="0" indent="-317500" algn="l" rtl="0">
              <a:spcBef>
                <a:spcPts val="0"/>
              </a:spcBef>
              <a:spcAft>
                <a:spcPts val="0"/>
              </a:spcAft>
              <a:buSzPts val="1400"/>
              <a:buFont typeface="Arial"/>
              <a:buChar char="●"/>
            </a:pPr>
            <a:r>
              <a:rPr lang="en-US" b="1">
                <a:latin typeface="Arial"/>
                <a:ea typeface="Arial"/>
                <a:cs typeface="Arial"/>
                <a:sym typeface="Arial"/>
              </a:rPr>
              <a:t>Evidence</a:t>
            </a:r>
            <a:endParaRPr b="1">
              <a:latin typeface="Arial"/>
              <a:ea typeface="Arial"/>
              <a:cs typeface="Arial"/>
              <a:sym typeface="Arial"/>
            </a:endParaRPr>
          </a:p>
          <a:p>
            <a:pPr marL="914400" marR="0" lvl="1" indent="-317500" algn="l" rtl="0">
              <a:spcBef>
                <a:spcPts val="0"/>
              </a:spcBef>
              <a:spcAft>
                <a:spcPts val="0"/>
              </a:spcAft>
              <a:buSzPts val="1400"/>
              <a:buFont typeface="Arial"/>
              <a:buChar char="○"/>
            </a:pPr>
            <a:r>
              <a:rPr lang="en-US" b="1">
                <a:latin typeface="Arial"/>
                <a:ea typeface="Arial"/>
                <a:cs typeface="Arial"/>
                <a:sym typeface="Arial"/>
              </a:rPr>
              <a:t> Are the measures appropriate for the content?</a:t>
            </a:r>
            <a:endParaRPr b="1">
              <a:latin typeface="Arial"/>
              <a:ea typeface="Arial"/>
              <a:cs typeface="Arial"/>
              <a:sym typeface="Arial"/>
            </a:endParaRPr>
          </a:p>
          <a:p>
            <a:pPr marL="457200" marR="0" lvl="0" indent="-317500" algn="l" rtl="0">
              <a:spcBef>
                <a:spcPts val="0"/>
              </a:spcBef>
              <a:spcAft>
                <a:spcPts val="0"/>
              </a:spcAft>
              <a:buSzPts val="1400"/>
              <a:buFont typeface="Arial"/>
              <a:buChar char="●"/>
            </a:pPr>
            <a:r>
              <a:rPr lang="en-US" b="1">
                <a:latin typeface="Arial"/>
                <a:ea typeface="Arial"/>
                <a:cs typeface="Arial"/>
                <a:sym typeface="Arial"/>
              </a:rPr>
              <a:t>Expectations</a:t>
            </a:r>
            <a:endParaRPr b="1">
              <a:latin typeface="Arial"/>
              <a:ea typeface="Arial"/>
              <a:cs typeface="Arial"/>
              <a:sym typeface="Arial"/>
            </a:endParaRPr>
          </a:p>
          <a:p>
            <a:pPr marL="914400" marR="0" lvl="1" indent="-317500" algn="l" rtl="0">
              <a:spcBef>
                <a:spcPts val="0"/>
              </a:spcBef>
              <a:spcAft>
                <a:spcPts val="0"/>
              </a:spcAft>
              <a:buSzPts val="1400"/>
              <a:buFont typeface="Arial"/>
              <a:buChar char="○"/>
            </a:pPr>
            <a:r>
              <a:rPr lang="en-US" b="1">
                <a:latin typeface="Arial"/>
                <a:ea typeface="Arial"/>
                <a:cs typeface="Arial"/>
                <a:sym typeface="Arial"/>
              </a:rPr>
              <a:t>Are the teachers’ expectations for growth rigorous but attainable? </a:t>
            </a:r>
            <a:endParaRPr b="1">
              <a:latin typeface="Arial"/>
              <a:ea typeface="Arial"/>
              <a:cs typeface="Arial"/>
              <a:sym typeface="Arial"/>
            </a:endParaRPr>
          </a:p>
          <a:p>
            <a:pPr marL="0" marR="0" lvl="0" indent="0" algn="l" rtl="0">
              <a:spcBef>
                <a:spcPts val="165"/>
              </a:spcBef>
              <a:spcAft>
                <a:spcPts val="0"/>
              </a:spcAft>
              <a:buNone/>
            </a:pPr>
            <a:endParaRPr b="1">
              <a:latin typeface="Arial"/>
              <a:ea typeface="Arial"/>
              <a:cs typeface="Arial"/>
              <a:sym typeface="Arial"/>
            </a:endParaRPr>
          </a:p>
          <a:p>
            <a:pPr marL="457200" marR="0" lvl="1" indent="0" algn="l" rtl="0">
              <a:spcBef>
                <a:spcPts val="165"/>
              </a:spcBef>
              <a:spcAft>
                <a:spcPts val="0"/>
              </a:spcAft>
              <a:buClr>
                <a:schemeClr val="dk1"/>
              </a:buClr>
              <a:buSzPts val="1000"/>
              <a:buFont typeface="Noto Sans Symbols"/>
              <a:buNone/>
            </a:pPr>
            <a:r>
              <a:rPr lang="en-US" b="1">
                <a:latin typeface="Arial"/>
                <a:ea typeface="Arial"/>
                <a:cs typeface="Arial"/>
                <a:sym typeface="Arial"/>
              </a:rPr>
              <a:t>Also, if the appraiser feels the SLO is not reflective of high yet reasonable expectations for student growth, or not grounded in sufficient evidence, return the SLO to the teacher, requesting revisions before the meeting. It may be best to meet briefly with the teacher to discuss your requests. If the changes are minor, they may be made during the conference to eliminate the need for another meeting. </a:t>
            </a:r>
            <a:endParaRPr b="1">
              <a:latin typeface="Arial"/>
              <a:ea typeface="Arial"/>
              <a:cs typeface="Arial"/>
              <a:sym typeface="Arial"/>
            </a:endParaRPr>
          </a:p>
          <a:p>
            <a:pPr marL="457200" marR="0" lvl="1" indent="0" algn="l" rtl="0">
              <a:spcBef>
                <a:spcPts val="165"/>
              </a:spcBef>
              <a:spcAft>
                <a:spcPts val="0"/>
              </a:spcAft>
              <a:buClr>
                <a:schemeClr val="dk1"/>
              </a:buClr>
              <a:buSzPts val="1000"/>
              <a:buFont typeface="Noto Sans Symbols"/>
              <a:buNone/>
            </a:pPr>
            <a:endParaRPr b="1">
              <a:latin typeface="Arial"/>
              <a:ea typeface="Arial"/>
              <a:cs typeface="Arial"/>
              <a:sym typeface="Arial"/>
            </a:endParaRPr>
          </a:p>
          <a:p>
            <a:pPr marL="457200" marR="0" lvl="1" indent="0" algn="l" rtl="0">
              <a:spcBef>
                <a:spcPts val="165"/>
              </a:spcBef>
              <a:spcAft>
                <a:spcPts val="0"/>
              </a:spcAft>
              <a:buClr>
                <a:schemeClr val="dk1"/>
              </a:buClr>
              <a:buSzPts val="1000"/>
              <a:buFont typeface="Noto Sans Symbols"/>
              <a:buNone/>
            </a:pPr>
            <a:r>
              <a:rPr lang="en-US" b="1">
                <a:latin typeface="Arial"/>
                <a:ea typeface="Arial"/>
                <a:cs typeface="Arial"/>
                <a:sym typeface="Arial"/>
              </a:rPr>
              <a:t>Another best practice is to have reviewed all the documents and produce how YOU believe they should be revised and then go into the meeting with that pre-work complete so you can better guide the revisions and truly understand the process and be able to ask the right questions. </a:t>
            </a:r>
            <a:endParaRPr b="1">
              <a:latin typeface="Arial"/>
              <a:ea typeface="Arial"/>
              <a:cs typeface="Arial"/>
              <a:sym typeface="Arial"/>
            </a:endParaRPr>
          </a:p>
          <a:p>
            <a:pPr marL="457200" marR="0" lvl="1" indent="0" algn="l" rtl="0">
              <a:spcBef>
                <a:spcPts val="165"/>
              </a:spcBef>
              <a:spcAft>
                <a:spcPts val="0"/>
              </a:spcAft>
              <a:buClr>
                <a:schemeClr val="dk1"/>
              </a:buClr>
              <a:buSzPts val="1000"/>
              <a:buFont typeface="Noto Sans Symbols"/>
              <a:buNone/>
            </a:pPr>
            <a:endParaRPr b="1"/>
          </a:p>
        </p:txBody>
      </p:sp>
      <p:sp>
        <p:nvSpPr>
          <p:cNvPr id="1620" name="Google Shape;1620;p1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Pre-set grade level expectations for all students is not the same as student growth measures. Student growth measures document the students’ skill levels prior to instruction and track the growth in skill level when the student receives  instruction. The effectiveness of instruction will impact the level of growth that a student experiences in the specific skill or skills being measured.</a:t>
            </a:r>
            <a:endParaRPr b="1">
              <a:latin typeface="Arial"/>
              <a:ea typeface="Arial"/>
              <a:cs typeface="Arial"/>
              <a:sym typeface="Arial"/>
            </a:endParaRPr>
          </a:p>
        </p:txBody>
      </p:sp>
      <p:sp>
        <p:nvSpPr>
          <p:cNvPr id="225" name="Google Shape;2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7" name="Google Shape;1627;p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latin typeface="Arial"/>
                <a:ea typeface="Arial"/>
                <a:cs typeface="Arial"/>
                <a:sym typeface="Arial"/>
              </a:rPr>
              <a:t>APPRAISER SLIDE –OPTIONAL SLIDE FOR TEACHERS</a:t>
            </a:r>
          </a:p>
          <a:p>
            <a:pPr marL="0" marR="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marR="0" lvl="0" indent="0" algn="l" rtl="0">
              <a:lnSpc>
                <a:spcPct val="100000"/>
              </a:lnSpc>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marR="0" lvl="0" indent="0" algn="l" rtl="0">
              <a:lnSpc>
                <a:spcPct val="100000"/>
              </a:lnSpc>
              <a:spcBef>
                <a:spcPts val="0"/>
              </a:spcBef>
              <a:spcAft>
                <a:spcPts val="0"/>
              </a:spcAft>
              <a:buNone/>
            </a:pPr>
            <a:r>
              <a:rPr lang="en-US" b="1" dirty="0">
                <a:latin typeface="Arial"/>
                <a:ea typeface="Arial"/>
                <a:cs typeface="Arial"/>
                <a:sym typeface="Arial"/>
              </a:rPr>
              <a:t>When possible, combine the SLO conference with existing goal-setting and professional development planning conferences or fall semester observation pre-conferences. If that is not possible due to timing, consider reviewing common SLOs together in grade- level teams or content-area teams. Even if they do not share a common SLO, their SLOs are likely to be similar in focus, and working together as a team will help refine the SLOs.</a:t>
            </a:r>
            <a:endParaRPr b="1" dirty="0">
              <a:latin typeface="Arial"/>
              <a:ea typeface="Arial"/>
              <a:cs typeface="Arial"/>
              <a:sym typeface="Arial"/>
            </a:endParaRPr>
          </a:p>
          <a:p>
            <a:pPr marL="0" marR="99060" lvl="0" indent="0" algn="l" rtl="0">
              <a:lnSpc>
                <a:spcPct val="115000"/>
              </a:lnSpc>
              <a:spcBef>
                <a:spcPts val="0"/>
              </a:spcBef>
              <a:spcAft>
                <a:spcPts val="0"/>
              </a:spcAft>
              <a:buClr>
                <a:schemeClr val="dk1"/>
              </a:buClr>
              <a:buSzPts val="1000"/>
              <a:buFont typeface="Arial"/>
              <a:buNone/>
            </a:pPr>
            <a:endParaRPr b="1" dirty="0">
              <a:latin typeface="Arial"/>
              <a:ea typeface="Arial"/>
              <a:cs typeface="Arial"/>
              <a:sym typeface="Arial"/>
            </a:endParaRPr>
          </a:p>
          <a:p>
            <a:pPr marL="0" marR="99060" lvl="0" indent="0" algn="l" rtl="0">
              <a:lnSpc>
                <a:spcPct val="115000"/>
              </a:lnSpc>
              <a:spcBef>
                <a:spcPts val="0"/>
              </a:spcBef>
              <a:spcAft>
                <a:spcPts val="0"/>
              </a:spcAft>
              <a:buClr>
                <a:schemeClr val="dk1"/>
              </a:buClr>
              <a:buSzPts val="1000"/>
              <a:buFont typeface="Arial"/>
              <a:buNone/>
            </a:pPr>
            <a:r>
              <a:rPr lang="en-US" b="1" dirty="0">
                <a:latin typeface="Arial"/>
                <a:ea typeface="Arial"/>
                <a:cs typeface="Arial"/>
                <a:sym typeface="Arial"/>
              </a:rPr>
              <a:t>Like with all feedback, and conferences with teachers, always start and end on a positive note. Encourage teachers by focusing on the strengths of the SLO as it currently stands. Ground the strengths in the success criteria.</a:t>
            </a:r>
            <a:endParaRPr b="1" dirty="0">
              <a:latin typeface="Arial"/>
              <a:ea typeface="Arial"/>
              <a:cs typeface="Arial"/>
              <a:sym typeface="Arial"/>
            </a:endParaRPr>
          </a:p>
          <a:p>
            <a:pPr marL="0" marR="99060" lvl="0" indent="0" algn="l" rtl="0">
              <a:lnSpc>
                <a:spcPct val="115000"/>
              </a:lnSpc>
              <a:spcBef>
                <a:spcPts val="0"/>
              </a:spcBef>
              <a:spcAft>
                <a:spcPts val="0"/>
              </a:spcAft>
              <a:buClr>
                <a:schemeClr val="dk1"/>
              </a:buClr>
              <a:buSzPts val="1000"/>
              <a:buFont typeface="Arial"/>
              <a:buNone/>
            </a:pPr>
            <a:endParaRPr b="1" dirty="0">
              <a:latin typeface="Arial"/>
              <a:ea typeface="Arial"/>
              <a:cs typeface="Arial"/>
              <a:sym typeface="Arial"/>
            </a:endParaRPr>
          </a:p>
          <a:p>
            <a:pPr marL="0" marR="531495" lvl="0" indent="0" algn="l" rtl="0">
              <a:lnSpc>
                <a:spcPct val="115000"/>
              </a:lnSpc>
              <a:spcBef>
                <a:spcPts val="0"/>
              </a:spcBef>
              <a:spcAft>
                <a:spcPts val="0"/>
              </a:spcAft>
              <a:buClr>
                <a:schemeClr val="dk1"/>
              </a:buClr>
              <a:buSzPts val="1000"/>
              <a:buFont typeface="Arial"/>
              <a:buNone/>
            </a:pPr>
            <a:r>
              <a:rPr lang="en-US" b="1" dirty="0">
                <a:latin typeface="Arial"/>
                <a:ea typeface="Arial"/>
                <a:cs typeface="Arial"/>
                <a:sym typeface="Arial"/>
              </a:rPr>
              <a:t>The Conference Guide Document highlights the types of questions you might want to ask teachers during the beginning of the year conference:</a:t>
            </a:r>
            <a:endParaRPr b="1" dirty="0">
              <a:latin typeface="Arial"/>
              <a:ea typeface="Arial"/>
              <a:cs typeface="Arial"/>
              <a:sym typeface="Arial"/>
            </a:endParaRPr>
          </a:p>
          <a:p>
            <a:pPr marL="457200" marR="213995" lvl="0" indent="-88900" algn="l" rtl="0">
              <a:lnSpc>
                <a:spcPct val="111000"/>
              </a:lnSpc>
              <a:spcBef>
                <a:spcPts val="0"/>
              </a:spcBef>
              <a:spcAft>
                <a:spcPts val="0"/>
              </a:spcAft>
              <a:buSzPts val="1400"/>
              <a:buFont typeface="Arial"/>
              <a:buChar char="●"/>
            </a:pPr>
            <a:r>
              <a:rPr lang="en-US" b="1" dirty="0">
                <a:latin typeface="Arial"/>
                <a:ea typeface="Arial"/>
                <a:cs typeface="Arial"/>
                <a:sym typeface="Arial"/>
              </a:rPr>
              <a:t>How did you decide the focus are for your SLO? </a:t>
            </a:r>
            <a:endParaRPr b="1" dirty="0">
              <a:latin typeface="Arial"/>
              <a:ea typeface="Arial"/>
              <a:cs typeface="Arial"/>
              <a:sym typeface="Arial"/>
            </a:endParaRPr>
          </a:p>
          <a:p>
            <a:pPr marL="914400" marR="213995" lvl="1" indent="-88900" algn="l" rtl="0">
              <a:lnSpc>
                <a:spcPct val="111000"/>
              </a:lnSpc>
              <a:spcBef>
                <a:spcPts val="0"/>
              </a:spcBef>
              <a:spcAft>
                <a:spcPts val="0"/>
              </a:spcAft>
              <a:buSzPts val="1400"/>
              <a:buFont typeface="Arial"/>
              <a:buChar char="○"/>
            </a:pPr>
            <a:r>
              <a:rPr lang="en-US" b="1" dirty="0">
                <a:latin typeface="Arial"/>
                <a:ea typeface="Arial"/>
                <a:cs typeface="Arial"/>
                <a:sym typeface="Arial"/>
              </a:rPr>
              <a:t>What personal knowledge or experience led to the selection?</a:t>
            </a:r>
            <a:endParaRPr b="1" dirty="0">
              <a:latin typeface="Arial"/>
              <a:ea typeface="Arial"/>
              <a:cs typeface="Arial"/>
              <a:sym typeface="Arial"/>
            </a:endParaRPr>
          </a:p>
          <a:p>
            <a:pPr marL="914400" marR="213995" lvl="1" indent="-88900" algn="l" rtl="0">
              <a:lnSpc>
                <a:spcPct val="111000"/>
              </a:lnSpc>
              <a:spcBef>
                <a:spcPts val="0"/>
              </a:spcBef>
              <a:spcAft>
                <a:spcPts val="0"/>
              </a:spcAft>
              <a:buSzPts val="1400"/>
              <a:buFont typeface="Arial"/>
              <a:buChar char="○"/>
            </a:pPr>
            <a:r>
              <a:rPr lang="en-US" b="1" dirty="0">
                <a:latin typeface="Arial"/>
                <a:ea typeface="Arial"/>
                <a:cs typeface="Arial"/>
                <a:sym typeface="Arial"/>
              </a:rPr>
              <a:t>How did you use focus area to lead to a strong Skill Statement?</a:t>
            </a:r>
            <a:endParaRPr b="1" dirty="0">
              <a:latin typeface="Arial"/>
              <a:ea typeface="Arial"/>
              <a:cs typeface="Arial"/>
              <a:sym typeface="Arial"/>
            </a:endParaRPr>
          </a:p>
          <a:p>
            <a:pPr marL="457200" marR="109220" lvl="0" indent="-88900" algn="l" rtl="0">
              <a:lnSpc>
                <a:spcPct val="111000"/>
              </a:lnSpc>
              <a:spcBef>
                <a:spcPts val="0"/>
              </a:spcBef>
              <a:spcAft>
                <a:spcPts val="0"/>
              </a:spcAft>
              <a:buSzPts val="1400"/>
              <a:buFont typeface="Arial"/>
              <a:buChar char="●"/>
            </a:pPr>
            <a:r>
              <a:rPr lang="en-US" b="1" dirty="0">
                <a:latin typeface="Arial"/>
                <a:ea typeface="Arial"/>
                <a:cs typeface="Arial"/>
                <a:sym typeface="Arial"/>
              </a:rPr>
              <a:t>What data did you review to make the selection for a focus area? </a:t>
            </a:r>
            <a:endParaRPr b="1" dirty="0">
              <a:latin typeface="Arial"/>
              <a:ea typeface="Arial"/>
              <a:cs typeface="Arial"/>
              <a:sym typeface="Arial"/>
            </a:endParaRPr>
          </a:p>
          <a:p>
            <a:pPr marL="914400" marR="109220" lvl="1" indent="-88900" algn="l" rtl="0">
              <a:lnSpc>
                <a:spcPct val="111000"/>
              </a:lnSpc>
              <a:spcBef>
                <a:spcPts val="0"/>
              </a:spcBef>
              <a:spcAft>
                <a:spcPts val="0"/>
              </a:spcAft>
              <a:buSzPts val="1400"/>
              <a:buFont typeface="Arial"/>
              <a:buChar char="○"/>
            </a:pPr>
            <a:r>
              <a:rPr lang="en-US" b="1" dirty="0">
                <a:latin typeface="Arial"/>
                <a:ea typeface="Arial"/>
                <a:cs typeface="Arial"/>
                <a:sym typeface="Arial"/>
              </a:rPr>
              <a:t>How did it guide the Skill Statement?</a:t>
            </a:r>
            <a:endParaRPr b="1" dirty="0">
              <a:latin typeface="Arial"/>
              <a:ea typeface="Arial"/>
              <a:cs typeface="Arial"/>
              <a:sym typeface="Arial"/>
            </a:endParaRPr>
          </a:p>
          <a:p>
            <a:pPr marL="457200" marR="84455" lvl="0" indent="-88900" algn="l" rtl="0">
              <a:lnSpc>
                <a:spcPct val="112000"/>
              </a:lnSpc>
              <a:spcBef>
                <a:spcPts val="0"/>
              </a:spcBef>
              <a:spcAft>
                <a:spcPts val="0"/>
              </a:spcAft>
              <a:buSzPts val="1400"/>
              <a:buFont typeface="Arial"/>
              <a:buChar char="●"/>
            </a:pPr>
            <a:r>
              <a:rPr lang="en-US" b="1" dirty="0">
                <a:latin typeface="Arial"/>
                <a:ea typeface="Arial"/>
                <a:cs typeface="Arial"/>
                <a:sym typeface="Arial"/>
              </a:rPr>
              <a:t>How was the Initial Student Skill profile created?</a:t>
            </a:r>
            <a:endParaRPr b="1" dirty="0">
              <a:latin typeface="Arial"/>
              <a:ea typeface="Arial"/>
              <a:cs typeface="Arial"/>
              <a:sym typeface="Arial"/>
            </a:endParaRPr>
          </a:p>
          <a:p>
            <a:pPr marL="914400" marR="84455" lvl="1" indent="-88900" algn="l" rtl="0">
              <a:lnSpc>
                <a:spcPct val="112000"/>
              </a:lnSpc>
              <a:spcBef>
                <a:spcPts val="0"/>
              </a:spcBef>
              <a:spcAft>
                <a:spcPts val="0"/>
              </a:spcAft>
              <a:buSzPts val="1400"/>
              <a:buFont typeface="Arial"/>
              <a:buChar char="○"/>
            </a:pPr>
            <a:r>
              <a:rPr lang="en-US" b="1" dirty="0">
                <a:latin typeface="Arial"/>
                <a:ea typeface="Arial"/>
                <a:cs typeface="Arial"/>
                <a:sym typeface="Arial"/>
              </a:rPr>
              <a:t> How did you assign students to descriptors?</a:t>
            </a:r>
            <a:endParaRPr b="1" dirty="0">
              <a:latin typeface="Arial"/>
              <a:ea typeface="Arial"/>
              <a:cs typeface="Arial"/>
              <a:sym typeface="Arial"/>
            </a:endParaRPr>
          </a:p>
          <a:p>
            <a:pPr marL="914400" marR="84455" lvl="1" indent="-88900" algn="l" rtl="0">
              <a:lnSpc>
                <a:spcPct val="112000"/>
              </a:lnSpc>
              <a:spcBef>
                <a:spcPts val="0"/>
              </a:spcBef>
              <a:spcAft>
                <a:spcPts val="0"/>
              </a:spcAft>
              <a:buSzPts val="1400"/>
              <a:buFont typeface="Arial"/>
              <a:buChar char="○"/>
            </a:pPr>
            <a:r>
              <a:rPr lang="en-US" b="1" dirty="0">
                <a:latin typeface="Arial"/>
                <a:ea typeface="Arial"/>
                <a:cs typeface="Arial"/>
                <a:sym typeface="Arial"/>
              </a:rPr>
              <a:t>Were there any challenges in that process?</a:t>
            </a:r>
            <a:endParaRPr b="1" dirty="0">
              <a:latin typeface="Arial"/>
              <a:ea typeface="Arial"/>
              <a:cs typeface="Arial"/>
              <a:sym typeface="Arial"/>
            </a:endParaRPr>
          </a:p>
          <a:p>
            <a:pPr marL="0" marR="100965" lvl="0" indent="0" algn="l" rtl="0">
              <a:lnSpc>
                <a:spcPct val="112000"/>
              </a:lnSpc>
              <a:spcBef>
                <a:spcPts val="15"/>
              </a:spcBef>
              <a:spcAft>
                <a:spcPts val="0"/>
              </a:spcAft>
              <a:buNone/>
            </a:pPr>
            <a:endParaRPr b="1" dirty="0">
              <a:latin typeface="Arial"/>
              <a:ea typeface="Arial"/>
              <a:cs typeface="Arial"/>
              <a:sym typeface="Arial"/>
            </a:endParaRPr>
          </a:p>
          <a:p>
            <a:pPr marL="0" marR="100965" lvl="0" indent="0" algn="l" rtl="0">
              <a:lnSpc>
                <a:spcPct val="112000"/>
              </a:lnSpc>
              <a:spcBef>
                <a:spcPts val="15"/>
              </a:spcBef>
              <a:spcAft>
                <a:spcPts val="0"/>
              </a:spcAft>
              <a:buNone/>
            </a:pPr>
            <a:r>
              <a:rPr lang="en-US" b="1" dirty="0">
                <a:latin typeface="Arial"/>
                <a:ea typeface="Arial"/>
                <a:cs typeface="Arial"/>
                <a:sym typeface="Arial"/>
              </a:rPr>
              <a:t>Select one or two students and ask about the targets set for them. Focus on targets that may not be consistent (higher or lower than others). </a:t>
            </a:r>
            <a:endParaRPr b="1" dirty="0">
              <a:latin typeface="Arial"/>
              <a:ea typeface="Arial"/>
              <a:cs typeface="Arial"/>
              <a:sym typeface="Arial"/>
            </a:endParaRPr>
          </a:p>
          <a:p>
            <a:pPr marL="914400" marR="100965" lvl="0" indent="-317500" algn="l" rtl="0">
              <a:lnSpc>
                <a:spcPct val="112000"/>
              </a:lnSpc>
              <a:spcBef>
                <a:spcPts val="15"/>
              </a:spcBef>
              <a:spcAft>
                <a:spcPts val="0"/>
              </a:spcAft>
              <a:buSzPts val="1400"/>
              <a:buFont typeface="Arial"/>
              <a:buChar char="●"/>
            </a:pPr>
            <a:r>
              <a:rPr lang="en-US" b="1" dirty="0">
                <a:latin typeface="Arial"/>
                <a:ea typeface="Arial"/>
                <a:cs typeface="Arial"/>
                <a:sym typeface="Arial"/>
              </a:rPr>
              <a:t>What factors went into making that differentiation?</a:t>
            </a:r>
            <a:endParaRPr b="1" dirty="0">
              <a:latin typeface="Arial"/>
              <a:ea typeface="Arial"/>
              <a:cs typeface="Arial"/>
              <a:sym typeface="Arial"/>
            </a:endParaRPr>
          </a:p>
          <a:p>
            <a:pPr marL="914400" marR="0" lvl="0" indent="-317500" algn="l" rtl="0">
              <a:spcBef>
                <a:spcPts val="0"/>
              </a:spcBef>
              <a:spcAft>
                <a:spcPts val="0"/>
              </a:spcAft>
              <a:buSzPts val="1400"/>
              <a:buFont typeface="Arial"/>
              <a:buChar char="●"/>
            </a:pPr>
            <a:r>
              <a:rPr lang="en-US" b="1" dirty="0">
                <a:latin typeface="Arial"/>
                <a:ea typeface="Arial"/>
                <a:cs typeface="Arial"/>
                <a:sym typeface="Arial"/>
              </a:rPr>
              <a:t>What is the plan for instruction to address all of the students?</a:t>
            </a:r>
            <a:endParaRPr b="1" dirty="0">
              <a:latin typeface="Arial"/>
              <a:ea typeface="Arial"/>
              <a:cs typeface="Arial"/>
              <a:sym typeface="Arial"/>
            </a:endParaRPr>
          </a:p>
          <a:p>
            <a:pPr marL="1090295" marR="0" lvl="0" indent="-165100" algn="l" rtl="0">
              <a:spcBef>
                <a:spcPts val="30"/>
              </a:spcBef>
              <a:spcAft>
                <a:spcPts val="0"/>
              </a:spcAft>
              <a:buClr>
                <a:schemeClr val="dk1"/>
              </a:buClr>
              <a:buSzPts val="1000"/>
              <a:buFont typeface="Calibri"/>
              <a:buNone/>
            </a:pPr>
            <a:endParaRPr b="1" dirty="0">
              <a:latin typeface="Arial"/>
              <a:ea typeface="Arial"/>
              <a:cs typeface="Arial"/>
              <a:sym typeface="Arial"/>
            </a:endParaRPr>
          </a:p>
          <a:p>
            <a:pPr marL="861695" marR="0" lvl="0" indent="0" algn="l" rtl="0">
              <a:spcBef>
                <a:spcPts val="30"/>
              </a:spcBef>
              <a:spcAft>
                <a:spcPts val="0"/>
              </a:spcAft>
              <a:buClr>
                <a:schemeClr val="dk1"/>
              </a:buClr>
              <a:buSzPts val="1000"/>
              <a:buFont typeface="Arial"/>
              <a:buNone/>
            </a:pPr>
            <a:r>
              <a:rPr lang="en-US" b="1" dirty="0">
                <a:latin typeface="Arial"/>
                <a:ea typeface="Arial"/>
                <a:cs typeface="Arial"/>
                <a:sym typeface="Arial"/>
              </a:rPr>
              <a:t>(</a:t>
            </a:r>
            <a:r>
              <a:rPr lang="en-US" dirty="0">
                <a:latin typeface="Arial"/>
                <a:ea typeface="Arial"/>
                <a:cs typeface="Arial"/>
                <a:sym typeface="Arial"/>
              </a:rPr>
              <a:t>Optional:</a:t>
            </a:r>
            <a:r>
              <a:rPr lang="en-US" b="1" dirty="0">
                <a:latin typeface="Arial"/>
                <a:ea typeface="Arial"/>
                <a:cs typeface="Arial"/>
                <a:sym typeface="Arial"/>
              </a:rPr>
              <a:t> You all produced some great questions yesterday so please add them into your list.)</a:t>
            </a:r>
            <a:endParaRPr b="1" dirty="0">
              <a:latin typeface="Arial"/>
              <a:ea typeface="Arial"/>
              <a:cs typeface="Arial"/>
              <a:sym typeface="Arial"/>
            </a:endParaRPr>
          </a:p>
          <a:p>
            <a:pPr marL="861695" marR="0" lvl="0" indent="0" algn="l" rtl="0">
              <a:spcBef>
                <a:spcPts val="30"/>
              </a:spcBef>
              <a:spcAft>
                <a:spcPts val="0"/>
              </a:spcAft>
              <a:buClr>
                <a:schemeClr val="dk1"/>
              </a:buClr>
              <a:buSzPts val="1100"/>
              <a:buFont typeface="Calibri"/>
              <a:buNone/>
            </a:pPr>
            <a:endParaRPr b="1" dirty="0">
              <a:latin typeface="Arial"/>
              <a:ea typeface="Arial"/>
              <a:cs typeface="Arial"/>
              <a:sym typeface="Arial"/>
            </a:endParaRPr>
          </a:p>
          <a:p>
            <a:pPr marL="0" marR="93345" lvl="0" indent="0" algn="l" rtl="0">
              <a:lnSpc>
                <a:spcPct val="115000"/>
              </a:lnSpc>
              <a:spcBef>
                <a:spcPts val="0"/>
              </a:spcBef>
              <a:spcAft>
                <a:spcPts val="0"/>
              </a:spcAft>
              <a:buClr>
                <a:schemeClr val="dk1"/>
              </a:buClr>
              <a:buSzPts val="1000"/>
              <a:buFont typeface="Arial"/>
              <a:buNone/>
            </a:pPr>
            <a:r>
              <a:rPr lang="en-US" b="1" dirty="0">
                <a:latin typeface="Arial"/>
                <a:ea typeface="Arial"/>
                <a:cs typeface="Arial"/>
                <a:sym typeface="Arial"/>
              </a:rPr>
              <a:t>During the BOY Conference, review the SLO Rating Rubric to be used by the district with the teacher. This will help them understand how their work with SLOs will be evaluated based upon the thoughtfulness of the SLO design, willingness to adapt instruction throughout the interval, student growth, and reflection on outcomes. This will also help reinforce that SLOs are a process, focusing not only on the end but also on monitoring and adjusting instruction throughout. </a:t>
            </a:r>
            <a:endParaRPr b="1" dirty="0">
              <a:latin typeface="Arial"/>
              <a:ea typeface="Arial"/>
              <a:cs typeface="Arial"/>
              <a:sym typeface="Arial"/>
            </a:endParaRPr>
          </a:p>
        </p:txBody>
      </p:sp>
      <p:sp>
        <p:nvSpPr>
          <p:cNvPr id="1628" name="Google Shape;1628;p1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p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5" name="Google Shape;1635;p1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r>
              <a:rPr lang="en-US" dirty="0">
                <a:latin typeface="Arial"/>
                <a:ea typeface="Arial"/>
                <a:cs typeface="Arial"/>
                <a:sym typeface="Arial"/>
              </a:rPr>
              <a:t>15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dirty="0">
                <a:latin typeface="Arial"/>
                <a:ea typeface="Arial"/>
                <a:cs typeface="Arial"/>
                <a:sym typeface="Arial"/>
              </a:rPr>
              <a:t>We are going to watch the SLO BOY Conference video as a demonstration of some of the practices to use</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Here are some example look </a:t>
            </a:r>
            <a:r>
              <a:rPr lang="en-US" b="1" dirty="0" err="1">
                <a:latin typeface="Arial"/>
                <a:ea typeface="Arial"/>
                <a:cs typeface="Arial"/>
                <a:sym typeface="Arial"/>
              </a:rPr>
              <a:t>fors</a:t>
            </a:r>
            <a:r>
              <a:rPr lang="en-US" b="1" dirty="0">
                <a:latin typeface="Arial"/>
                <a:ea typeface="Arial"/>
                <a:cs typeface="Arial"/>
                <a:sym typeface="Arial"/>
              </a:rPr>
              <a:t>: </a:t>
            </a:r>
            <a:endParaRPr b="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b="1" dirty="0">
                <a:latin typeface="Arial"/>
                <a:ea typeface="Arial"/>
                <a:cs typeface="Arial"/>
                <a:sym typeface="Arial"/>
              </a:rPr>
              <a:t>Goals for teacher </a:t>
            </a:r>
            <a:endParaRPr b="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b="1" dirty="0">
                <a:latin typeface="Arial"/>
                <a:ea typeface="Arial"/>
                <a:cs typeface="Arial"/>
                <a:sym typeface="Arial"/>
              </a:rPr>
              <a:t>Approach to planning SLO- multiple pieces of evidence </a:t>
            </a:r>
            <a:endParaRPr b="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b="1" dirty="0">
                <a:latin typeface="Arial"/>
                <a:ea typeface="Arial"/>
                <a:cs typeface="Arial"/>
                <a:sym typeface="Arial"/>
              </a:rPr>
              <a:t>Draw from another piece of evidence</a:t>
            </a:r>
            <a:endParaRPr b="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b="1" dirty="0">
                <a:latin typeface="Arial"/>
                <a:ea typeface="Arial"/>
                <a:cs typeface="Arial"/>
                <a:sym typeface="Arial"/>
              </a:rPr>
              <a:t>Written communication/Verbal communication</a:t>
            </a:r>
            <a:endParaRPr b="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b="1" dirty="0">
                <a:latin typeface="Arial"/>
                <a:ea typeface="Arial"/>
                <a:cs typeface="Arial"/>
                <a:sym typeface="Arial"/>
              </a:rPr>
              <a:t>Analyzing information</a:t>
            </a:r>
            <a:endParaRPr b="1" dirty="0">
              <a:latin typeface="Arial"/>
              <a:ea typeface="Arial"/>
              <a:cs typeface="Arial"/>
              <a:sym typeface="Arial"/>
            </a:endParaRPr>
          </a:p>
        </p:txBody>
      </p:sp>
      <p:sp>
        <p:nvSpPr>
          <p:cNvPr id="1636" name="Google Shape;1636;p1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p1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3" name="Google Shape;1643;p1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b="0" dirty="0">
              <a:latin typeface="Calibri"/>
              <a:ea typeface="Calibri"/>
              <a:cs typeface="Calibri"/>
              <a:sym typeface="Calibri"/>
            </a:endParaRPr>
          </a:p>
          <a:p>
            <a:pPr marL="0" lvl="0" indent="0" algn="l" rtl="0">
              <a:spcBef>
                <a:spcPts val="0"/>
              </a:spcBef>
              <a:spcAft>
                <a:spcPts val="0"/>
              </a:spcAft>
              <a:buNone/>
            </a:pPr>
            <a:r>
              <a:rPr lang="en-US" b="0" dirty="0">
                <a:latin typeface="Calibri"/>
                <a:ea typeface="Calibri"/>
                <a:cs typeface="Calibri"/>
                <a:sym typeface="Calibri"/>
              </a:rPr>
              <a:t>https://educator-evaluation-and-leadership.wistia.com/medias/9z5t634ckk</a:t>
            </a:r>
          </a:p>
          <a:p>
            <a:pPr marL="0" lvl="0" indent="0" algn="l" rtl="0">
              <a:spcBef>
                <a:spcPts val="0"/>
              </a:spcBef>
              <a:spcAft>
                <a:spcPts val="0"/>
              </a:spcAft>
              <a:buNone/>
            </a:pPr>
            <a:endParaRPr lang="en-US" b="0" dirty="0">
              <a:latin typeface="Calibri"/>
              <a:ea typeface="Calibri"/>
              <a:cs typeface="Calibri"/>
              <a:sym typeface="Calibri"/>
            </a:endParaRPr>
          </a:p>
          <a:p>
            <a:pPr marL="0" lvl="0" indent="0" algn="l" rtl="0">
              <a:spcBef>
                <a:spcPts val="0"/>
              </a:spcBef>
              <a:spcAft>
                <a:spcPts val="0"/>
              </a:spcAft>
              <a:buNone/>
            </a:pPr>
            <a:r>
              <a:rPr lang="en-US" b="0" dirty="0">
                <a:latin typeface="Calibri"/>
                <a:ea typeface="Calibri"/>
                <a:cs typeface="Calibri"/>
                <a:sym typeface="Calibri"/>
              </a:rPr>
              <a:t>(</a:t>
            </a:r>
            <a:r>
              <a:rPr lang="en-US" b="0" dirty="0">
                <a:latin typeface="Oxygen"/>
                <a:ea typeface="Oxygen"/>
                <a:cs typeface="Oxygen"/>
                <a:sym typeface="Oxygen"/>
              </a:rPr>
              <a:t>After video, provide this context)</a:t>
            </a:r>
          </a:p>
          <a:p>
            <a:pPr marL="0" lvl="0" indent="0" algn="l" rtl="0">
              <a:spcBef>
                <a:spcPts val="0"/>
              </a:spcBef>
              <a:spcAft>
                <a:spcPts val="0"/>
              </a:spcAft>
              <a:buNone/>
            </a:pPr>
            <a:endParaRPr dirty="0"/>
          </a:p>
          <a:p>
            <a:pPr marL="0" lvl="0" indent="0" algn="l" rtl="0">
              <a:spcBef>
                <a:spcPts val="0"/>
              </a:spcBef>
              <a:spcAft>
                <a:spcPts val="0"/>
              </a:spcAft>
              <a:buNone/>
            </a:pPr>
            <a:r>
              <a:rPr lang="en-US" dirty="0">
                <a:solidFill>
                  <a:schemeClr val="accent3"/>
                </a:solidFill>
                <a:latin typeface="Oxygen"/>
                <a:ea typeface="Oxygen"/>
                <a:cs typeface="Oxygen"/>
                <a:sym typeface="Oxygen"/>
              </a:rPr>
              <a:t>From an overview lens, It is clear that the administrator knows the SLO process well and is fluent with all  terms like Foundational Skill, ISP, TSP, etc. Clear that the teacher also knows the process well and has spent a lot of time reviewing her course content to select a strong Skill statement and reviewing her students’ work in order to place students on the ISP and TSP.</a:t>
            </a:r>
            <a:endParaRPr dirty="0">
              <a:solidFill>
                <a:schemeClr val="accent3"/>
              </a:solidFill>
              <a:latin typeface="Oxygen"/>
              <a:ea typeface="Oxygen"/>
              <a:cs typeface="Oxygen"/>
              <a:sym typeface="Oxygen"/>
            </a:endParaRPr>
          </a:p>
          <a:p>
            <a:pPr marL="0" lvl="0" indent="0" algn="l" rtl="0">
              <a:spcBef>
                <a:spcPts val="0"/>
              </a:spcBef>
              <a:spcAft>
                <a:spcPts val="0"/>
              </a:spcAft>
              <a:buNone/>
            </a:pPr>
            <a:endParaRPr dirty="0">
              <a:solidFill>
                <a:schemeClr val="accent3"/>
              </a:solidFill>
              <a:latin typeface="Oxygen"/>
              <a:ea typeface="Oxygen"/>
              <a:cs typeface="Oxygen"/>
              <a:sym typeface="Oxygen"/>
            </a:endParaRPr>
          </a:p>
          <a:p>
            <a:pPr marL="0" lvl="0" indent="0" algn="l" rtl="0">
              <a:spcBef>
                <a:spcPts val="0"/>
              </a:spcBef>
              <a:spcAft>
                <a:spcPts val="0"/>
              </a:spcAft>
              <a:buNone/>
            </a:pPr>
            <a:r>
              <a:rPr lang="en-US" dirty="0">
                <a:solidFill>
                  <a:schemeClr val="accent3"/>
                </a:solidFill>
                <a:latin typeface="Oxygen"/>
                <a:ea typeface="Oxygen"/>
                <a:cs typeface="Oxygen"/>
                <a:sym typeface="Oxygen"/>
              </a:rPr>
              <a:t>What are some strengths you noticed in particular?</a:t>
            </a:r>
            <a:endParaRPr dirty="0">
              <a:solidFill>
                <a:schemeClr val="accent3"/>
              </a:solidFill>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b="1" dirty="0"/>
          </a:p>
          <a:p>
            <a:pPr marL="0" lvl="0" indent="0" algn="l" rtl="0">
              <a:spcBef>
                <a:spcPts val="0"/>
              </a:spcBef>
              <a:spcAft>
                <a:spcPts val="0"/>
              </a:spcAft>
              <a:buNone/>
            </a:pPr>
            <a:r>
              <a:rPr lang="en-US" b="0" dirty="0"/>
              <a:t>*Share out strengths before advancing to the next slide.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44" name="Google Shape;1644;p1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3" name="Google Shape;1653;p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b="0" dirty="0">
              <a:latin typeface="Oxygen"/>
              <a:ea typeface="Oxygen"/>
              <a:cs typeface="Oxygen"/>
              <a:sym typeface="Oxygen"/>
            </a:endParaRPr>
          </a:p>
          <a:p>
            <a:pPr marL="0" lvl="0" indent="0" algn="l" rtl="0">
              <a:spcBef>
                <a:spcPts val="0"/>
              </a:spcBef>
              <a:spcAft>
                <a:spcPts val="0"/>
              </a:spcAft>
              <a:buNone/>
            </a:pPr>
            <a:r>
              <a:rPr lang="en-US" b="0" dirty="0">
                <a:latin typeface="Oxygen"/>
                <a:ea typeface="Oxygen"/>
                <a:cs typeface="Oxygen"/>
                <a:sym typeface="Oxygen"/>
              </a:rPr>
              <a:t>3 minutes</a:t>
            </a:r>
            <a:endParaRPr dirty="0"/>
          </a:p>
          <a:p>
            <a:pPr marL="0" lvl="0" indent="0" algn="l" rtl="0">
              <a:spcBef>
                <a:spcPts val="0"/>
              </a:spcBef>
              <a:spcAft>
                <a:spcPts val="0"/>
              </a:spcAft>
              <a:buNone/>
            </a:pPr>
            <a:endParaRPr b="1" dirty="0">
              <a:latin typeface="Oxygen"/>
              <a:ea typeface="Oxygen"/>
              <a:cs typeface="Oxygen"/>
              <a:sym typeface="Oxygen"/>
            </a:endParaRPr>
          </a:p>
          <a:p>
            <a:pPr marL="0" lvl="0" indent="0" algn="l" rtl="0">
              <a:spcBef>
                <a:spcPts val="0"/>
              </a:spcBef>
              <a:spcAft>
                <a:spcPts val="0"/>
              </a:spcAft>
              <a:buNone/>
            </a:pPr>
            <a:r>
              <a:rPr lang="en-US" b="0" dirty="0">
                <a:latin typeface="Oxygen"/>
                <a:ea typeface="Oxygen"/>
                <a:cs typeface="Oxygen"/>
                <a:sym typeface="Oxygen"/>
              </a:rPr>
              <a:t>Some of you named similar strengths.  </a:t>
            </a:r>
            <a:endParaRPr dirty="0"/>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rPr>
              <a:t>strengths:</a:t>
            </a:r>
            <a:endParaRPr dirty="0"/>
          </a:p>
          <a:p>
            <a:pPr marL="470208" lvl="0" indent="-235448" algn="l" rtl="0">
              <a:spcBef>
                <a:spcPts val="0"/>
              </a:spcBef>
              <a:spcAft>
                <a:spcPts val="0"/>
              </a:spcAft>
              <a:buClr>
                <a:schemeClr val="dk1"/>
              </a:buClr>
              <a:buSzPts val="1200"/>
              <a:buFont typeface="Oxygen"/>
              <a:buChar char="●"/>
            </a:pPr>
            <a:r>
              <a:rPr lang="en-US" dirty="0">
                <a:latin typeface="Oxygen"/>
                <a:ea typeface="Oxygen"/>
                <a:cs typeface="Oxygen"/>
                <a:sym typeface="Oxygen"/>
              </a:rPr>
              <a:t>Skill Statement - well-articulated on how it’s an important focus for 3rd grade math, and solid knowledge and evidence of the 3rd graders skills at the beginning of the year that will factor into their preparedness to master multiplication and division by the end of the year</a:t>
            </a:r>
            <a:endParaRPr dirty="0"/>
          </a:p>
          <a:p>
            <a:pPr marL="470208" lvl="0" indent="-235449" algn="l" rtl="0">
              <a:spcBef>
                <a:spcPts val="0"/>
              </a:spcBef>
              <a:spcAft>
                <a:spcPts val="0"/>
              </a:spcAft>
              <a:buClr>
                <a:schemeClr val="dk1"/>
              </a:buClr>
              <a:buSzPts val="1200"/>
              <a:buFont typeface="Oxygen"/>
              <a:buChar char="●"/>
            </a:pPr>
            <a:r>
              <a:rPr lang="en-US" dirty="0">
                <a:latin typeface="Oxygen"/>
                <a:ea typeface="Oxygen"/>
                <a:cs typeface="Oxygen"/>
                <a:sym typeface="Oxygen"/>
              </a:rPr>
              <a:t>Coaching - pushes teacher on how to more clearly differentiate the skills on the ISP between the Above Typical level and the Well Above Typical level. </a:t>
            </a:r>
            <a:endParaRPr dirty="0">
              <a:latin typeface="Oxygen"/>
              <a:ea typeface="Oxygen"/>
              <a:cs typeface="Oxygen"/>
              <a:sym typeface="Oxygen"/>
            </a:endParaRPr>
          </a:p>
          <a:p>
            <a:pPr marL="470208" lvl="0" indent="-235448" algn="l" rtl="0">
              <a:spcBef>
                <a:spcPts val="0"/>
              </a:spcBef>
              <a:spcAft>
                <a:spcPts val="0"/>
              </a:spcAft>
              <a:buClr>
                <a:schemeClr val="dk1"/>
              </a:buClr>
              <a:buSzPts val="1200"/>
              <a:buFont typeface="Oxygen"/>
              <a:buChar char="●"/>
            </a:pPr>
            <a:r>
              <a:rPr lang="en-US" dirty="0">
                <a:latin typeface="Oxygen"/>
                <a:ea typeface="Oxygen"/>
                <a:cs typeface="Oxygen"/>
                <a:sym typeface="Oxygen"/>
              </a:rPr>
              <a:t>Very intentional about how she will work with students in order to ensure they reach their expected growth target</a:t>
            </a:r>
            <a:endParaRPr dirty="0"/>
          </a:p>
          <a:p>
            <a:pPr marL="470208" lvl="0" indent="-235449" algn="l" rtl="0">
              <a:spcBef>
                <a:spcPts val="0"/>
              </a:spcBef>
              <a:spcAft>
                <a:spcPts val="0"/>
              </a:spcAft>
              <a:buClr>
                <a:schemeClr val="dk1"/>
              </a:buClr>
              <a:buSzPts val="1200"/>
              <a:buFont typeface="Oxygen"/>
              <a:buChar char="●"/>
            </a:pPr>
            <a:r>
              <a:rPr lang="en-US" dirty="0">
                <a:latin typeface="Oxygen"/>
                <a:ea typeface="Oxygen"/>
                <a:cs typeface="Oxygen"/>
                <a:sym typeface="Oxygen"/>
              </a:rPr>
              <a:t>Shows high expectations for students and their learning (wants to press on her kids)</a:t>
            </a:r>
            <a:endParaRPr dirty="0"/>
          </a:p>
          <a:p>
            <a:pPr marL="470208" lvl="0" indent="-235449" algn="l" rtl="0">
              <a:spcBef>
                <a:spcPts val="0"/>
              </a:spcBef>
              <a:spcAft>
                <a:spcPts val="0"/>
              </a:spcAft>
              <a:buClr>
                <a:schemeClr val="dk1"/>
              </a:buClr>
              <a:buSzPts val="1200"/>
              <a:buFont typeface="Oxygen"/>
              <a:buChar char="●"/>
            </a:pPr>
            <a:r>
              <a:rPr lang="en-US" dirty="0">
                <a:latin typeface="Oxygen"/>
                <a:ea typeface="Oxygen"/>
                <a:cs typeface="Oxygen"/>
                <a:sym typeface="Oxygen"/>
              </a:rPr>
              <a:t>Uses several data points to determine where students are at the beginning of the year on the ISP and where she expects them to be at the end of the year on the TSP</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Reminder from appraiser about the importance of monitoring student progress along the way, and compiling data points in order to be ready for the MOY conference</a:t>
            </a: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r>
              <a:rPr lang="en-US" b="0" dirty="0">
                <a:solidFill>
                  <a:schemeClr val="accent3"/>
                </a:solidFill>
                <a:latin typeface="Oxygen"/>
                <a:ea typeface="Oxygen"/>
                <a:cs typeface="Oxygen"/>
                <a:sym typeface="Oxygen"/>
              </a:rPr>
              <a:t>Where did you see opportunities for growth? </a:t>
            </a:r>
            <a:endParaRPr dirty="0"/>
          </a:p>
          <a:p>
            <a:pPr marL="0" marR="0" lvl="0" indent="0" algn="l" rtl="0">
              <a:lnSpc>
                <a:spcPct val="100000"/>
              </a:lnSpc>
              <a:spcBef>
                <a:spcPts val="0"/>
              </a:spcBef>
              <a:spcAft>
                <a:spcPts val="0"/>
              </a:spcAft>
              <a:buClr>
                <a:schemeClr val="dk1"/>
              </a:buClr>
              <a:buSzPts val="300"/>
              <a:buFont typeface="Calibri"/>
              <a:buNone/>
            </a:pPr>
            <a:r>
              <a:rPr lang="en-US" b="0" dirty="0"/>
              <a:t>*Share out opportunities for growth before advancing to the next slide.</a:t>
            </a:r>
            <a:endParaRPr dirty="0"/>
          </a:p>
          <a:p>
            <a:pPr marL="0" lvl="0" indent="0" algn="l" rtl="0">
              <a:spcBef>
                <a:spcPts val="0"/>
              </a:spcBef>
              <a:spcAft>
                <a:spcPts val="0"/>
              </a:spcAft>
              <a:buNone/>
            </a:pPr>
            <a:endParaRPr b="0" dirty="0">
              <a:solidFill>
                <a:schemeClr val="accent3"/>
              </a:solidFill>
              <a:latin typeface="Oxygen"/>
              <a:ea typeface="Oxygen"/>
              <a:cs typeface="Oxygen"/>
              <a:sym typeface="Oxygen"/>
            </a:endParaRPr>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p>
        </p:txBody>
      </p:sp>
      <p:sp>
        <p:nvSpPr>
          <p:cNvPr id="1654" name="Google Shape;1654;p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1" name="Google Shape;1661;p1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b="0" dirty="0">
              <a:solidFill>
                <a:schemeClr val="accent3"/>
              </a:solidFill>
              <a:latin typeface="Oxygen"/>
              <a:ea typeface="Oxygen"/>
              <a:cs typeface="Oxygen"/>
              <a:sym typeface="Oxygen"/>
            </a:endParaRPr>
          </a:p>
          <a:p>
            <a:pPr marL="0" lvl="0" indent="0" algn="l" rtl="0">
              <a:spcBef>
                <a:spcPts val="0"/>
              </a:spcBef>
              <a:spcAft>
                <a:spcPts val="0"/>
              </a:spcAft>
              <a:buNone/>
            </a:pPr>
            <a:endParaRPr lang="en-US" b="0" dirty="0">
              <a:solidFill>
                <a:schemeClr val="accent3"/>
              </a:solidFill>
              <a:latin typeface="Oxygen"/>
              <a:ea typeface="Oxygen"/>
              <a:cs typeface="Oxygen"/>
              <a:sym typeface="Oxygen"/>
            </a:endParaRPr>
          </a:p>
          <a:p>
            <a:pPr marL="0" lvl="0" indent="0" algn="l" rtl="0">
              <a:spcBef>
                <a:spcPts val="0"/>
              </a:spcBef>
              <a:spcAft>
                <a:spcPts val="0"/>
              </a:spcAft>
              <a:buNone/>
            </a:pPr>
            <a:r>
              <a:rPr lang="en-US" b="0" dirty="0">
                <a:solidFill>
                  <a:schemeClr val="accent3"/>
                </a:solidFill>
                <a:latin typeface="Oxygen"/>
                <a:ea typeface="Oxygen"/>
                <a:cs typeface="Oxygen"/>
                <a:sym typeface="Oxygen"/>
              </a:rPr>
              <a:t>2 min</a:t>
            </a:r>
            <a:endParaRPr dirty="0"/>
          </a:p>
          <a:p>
            <a:pPr marL="0" marR="0" lvl="0" indent="0" algn="l" rtl="0">
              <a:lnSpc>
                <a:spcPct val="100000"/>
              </a:lnSpc>
              <a:spcBef>
                <a:spcPts val="0"/>
              </a:spcBef>
              <a:spcAft>
                <a:spcPts val="0"/>
              </a:spcAft>
              <a:buClr>
                <a:schemeClr val="dk1"/>
              </a:buClr>
              <a:buSzPts val="300"/>
              <a:buFont typeface="Oxygen"/>
              <a:buNone/>
            </a:pPr>
            <a:r>
              <a:rPr lang="en-US" b="0" dirty="0">
                <a:latin typeface="Oxygen"/>
                <a:ea typeface="Oxygen"/>
                <a:cs typeface="Oxygen"/>
                <a:sym typeface="Oxygen"/>
              </a:rPr>
              <a:t>Some of you named similar </a:t>
            </a:r>
            <a:r>
              <a:rPr lang="en-US" b="0" dirty="0">
                <a:solidFill>
                  <a:schemeClr val="accent3"/>
                </a:solidFill>
                <a:latin typeface="Oxygen"/>
                <a:ea typeface="Oxygen"/>
                <a:cs typeface="Oxygen"/>
                <a:sym typeface="Oxygen"/>
              </a:rPr>
              <a:t>opportunities for growth…</a:t>
            </a:r>
            <a:endParaRPr dirty="0"/>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rPr>
              <a:t>Opportunities for Growth:</a:t>
            </a:r>
            <a:endParaRPr dirty="0"/>
          </a:p>
          <a:p>
            <a:pPr marL="927408" lvl="0" indent="-235449" algn="l" rtl="0">
              <a:spcBef>
                <a:spcPts val="0"/>
              </a:spcBef>
              <a:spcAft>
                <a:spcPts val="0"/>
              </a:spcAft>
              <a:buClr>
                <a:schemeClr val="dk1"/>
              </a:buClr>
              <a:buSzPts val="1200"/>
              <a:buFont typeface="Oxygen"/>
              <a:buChar char="●"/>
            </a:pPr>
            <a:r>
              <a:rPr lang="en-US" dirty="0">
                <a:latin typeface="Oxygen"/>
                <a:ea typeface="Oxygen"/>
                <a:cs typeface="Oxygen"/>
                <a:sym typeface="Oxygen"/>
              </a:rPr>
              <a:t>Appraiser did not align feedback to the Success Criteria for each of the steps: Skill Statement, ISP and TSP</a:t>
            </a:r>
            <a:endParaRPr dirty="0">
              <a:latin typeface="Oxygen"/>
              <a:ea typeface="Oxygen"/>
              <a:cs typeface="Oxygen"/>
              <a:sym typeface="Oxygen"/>
            </a:endParaRPr>
          </a:p>
          <a:p>
            <a:pPr marL="927408" lvl="0" indent="-248149" algn="l" rtl="0">
              <a:spcBef>
                <a:spcPts val="0"/>
              </a:spcBef>
              <a:spcAft>
                <a:spcPts val="0"/>
              </a:spcAft>
              <a:buSzPts val="1400"/>
              <a:buFont typeface="Oxygen"/>
              <a:buChar char="●"/>
            </a:pPr>
            <a:r>
              <a:rPr lang="en-US" dirty="0">
                <a:latin typeface="Oxygen"/>
                <a:ea typeface="Oxygen"/>
                <a:cs typeface="Oxygen"/>
                <a:sym typeface="Oxygen"/>
              </a:rPr>
              <a:t>Appraiser did not ask to see student work in order to view how the teacher used student work to determine placement on ISP and TSP</a:t>
            </a:r>
            <a:endParaRPr dirty="0">
              <a:latin typeface="Oxygen"/>
              <a:ea typeface="Oxygen"/>
              <a:cs typeface="Oxygen"/>
              <a:sym typeface="Oxygen"/>
            </a:endParaRPr>
          </a:p>
          <a:p>
            <a:pPr marL="927408" lvl="0" indent="-248149" algn="l" rtl="0">
              <a:spcBef>
                <a:spcPts val="0"/>
              </a:spcBef>
              <a:spcAft>
                <a:spcPts val="0"/>
              </a:spcAft>
              <a:buSzPts val="1400"/>
              <a:buFont typeface="Oxygen"/>
              <a:buChar char="●"/>
            </a:pPr>
            <a:r>
              <a:rPr lang="en-US" dirty="0">
                <a:latin typeface="Oxygen"/>
                <a:ea typeface="Oxygen"/>
                <a:cs typeface="Oxygen"/>
                <a:sym typeface="Oxygen"/>
              </a:rPr>
              <a:t>Appraiser asked only about 3 students (partly this was in the interest of time for the video), would have been a stronger conference if appraiser had asked/seen evidence for at least 1 student in each of the skill level bands, and ideally 2 per skill level band to get a more complete picture and set the teacher up for success to build the body of evidence.</a:t>
            </a:r>
            <a:endParaRPr dirty="0">
              <a:latin typeface="Oxygen"/>
              <a:ea typeface="Oxygen"/>
              <a:cs typeface="Oxygen"/>
              <a:sym typeface="Oxygen"/>
            </a:endParaRPr>
          </a:p>
          <a:p>
            <a:pPr marL="927408" lvl="0" indent="-248149" algn="l" rtl="0">
              <a:spcBef>
                <a:spcPts val="0"/>
              </a:spcBef>
              <a:spcAft>
                <a:spcPts val="0"/>
              </a:spcAft>
              <a:buSzPts val="1400"/>
              <a:buFont typeface="Oxygen"/>
              <a:buChar char="●"/>
            </a:pPr>
            <a:r>
              <a:rPr lang="en-US" dirty="0">
                <a:latin typeface="Oxygen"/>
                <a:ea typeface="Oxygen"/>
                <a:cs typeface="Oxygen"/>
                <a:sym typeface="Oxygen"/>
              </a:rPr>
              <a:t>Administrator needs to see multiple data sources (BOE) that depict each student's placement and targeted goal setting</a:t>
            </a: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marR="0" lvl="0" indent="0" algn="l" rtl="0">
              <a:lnSpc>
                <a:spcPct val="100000"/>
              </a:lnSpc>
              <a:spcBef>
                <a:spcPts val="0"/>
              </a:spcBef>
              <a:spcAft>
                <a:spcPts val="0"/>
              </a:spcAft>
              <a:buClr>
                <a:schemeClr val="dk1"/>
              </a:buClr>
              <a:buSzPts val="1200"/>
              <a:buFont typeface="Calibri"/>
              <a:buNone/>
            </a:pPr>
            <a:endParaRPr sz="1200" dirty="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200"/>
              <a:buFont typeface="Quattrocento Sans"/>
              <a:buNone/>
            </a:pPr>
            <a:r>
              <a:rPr lang="en-US" sz="1200" dirty="0">
                <a:latin typeface="Quattrocento Sans"/>
                <a:ea typeface="Quattrocento Sans"/>
                <a:cs typeface="Quattrocento Sans"/>
                <a:sym typeface="Quattrocento Sans"/>
              </a:rPr>
              <a:t>**What </a:t>
            </a:r>
            <a:r>
              <a:rPr lang="en-US" dirty="0">
                <a:latin typeface="Quattrocento Sans"/>
                <a:ea typeface="Quattrocento Sans"/>
                <a:cs typeface="Quattrocento Sans"/>
                <a:sym typeface="Quattrocento Sans"/>
              </a:rPr>
              <a:t>questions/advice would you have for this appraiser if you were their coach/supervisor? </a:t>
            </a:r>
            <a:endParaRPr dirty="0">
              <a:latin typeface="Oxygen"/>
              <a:ea typeface="Oxygen"/>
              <a:cs typeface="Oxygen"/>
              <a:sym typeface="Oxygen"/>
            </a:endParaRPr>
          </a:p>
          <a:p>
            <a:pPr marL="0" marR="0" lvl="0" indent="0" algn="l" rtl="0">
              <a:lnSpc>
                <a:spcPct val="100000"/>
              </a:lnSpc>
              <a:spcBef>
                <a:spcPts val="0"/>
              </a:spcBef>
              <a:spcAft>
                <a:spcPts val="0"/>
              </a:spcAft>
              <a:buClr>
                <a:schemeClr val="dk1"/>
              </a:buClr>
              <a:buSzPts val="1200"/>
              <a:buFont typeface="Quattrocento Sans"/>
              <a:buNone/>
            </a:pPr>
            <a:endParaRPr dirty="0"/>
          </a:p>
          <a:p>
            <a:pPr marL="0" lvl="0" indent="0" algn="l" rtl="0">
              <a:spcBef>
                <a:spcPts val="0"/>
              </a:spcBef>
              <a:spcAft>
                <a:spcPts val="0"/>
              </a:spcAft>
              <a:buNone/>
            </a:pPr>
            <a:endParaRPr dirty="0"/>
          </a:p>
        </p:txBody>
      </p:sp>
      <p:sp>
        <p:nvSpPr>
          <p:cNvPr id="1662" name="Google Shape;1662;p1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180: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180: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we will focus on Phase 2 which is about monitoring progress to drive instruction and building a body of evidence of student work. Note that this covers most of the SLO interval. It is the longest part of the process where teachers and administrators are implementing what was created in Phase 1.</a:t>
            </a:r>
            <a:endParaRPr b="1">
              <a:latin typeface="Arial"/>
              <a:ea typeface="Arial"/>
              <a:cs typeface="Arial"/>
              <a:sym typeface="Arial"/>
            </a:endParaRPr>
          </a:p>
        </p:txBody>
      </p:sp>
      <p:sp>
        <p:nvSpPr>
          <p:cNvPr id="1685" name="Google Shape;1685;p180: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155</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p:txBody>
      </p:sp>
      <p:sp>
        <p:nvSpPr>
          <p:cNvPr id="1693" name="Google Shape;1693;p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0" name="Google Shape;1700;p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p:txBody>
      </p:sp>
      <p:sp>
        <p:nvSpPr>
          <p:cNvPr id="1701" name="Google Shape;1701;p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8" name="Google Shape;1708;p1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next of our 6 Big Questions is “How will I guide these students towards growth?” Note that it says “these” students. That is because in the SLO process all of the steps are about actual students you have in front of you and their actual skill levels as documented by multiple sources of evidence.</a:t>
            </a:r>
            <a:endParaRPr b="1">
              <a:latin typeface="Arial"/>
              <a:ea typeface="Arial"/>
              <a:cs typeface="Arial"/>
              <a:sym typeface="Arial"/>
            </a:endParaRPr>
          </a:p>
        </p:txBody>
      </p:sp>
      <p:sp>
        <p:nvSpPr>
          <p:cNvPr id="1709" name="Google Shape;1709;p1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1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5" name="Google Shape;1715;p1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body of evidence of student work will determine whether students met their targeted growth goals.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When reviewing the body of evidence consider these questions:</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To what skill level in the TSP does the student work most closely align?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Which descriptors from which of the five skill levels are present in the student work?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idea here is that the actual student work is the “proof” of what students learned and are able to do. Using the skills and behaviors outlined in the TSP as the lens through which to review the body of evidence of student work grounds the process in aligned evidence across multiple data points.</a:t>
            </a:r>
            <a:endParaRPr b="1">
              <a:latin typeface="Arial"/>
              <a:ea typeface="Arial"/>
              <a:cs typeface="Arial"/>
              <a:sym typeface="Arial"/>
            </a:endParaRPr>
          </a:p>
        </p:txBody>
      </p:sp>
      <p:sp>
        <p:nvSpPr>
          <p:cNvPr id="1716" name="Google Shape;1716;p1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This slide brings us back to the idea that we are focusing on growth, and also underscores how we can get at teacher growth:  by focusing on student growth.</a:t>
            </a:r>
            <a:endParaRPr b="1">
              <a:latin typeface="Arial"/>
              <a:ea typeface="Arial"/>
              <a:cs typeface="Arial"/>
              <a:sym typeface="Arial"/>
            </a:endParaRPr>
          </a:p>
        </p:txBody>
      </p:sp>
      <p:sp>
        <p:nvSpPr>
          <p:cNvPr id="243" name="Google Shape;2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1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3" name="Google Shape;1723;p1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Read the Skill Statement for 8</a:t>
            </a:r>
            <a:r>
              <a:rPr lang="en-US" b="1" baseline="30000">
                <a:latin typeface="Arial"/>
                <a:ea typeface="Arial"/>
                <a:cs typeface="Arial"/>
                <a:sym typeface="Arial"/>
              </a:rPr>
              <a:t>th</a:t>
            </a:r>
            <a:r>
              <a:rPr lang="en-US" b="1">
                <a:latin typeface="Arial"/>
                <a:ea typeface="Arial"/>
                <a:cs typeface="Arial"/>
                <a:sym typeface="Arial"/>
              </a:rPr>
              <a:t> grade ELA. Which of the assignments on this list would likely be considered as good sources of evidence to measure this Skill Statement? Place a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2"/>
                  </a:ext>
                </a:extLst>
              </a:rPr>
              <a:t>check mark or “Yes’ </a:t>
            </a:r>
            <a:r>
              <a:rPr lang="en-US" b="1">
                <a:latin typeface="Arial"/>
                <a:ea typeface="Arial"/>
                <a:cs typeface="Arial"/>
                <a:sym typeface="Arial"/>
              </a:rPr>
              <a:t>next to each assignment that you think should be included in the BOE for this SLO, and an</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3"/>
                  </a:ext>
                </a:extLst>
              </a:rPr>
              <a:t> X</a:t>
            </a:r>
            <a:r>
              <a:rPr lang="en-US" b="1">
                <a:latin typeface="Arial"/>
                <a:ea typeface="Arial"/>
                <a:cs typeface="Arial"/>
                <a:sym typeface="Arial"/>
              </a:rPr>
              <a:t> or “No” next to each assignment that should not be part of the BOE.</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Note:</a:t>
            </a:r>
            <a:r>
              <a:rPr lang="en-US" b="1">
                <a:latin typeface="Arial"/>
                <a:ea typeface="Arial"/>
                <a:cs typeface="Arial"/>
                <a:sym typeface="Arial"/>
              </a:rPr>
              <a:t>  For the purposes of this activity, you can assume that for each assignment that says, “claim and evidence essay” the essay is on an informational text.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Options for participant markings: Individual copies, Nearpod Draw it, or white space in notes.</a:t>
            </a:r>
            <a:endParaRPr>
              <a:latin typeface="Arial"/>
              <a:ea typeface="Arial"/>
              <a:cs typeface="Arial"/>
              <a:sym typeface="Arial"/>
            </a:endParaRPr>
          </a:p>
        </p:txBody>
      </p:sp>
      <p:sp>
        <p:nvSpPr>
          <p:cNvPr id="1724" name="Google Shape;1724;p1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p1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7" name="Google Shape;1737;p1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Conduct a whole group discussion.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Note that all of the assignments are valid assignments, and all are part of 8</a:t>
            </a:r>
            <a:r>
              <a:rPr lang="en-US" baseline="30000">
                <a:latin typeface="Arial"/>
                <a:ea typeface="Arial"/>
                <a:cs typeface="Arial"/>
                <a:sym typeface="Arial"/>
              </a:rPr>
              <a:t>th</a:t>
            </a:r>
            <a:r>
              <a:rPr lang="en-US">
                <a:latin typeface="Arial"/>
                <a:ea typeface="Arial"/>
                <a:cs typeface="Arial"/>
                <a:sym typeface="Arial"/>
              </a:rPr>
              <a:t> grade ELA curriculum, but only some directly align to the Skill Statement.</a:t>
            </a:r>
            <a:endParaRPr>
              <a:latin typeface="Arial"/>
              <a:ea typeface="Arial"/>
              <a:cs typeface="Arial"/>
              <a:sym typeface="Arial"/>
            </a:endParaRPr>
          </a:p>
        </p:txBody>
      </p:sp>
      <p:sp>
        <p:nvSpPr>
          <p:cNvPr id="1738" name="Google Shape;1738;p1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1115f9c85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1115f9c85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2" name="Google Shape;1752;g1115f9c85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8" name="Google Shape;1758;p1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9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4 min.individual work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Direct participants attention to the SLO Form that participants have been working on throughout the training. Participants should list potential sources of evidence they would use for the SLO they have been writing. If a teacher they were coaching were using the SLO, what sources of evidence would they expect the teacher to include? How would they coach for this? We will share in breakout rooms after 4 min of Silent/Solo.</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5 min.small groups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Participants share with a partner their Skill Statement and the proposed student work for their BOE Each person in the room has 2 minutes to share their work, and then as a pair they will discuss how to coach this for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6"/>
                  </a:ext>
                </a:extLst>
              </a:rPr>
              <a:t>teachers</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59" name="Google Shape;1759;p1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6" name="Google Shape;1766;p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67" name="Google Shape;1767;p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4" name="Google Shape;1774;p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1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is an image or you can click on the link to open the live link, which participants will use on the next slide.</a:t>
            </a:r>
            <a:endParaRPr>
              <a:latin typeface="Arial"/>
              <a:ea typeface="Arial"/>
              <a:cs typeface="Arial"/>
              <a:sym typeface="Arial"/>
            </a:endParaRPr>
          </a:p>
          <a:p>
            <a:pPr marL="0" lvl="0" indent="0" algn="l" rtl="0">
              <a:spcBef>
                <a:spcPts val="0"/>
              </a:spcBef>
              <a:spcAft>
                <a:spcPts val="0"/>
              </a:spcAft>
              <a:buNone/>
            </a:pPr>
            <a:r>
              <a:rPr lang="en-US" u="sng">
                <a:solidFill>
                  <a:schemeClr val="hlink"/>
                </a:solidFill>
                <a:latin typeface="Arial"/>
                <a:ea typeface="Arial"/>
                <a:cs typeface="Arial"/>
                <a:sym typeface="Arial"/>
                <a:hlinkClick r:id="rId3"/>
              </a:rPr>
              <a:t>https://texasslo.org/Resource_files/resources/Student_Growth_Tracker.xlsx</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Note: </a:t>
            </a:r>
            <a:r>
              <a:rPr lang="en-US">
                <a:latin typeface="Arial"/>
                <a:ea typeface="Arial"/>
                <a:cs typeface="Arial"/>
                <a:sym typeface="Arial"/>
              </a:rPr>
              <a:t>School may</a:t>
            </a:r>
            <a:r>
              <a:rPr lang="en-US" sz="1200" i="0">
                <a:latin typeface="Arial"/>
                <a:ea typeface="Arial"/>
                <a:cs typeface="Arial"/>
                <a:sym typeface="Arial"/>
              </a:rPr>
              <a:t> have a similar tracker to process growth but if not, they can use this resource. This tracker provides a digital option as well as an exemplar in the SLO resources.</a:t>
            </a:r>
            <a:r>
              <a:rPr lang="en-US">
                <a:latin typeface="Arial"/>
                <a:ea typeface="Arial"/>
                <a:cs typeface="Arial"/>
                <a:sym typeface="Arial"/>
              </a:rPr>
              <a:t> The district or campus should have a system for tracking the progress of SLOs and this tracker is provided as an option.</a:t>
            </a:r>
            <a:endParaRPr>
              <a:latin typeface="Arial"/>
              <a:ea typeface="Arial"/>
              <a:cs typeface="Arial"/>
              <a:sym typeface="Arial"/>
            </a:endParaRPr>
          </a:p>
          <a:p>
            <a:pPr marL="0" lvl="0" indent="0" algn="l" rtl="0">
              <a:spcBef>
                <a:spcPts val="0"/>
              </a:spcBef>
              <a:spcAft>
                <a:spcPts val="0"/>
              </a:spcAft>
              <a:buNone/>
            </a:pPr>
            <a:endParaRPr/>
          </a:p>
        </p:txBody>
      </p:sp>
      <p:sp>
        <p:nvSpPr>
          <p:cNvPr id="1775" name="Google Shape;1775;p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1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2" name="Google Shape;1782;p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2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The Student Growth Tracker is a spreadsheet for the teacher to track data over time. </a:t>
            </a:r>
            <a:endParaRPr b="1">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This can aid in discussions with teams and appraisers. </a:t>
            </a:r>
            <a:endParaRPr b="1">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It tracks and monitors progress for students at multiple points so trends can be seen and discussions about changes or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8"/>
                  </a:ext>
                </a:extLst>
              </a:rPr>
              <a:t>flat lines</a:t>
            </a:r>
            <a:r>
              <a:rPr lang="en-US" b="1">
                <a:latin typeface="Arial"/>
                <a:ea typeface="Arial"/>
                <a:cs typeface="Arial"/>
                <a:sym typeface="Arial"/>
              </a:rPr>
              <a:t> can be held to determine the best course of action.</a:t>
            </a: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b="1">
                <a:latin typeface="Arial"/>
                <a:ea typeface="Arial"/>
                <a:cs typeface="Arial"/>
                <a:sym typeface="Arial"/>
              </a:rPr>
              <a:t>This tracker should be referenced in all 3 conferences as well as checked on throughout the year: BOY MOY EOY and everything in between. </a:t>
            </a: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b="1" i="0">
                <a:latin typeface="Arial"/>
                <a:ea typeface="Arial"/>
                <a:cs typeface="Arial"/>
                <a:sym typeface="Arial"/>
              </a:rPr>
              <a:t>Another best practice to have this as a live document shared with observers and appraisers.</a:t>
            </a:r>
            <a:endParaRPr b="1">
              <a:latin typeface="Arial"/>
              <a:ea typeface="Arial"/>
              <a:cs typeface="Arial"/>
              <a:sym typeface="Arial"/>
            </a:endParaRPr>
          </a:p>
          <a:p>
            <a:pPr marL="0" lvl="0" indent="0" algn="l" rtl="0">
              <a:spcBef>
                <a:spcPts val="0"/>
              </a:spcBef>
              <a:spcAft>
                <a:spcPts val="0"/>
              </a:spcAft>
              <a:buNone/>
            </a:pPr>
            <a:endParaRPr b="1" i="0">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All student growth trackers should include:</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Initial Skill Profile Level</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Targeted Skill Profile Growth Goal</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Progress Monitoring Evidence</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End of Year Student Skill Level</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rPr>
              <a:t>Representation of Growth</a:t>
            </a:r>
            <a:endParaRPr b="1">
              <a:latin typeface="Arial"/>
              <a:ea typeface="Arial"/>
              <a:cs typeface="Arial"/>
              <a:sym typeface="Arial"/>
            </a:endParaRPr>
          </a:p>
          <a:p>
            <a:pPr marL="457200" lvl="0" indent="-317500" algn="l" rtl="0">
              <a:spcBef>
                <a:spcPts val="0"/>
              </a:spcBef>
              <a:spcAft>
                <a:spcPts val="0"/>
              </a:spcAft>
              <a:buSzPts val="1400"/>
              <a:buChar char="●"/>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9"/>
                  </a:ext>
                </a:extLst>
              </a:rPr>
              <a:t>M</a:t>
            </a:r>
            <a:r>
              <a:rPr lang="en-US" b="1">
                <a:latin typeface="Arial"/>
                <a:ea typeface="Arial"/>
                <a:cs typeface="Arial"/>
                <a:sym typeface="Arial"/>
              </a:rPr>
              <a:t>astery of assignments/evidence</a:t>
            </a:r>
            <a:endParaRPr b="1">
              <a:latin typeface="Arial"/>
              <a:ea typeface="Arial"/>
              <a:cs typeface="Arial"/>
              <a:sym typeface="Arial"/>
            </a:endParaRPr>
          </a:p>
          <a:p>
            <a:pPr marL="457200" lvl="0" indent="0" algn="l" rtl="0">
              <a:spcBef>
                <a:spcPts val="0"/>
              </a:spcBef>
              <a:spcAft>
                <a:spcPts val="0"/>
              </a:spcAft>
              <a:buNone/>
            </a:pPr>
            <a:endParaRPr i="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0" i="0">
              <a:latin typeface="Calibri"/>
              <a:ea typeface="Calibri"/>
              <a:cs typeface="Calibri"/>
              <a:sym typeface="Calibri"/>
            </a:endParaRPr>
          </a:p>
        </p:txBody>
      </p:sp>
      <p:sp>
        <p:nvSpPr>
          <p:cNvPr id="1783" name="Google Shape;1783;p1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p1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0" name="Google Shape;1790;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2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Student Growth Tracker is a place to store data on student progress</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The numbers are a </a:t>
            </a:r>
            <a:r>
              <a:rPr lang="en-US" i="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5"/>
                  </a:ext>
                </a:extLst>
              </a:rPr>
              <a:t>placeholder</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6"/>
                  </a:ext>
                </a:extLst>
              </a:rPr>
              <a:t> </a:t>
            </a:r>
            <a:r>
              <a:rPr lang="en-US">
                <a:latin typeface="Arial"/>
                <a:ea typeface="Arial"/>
                <a:cs typeface="Arial"/>
                <a:sym typeface="Arial"/>
              </a:rPr>
              <a:t>for how the student work aligns to the skill descriptors on the TSP</a:t>
            </a:r>
            <a:endParaRPr>
              <a:latin typeface="Arial"/>
              <a:ea typeface="Arial"/>
              <a:cs typeface="Arial"/>
              <a:sym typeface="Arial"/>
            </a:endParaRPr>
          </a:p>
          <a:p>
            <a:pPr marL="0" lvl="0" indent="0" algn="l" rtl="0">
              <a:spcBef>
                <a:spcPts val="0"/>
              </a:spcBef>
              <a:spcAft>
                <a:spcPts val="0"/>
              </a:spcAft>
              <a:buNone/>
            </a:pPr>
            <a:endParaRPr sz="1200" b="1" i="0">
              <a:latin typeface="Arial"/>
              <a:ea typeface="Arial"/>
              <a:cs typeface="Arial"/>
              <a:sym typeface="Arial"/>
            </a:endParaRPr>
          </a:p>
          <a:p>
            <a:pPr marL="457200" lvl="0" indent="-317500" algn="l" rtl="0">
              <a:spcBef>
                <a:spcPts val="0"/>
              </a:spcBef>
              <a:spcAft>
                <a:spcPts val="0"/>
              </a:spcAft>
              <a:buSzPts val="1400"/>
              <a:buFont typeface="Arial"/>
              <a:buChar char="●"/>
            </a:pPr>
            <a:r>
              <a:rPr lang="en-US" sz="1200" i="0">
                <a:latin typeface="Arial"/>
                <a:ea typeface="Arial"/>
                <a:cs typeface="Arial"/>
                <a:sym typeface="Arial"/>
              </a:rPr>
              <a:t>Emphasize</a:t>
            </a:r>
            <a:r>
              <a:rPr lang="en-US" sz="1200" i="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7"/>
                  </a:ext>
                </a:extLst>
              </a:rPr>
              <a:t> that</a:t>
            </a:r>
            <a:r>
              <a:rPr lang="en-US" sz="1200" i="0">
                <a:latin typeface="Arial"/>
                <a:ea typeface="Arial"/>
                <a:cs typeface="Arial"/>
                <a:sym typeface="Arial"/>
              </a:rPr>
              <a:t> t</a:t>
            </a:r>
            <a:r>
              <a:rPr lang="en-US">
                <a:latin typeface="Arial"/>
                <a:ea typeface="Arial"/>
                <a:cs typeface="Arial"/>
                <a:sym typeface="Arial"/>
              </a:rPr>
              <a:t>eachers</a:t>
            </a:r>
            <a:r>
              <a:rPr lang="en-US" sz="1200" i="0">
                <a:latin typeface="Arial"/>
                <a:ea typeface="Arial"/>
                <a:cs typeface="Arial"/>
                <a:sym typeface="Arial"/>
              </a:rPr>
              <a:t> are </a:t>
            </a:r>
            <a:r>
              <a:rPr lang="en-US" sz="1200" i="1">
                <a:latin typeface="Arial"/>
                <a:ea typeface="Arial"/>
                <a:cs typeface="Arial"/>
                <a:sym typeface="Arial"/>
              </a:rPr>
              <a:t>mapping </a:t>
            </a:r>
            <a:r>
              <a:rPr lang="en-US" sz="1200" i="0">
                <a:latin typeface="Arial"/>
                <a:ea typeface="Arial"/>
                <a:cs typeface="Arial"/>
                <a:sym typeface="Arial"/>
              </a:rPr>
              <a:t>to skill statement.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Reminder: Be careful in trying to translate all this into a scale. SLOs are not about achievement, the process is focused on growth and progress.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200" i="0">
                <a:latin typeface="Arial"/>
                <a:ea typeface="Arial"/>
                <a:cs typeface="Arial"/>
                <a:sym typeface="Arial"/>
              </a:rPr>
              <a:t>BOE #1 may be graded a “3” but that would not be the same grading as BOE #3 because they have more knowledge further into the year. </a:t>
            </a:r>
            <a:endParaRPr>
              <a:latin typeface="Arial"/>
              <a:ea typeface="Arial"/>
              <a:cs typeface="Arial"/>
              <a:sym typeface="Arial"/>
            </a:endParaRPr>
          </a:p>
        </p:txBody>
      </p:sp>
      <p:sp>
        <p:nvSpPr>
          <p:cNvPr id="1791" name="Google Shape;1791;p1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9" name="Google Shape;1799;p1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1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b="1">
                <a:latin typeface="Arial"/>
                <a:ea typeface="Arial"/>
                <a:cs typeface="Arial"/>
                <a:sym typeface="Arial"/>
              </a:rPr>
              <a:t>Before we hop into practice with this document, let me give you some instructions. I will share how to use this excel document. </a:t>
            </a:r>
            <a:endParaRPr b="1">
              <a:latin typeface="Arial"/>
              <a:ea typeface="Arial"/>
              <a:cs typeface="Arial"/>
              <a:sym typeface="Arial"/>
            </a:endParaRPr>
          </a:p>
          <a:p>
            <a:pPr marL="0" lvl="0" indent="0" algn="l" rtl="0">
              <a:spcBef>
                <a:spcPts val="0"/>
              </a:spcBef>
              <a:spcAft>
                <a:spcPts val="0"/>
              </a:spcAft>
              <a:buClr>
                <a:schemeClr val="dk1"/>
              </a:buClr>
              <a:buFont typeface="Arial"/>
              <a:buNone/>
            </a:pPr>
            <a:r>
              <a:rPr lang="en-US" u="sng">
                <a:solidFill>
                  <a:schemeClr val="hlink"/>
                </a:solidFill>
                <a:latin typeface="Arial"/>
                <a:ea typeface="Arial"/>
                <a:cs typeface="Arial"/>
                <a:sym typeface="Arial"/>
                <a:hlinkClick r:id="rId3"/>
              </a:rPr>
              <a:t>https://texasslo.org/Resource_files/resources/Student_Growth_Tracker.xlsx</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Got to the live spreadsheet via the link above</a:t>
            </a:r>
            <a:r>
              <a:rPr lang="en-US" sz="1200" i="0">
                <a:latin typeface="Arial"/>
                <a:ea typeface="Arial"/>
                <a:cs typeface="Arial"/>
                <a:sym typeface="Arial"/>
              </a:rPr>
              <a:t> and m</a:t>
            </a:r>
            <a:r>
              <a:rPr lang="en-US">
                <a:latin typeface="Arial"/>
                <a:ea typeface="Arial"/>
                <a:cs typeface="Arial"/>
                <a:sym typeface="Arial"/>
              </a:rPr>
              <a:t>odel going into first tab and filling in the cells so that they auto-populates into tab 2.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Instructions for using the SLO Student Growth Tracker:</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Complete Tab 1 (Teacher name, Course, SLO Skill Statement)</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Once Tab 1 is complete, Columns C and D will auto-populate in Tab 2</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Fill in Columns A and B (Student ID, Student name) *You may use copy and paste from another Excel.</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Columns E, F, J, M, and N have "drop down" features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Columns G, H, I, K, and L need to be manually complete with student scores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8"/>
                  </a:ext>
                </a:extLst>
              </a:rPr>
              <a:t>Add formula to Columns F and M to populate score into Column N</a:t>
            </a:r>
            <a:r>
              <a:rPr lang="en-US">
                <a:latin typeface="Arial"/>
                <a:ea typeface="Arial"/>
                <a:cs typeface="Arial"/>
                <a:sym typeface="Arial"/>
              </a:rPr>
              <a:t>  Additional explanation may be needed for those who are not familiar with creating a formula in EXCEL, or you can direct them to work with a colleague who knows how to do this.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00" name="Google Shape;1800;p1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7" name="Google Shape;1807;p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5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t>
            </a:r>
            <a:r>
              <a:rPr lang="en-US" b="1" i="0">
                <a:latin typeface="Arial"/>
                <a:ea typeface="Arial"/>
                <a:cs typeface="Arial"/>
                <a:sym typeface="Arial"/>
              </a:rPr>
              <a:t>Before you start</a:t>
            </a:r>
            <a:r>
              <a:rPr lang="en-US" b="1">
                <a:latin typeface="Arial"/>
                <a:ea typeface="Arial"/>
                <a:cs typeface="Arial"/>
                <a:sym typeface="Arial"/>
              </a:rPr>
              <a:t>,</a:t>
            </a:r>
            <a:r>
              <a:rPr lang="en-US" b="1" i="0">
                <a:latin typeface="Arial"/>
                <a:ea typeface="Arial"/>
                <a:cs typeface="Arial"/>
                <a:sym typeface="Arial"/>
              </a:rPr>
              <a:t> remember that this document can be modified/the district may have something similar but these key column headings in th</a:t>
            </a:r>
            <a:r>
              <a:rPr lang="en-US" b="1">
                <a:latin typeface="Arial"/>
                <a:ea typeface="Arial"/>
                <a:cs typeface="Arial"/>
                <a:sym typeface="Arial"/>
              </a:rPr>
              <a:t>e Student Growth Tracker</a:t>
            </a:r>
            <a:r>
              <a:rPr lang="en-US" b="1" i="0">
                <a:latin typeface="Arial"/>
                <a:ea typeface="Arial"/>
                <a:cs typeface="Arial"/>
                <a:sym typeface="Arial"/>
              </a:rPr>
              <a:t> are needed on </a:t>
            </a:r>
            <a:r>
              <a:rPr lang="en-US" b="1">
                <a:latin typeface="Arial"/>
                <a:ea typeface="Arial"/>
                <a:cs typeface="Arial"/>
                <a:sym typeface="Arial"/>
              </a:rPr>
              <a:t>any tracking system used.</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You will have 5 minutes to work on the Student Growth Tracker. Please complete the tracker for a sample 5 students, remembering your 5 pieces of evidence in the BOE</a:t>
            </a:r>
            <a:endParaRPr b="1">
              <a:latin typeface="Arial"/>
              <a:ea typeface="Arial"/>
              <a:cs typeface="Arial"/>
              <a:sym typeface="Arial"/>
            </a:endParaRPr>
          </a:p>
          <a:p>
            <a:pPr marL="266886" lvl="0" indent="-76200" algn="l" rtl="0">
              <a:spcBef>
                <a:spcPts val="564"/>
              </a:spcBef>
              <a:spcAft>
                <a:spcPts val="0"/>
              </a:spcAft>
              <a:buClr>
                <a:schemeClr val="dk1"/>
              </a:buClr>
              <a:buSzPts val="1200"/>
              <a:buChar char="●"/>
            </a:pPr>
            <a:r>
              <a:rPr lang="en-US" b="1">
                <a:latin typeface="Arial"/>
                <a:ea typeface="Arial"/>
                <a:cs typeface="Arial"/>
                <a:sym typeface="Arial"/>
              </a:rPr>
              <a:t>Enter student’s starting point on an individual basis.</a:t>
            </a:r>
            <a:endParaRPr b="1">
              <a:latin typeface="Arial"/>
              <a:ea typeface="Arial"/>
              <a:cs typeface="Arial"/>
              <a:sym typeface="Arial"/>
            </a:endParaRPr>
          </a:p>
          <a:p>
            <a:pPr marL="266886" lvl="0" indent="-76200" algn="l" rtl="0">
              <a:spcBef>
                <a:spcPts val="564"/>
              </a:spcBef>
              <a:spcAft>
                <a:spcPts val="0"/>
              </a:spcAft>
              <a:buClr>
                <a:schemeClr val="dk1"/>
              </a:buClr>
              <a:buSzPts val="1200"/>
              <a:buChar char="●"/>
            </a:pPr>
            <a:r>
              <a:rPr lang="en-US" b="1">
                <a:latin typeface="Arial"/>
                <a:ea typeface="Arial"/>
                <a:cs typeface="Arial"/>
                <a:sym typeface="Arial"/>
              </a:rPr>
              <a:t>Record progress check-ins after each BOE.</a:t>
            </a:r>
            <a:endParaRPr b="1">
              <a:latin typeface="Arial"/>
              <a:ea typeface="Arial"/>
              <a:cs typeface="Arial"/>
              <a:sym typeface="Arial"/>
            </a:endParaRPr>
          </a:p>
          <a:p>
            <a:pPr marL="266886" lvl="0" indent="-76200" algn="l" rtl="0">
              <a:spcBef>
                <a:spcPts val="564"/>
              </a:spcBef>
              <a:spcAft>
                <a:spcPts val="0"/>
              </a:spcAft>
              <a:buClr>
                <a:schemeClr val="dk1"/>
              </a:buClr>
              <a:buSzPts val="1200"/>
              <a:buChar char="●"/>
            </a:pPr>
            <a:r>
              <a:rPr lang="en-US" b="1">
                <a:latin typeface="Arial"/>
                <a:ea typeface="Arial"/>
                <a:cs typeface="Arial"/>
                <a:sym typeface="Arial"/>
              </a:rPr>
              <a:t>You can add columns to this sheet if desired.</a:t>
            </a:r>
            <a:endParaRPr b="1">
              <a:latin typeface="Arial"/>
              <a:ea typeface="Arial"/>
              <a:cs typeface="Arial"/>
              <a:sym typeface="Arial"/>
            </a:endParaRPr>
          </a:p>
          <a:p>
            <a:pPr marL="266886" lvl="0" indent="-76200" algn="l" rtl="0">
              <a:spcBef>
                <a:spcPts val="564"/>
              </a:spcBef>
              <a:spcAft>
                <a:spcPts val="0"/>
              </a:spcAft>
              <a:buClr>
                <a:schemeClr val="dk1"/>
              </a:buClr>
              <a:buSzPts val="1200"/>
              <a:buChar char="●"/>
            </a:pPr>
            <a:r>
              <a:rPr lang="en-US" b="1">
                <a:latin typeface="Arial"/>
                <a:ea typeface="Arial"/>
                <a:cs typeface="Arial"/>
                <a:sym typeface="Arial"/>
              </a:rPr>
              <a:t>At the end of year, teachers will return to record end-of-year level of learning.</a:t>
            </a:r>
            <a:endParaRPr b="1">
              <a:latin typeface="Arial"/>
              <a:ea typeface="Arial"/>
              <a:cs typeface="Arial"/>
              <a:sym typeface="Arial"/>
            </a:endParaRPr>
          </a:p>
          <a:p>
            <a:pPr marL="266886" lvl="0" indent="-76200" algn="l" rtl="0">
              <a:spcBef>
                <a:spcPts val="564"/>
              </a:spcBef>
              <a:spcAft>
                <a:spcPts val="0"/>
              </a:spcAft>
              <a:buClr>
                <a:schemeClr val="dk1"/>
              </a:buClr>
              <a:buSzPts val="1200"/>
              <a:buChar char="●"/>
            </a:pPr>
            <a:r>
              <a:rPr lang="en-US" b="1">
                <a:latin typeface="Arial"/>
                <a:ea typeface="Arial"/>
                <a:cs typeface="Arial"/>
                <a:sym typeface="Arial"/>
              </a:rPr>
              <a:t>Keep clear records to track progress.</a:t>
            </a: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a:latin typeface="Arial"/>
              <a:ea typeface="Arial"/>
              <a:cs typeface="Arial"/>
              <a:sym typeface="Arial"/>
            </a:endParaRPr>
          </a:p>
          <a:p>
            <a:pPr marL="0" lvl="0" indent="0" algn="l" rtl="0">
              <a:spcBef>
                <a:spcPts val="0"/>
              </a:spcBef>
              <a:spcAft>
                <a:spcPts val="0"/>
              </a:spcAft>
              <a:buNone/>
            </a:pPr>
            <a:endParaRPr/>
          </a:p>
        </p:txBody>
      </p:sp>
      <p:sp>
        <p:nvSpPr>
          <p:cNvPr id="1808" name="Google Shape;1808;p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linkClick r:id="rId3"/>
              </a:rPr>
              <a:t>https://youtu.be/drnBMAEA3AM</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clip is from the movie, “The Sound of Music”.  As you watch, consider what connections you see to the SLO process.</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Show the clip. Give people some time reflect on how this clip connects to the SLO process.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53" name="Google Shape;25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41663816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p1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7" name="Google Shape;1817;p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SLOs can be a strong Student Growth Measure if done well. We discuss students and their individual skill levels SO much, but sometimes we fail to include students in this process. We have some guidance to support student involvement in tracking their own growth in case it can be helpful to introduce the process.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Another best practice is to involve students in the process by providing them with an individual tracker. Note that this can be done with all grade levels.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Why is it valuable to include students in the SLO process?</a:t>
            </a:r>
            <a:endParaRPr b="1">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Expected response:</a:t>
            </a:r>
            <a:r>
              <a:rPr lang="en-US" b="1">
                <a:latin typeface="Arial"/>
                <a:ea typeface="Arial"/>
                <a:cs typeface="Arial"/>
                <a:sym typeface="Arial"/>
              </a:rPr>
              <a:t> </a:t>
            </a:r>
            <a:r>
              <a:rPr lang="en-US">
                <a:latin typeface="Arial"/>
                <a:ea typeface="Arial"/>
                <a:cs typeface="Arial"/>
                <a:sym typeface="Arial"/>
              </a:rPr>
              <a:t>Build student buy-in and intrinsic motivation</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resource: https://texasslo.org/Resource_files/resources/Individual_Student_Tracker_Example.docx</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1818" name="Google Shape;1818;p1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170</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1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6" name="Google Shape;1826;p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Again, as we do throughout the entire SLO process, we review the Success Criteria and align the BOE and student tracker to the criteria.</a:t>
            </a:r>
            <a:endParaRPr b="1">
              <a:latin typeface="Arial"/>
              <a:ea typeface="Arial"/>
              <a:cs typeface="Arial"/>
              <a:sym typeface="Arial"/>
            </a:endParaRPr>
          </a:p>
        </p:txBody>
      </p:sp>
      <p:sp>
        <p:nvSpPr>
          <p:cNvPr id="1827" name="Google Shape;1827;p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5" name="Google Shape;1835;p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The MOY conference is now included in the SLO process. </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 this conference, administrators are providing guidance around progress monitoring, coaching teachers, and responding to data. </a:t>
            </a:r>
            <a:endParaRPr b="1" dirty="0">
              <a:latin typeface="Arial"/>
              <a:ea typeface="Arial"/>
              <a:cs typeface="Arial"/>
              <a:sym typeface="Arial"/>
            </a:endParaRPr>
          </a:p>
        </p:txBody>
      </p:sp>
      <p:sp>
        <p:nvSpPr>
          <p:cNvPr id="1836" name="Google Shape;1836;p1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172</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p198: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3" name="Google Shape;1843;p198: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Here we are at our 5th question. Are students progressing toward their targets?</a:t>
            </a:r>
            <a:endParaRPr b="1">
              <a:latin typeface="Arial"/>
              <a:ea typeface="Arial"/>
              <a:cs typeface="Arial"/>
              <a:sym typeface="Arial"/>
            </a:endParaRPr>
          </a:p>
        </p:txBody>
      </p:sp>
      <p:sp>
        <p:nvSpPr>
          <p:cNvPr id="1844" name="Google Shape;1844;p198: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latin typeface="Calibri"/>
                <a:ea typeface="Calibri"/>
                <a:cs typeface="Calibri"/>
                <a:sym typeface="Calibri"/>
              </a:rPr>
              <a:t>173</a:t>
            </a:fld>
            <a:endParaRPr sz="1300">
              <a:latin typeface="Calibri"/>
              <a:ea typeface="Calibri"/>
              <a:cs typeface="Calibri"/>
              <a:sym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p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2" name="Google Shape;1852;p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8"/>
                  </a:ext>
                </a:extLst>
              </a:rPr>
              <a:t>2 min.</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9"/>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0"/>
                  </a:ext>
                </a:extLst>
              </a:rPr>
              <a:t>Trainer talk:</a:t>
            </a:r>
            <a:endParaRPr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1"/>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2"/>
                  </a:ext>
                </a:extLst>
              </a:rPr>
              <a:t>A best practice is to check-in during the school year to ensure teachers are supported in tracking student growth and monitoring progress towards goals. </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3"/>
                </a:ext>
              </a:extLst>
            </a:endParaRPr>
          </a:p>
          <a:p>
            <a:pPr marL="0" marR="24130" lvl="0" indent="0" algn="l" rtl="0">
              <a:spcBef>
                <a:spcPts val="50"/>
              </a:spcBef>
              <a:spcAft>
                <a:spcPts val="0"/>
              </a:spcAft>
              <a:buNone/>
            </a:pPr>
            <a:endParaRPr b="1"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4"/>
                </a:ext>
              </a:extLst>
            </a:endParaRPr>
          </a:p>
          <a:p>
            <a:pPr marL="0" lvl="0" indent="0" algn="l" rtl="0">
              <a:spcBef>
                <a:spcPts val="0"/>
              </a:spcBef>
              <a:spcAft>
                <a:spcPts val="0"/>
              </a:spcAft>
              <a:buNone/>
            </a:pPr>
            <a:r>
              <a:rPr lang="en-US" b="1"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5"/>
                  </a:ext>
                </a:extLst>
              </a:rPr>
              <a:t>Middle of Year Conference Practice: </a:t>
            </a:r>
            <a:endParaRPr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6"/>
                </a:ext>
              </a:extLst>
            </a:endParaRPr>
          </a:p>
          <a:p>
            <a:pPr marL="0" lvl="0" indent="0" algn="l" rtl="0">
              <a:spcBef>
                <a:spcPts val="0"/>
              </a:spcBef>
              <a:spcAft>
                <a:spcPts val="0"/>
              </a:spcAft>
              <a:buClr>
                <a:schemeClr val="dk1"/>
              </a:buClr>
              <a:buSzPts val="1200"/>
              <a:buFont typeface="Calibri"/>
              <a:buNone/>
            </a:pPr>
            <a:r>
              <a:rPr lang="en-US"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7"/>
                  </a:ext>
                </a:extLst>
              </a:rPr>
              <a:t>The Conference form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8"/>
                  </a:ext>
                </a:extLst>
              </a:rPr>
              <a:t>includes</a:t>
            </a:r>
            <a:r>
              <a:rPr lang="en-US"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9"/>
                  </a:ext>
                </a:extLst>
              </a:rPr>
              <a:t> MOY Conference guidance. </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0"/>
                </a:ext>
              </a:extLst>
            </a:endParaRPr>
          </a:p>
          <a:p>
            <a:pPr marL="0" lvl="0" indent="0" algn="l" rtl="0">
              <a:spcBef>
                <a:spcPts val="0"/>
              </a:spcBef>
              <a:spcAft>
                <a:spcPts val="0"/>
              </a:spcAft>
              <a:buClr>
                <a:schemeClr val="dk1"/>
              </a:buClr>
              <a:buSzPts val="1200"/>
              <a:buFont typeface="Calibri"/>
              <a:buNone/>
            </a:pPr>
            <a:endParaRPr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1"/>
                </a:ext>
              </a:extLst>
            </a:endParaRPr>
          </a:p>
          <a:p>
            <a:pPr marL="0" lvl="0" indent="0" algn="l" rtl="0">
              <a:spcBef>
                <a:spcPts val="0"/>
              </a:spcBef>
              <a:spcAft>
                <a:spcPts val="0"/>
              </a:spcAft>
              <a:buClr>
                <a:schemeClr val="dk1"/>
              </a:buClr>
              <a:buSzPts val="1200"/>
              <a:buFont typeface="Calibri"/>
              <a:buNone/>
            </a:pPr>
            <a:r>
              <a:rPr lang="en-US"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2"/>
                  </a:ext>
                </a:extLst>
              </a:rPr>
              <a:t>Before the meeting, appraisers should have access to the Student Growth Tracker, Body of Evidence, student work samples, and the data. </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3"/>
                </a:ext>
              </a:extLst>
            </a:endParaRPr>
          </a:p>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4"/>
                </a:ext>
              </a:extLst>
            </a:endParaRPr>
          </a:p>
          <a:p>
            <a:pPr marL="0" lvl="0" indent="0" algn="l" rtl="0">
              <a:spcBef>
                <a:spcPts val="0"/>
              </a:spcBef>
              <a:spcAft>
                <a:spcPts val="0"/>
              </a:spcAft>
              <a:buNone/>
            </a:pPr>
            <a:endParaRPr dirty="0">
              <a:latin typeface="Arial"/>
              <a:ea typeface="Arial"/>
              <a:cs typeface="Arial"/>
              <a:sym typeface="Arial"/>
            </a:endParaRPr>
          </a:p>
        </p:txBody>
      </p:sp>
      <p:sp>
        <p:nvSpPr>
          <p:cNvPr id="1853" name="Google Shape;1853;p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174</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p2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0" name="Google Shape;1860;p2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5400" marR="2413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25400" marR="24130" lvl="0" indent="0" algn="l" rtl="0">
              <a:spcBef>
                <a:spcPts val="0"/>
              </a:spcBef>
              <a:spcAft>
                <a:spcPts val="0"/>
              </a:spcAft>
              <a:buNone/>
            </a:pPr>
            <a:endParaRPr lang="en-US" sz="1200" dirty="0">
              <a:latin typeface="Arial"/>
              <a:ea typeface="Arial"/>
              <a:cs typeface="Arial"/>
              <a:sym typeface="Arial"/>
            </a:endParaRPr>
          </a:p>
          <a:p>
            <a:pPr marL="25400" marR="24130" lvl="0" indent="0" algn="l" rtl="0">
              <a:spcBef>
                <a:spcPts val="0"/>
              </a:spcBef>
              <a:spcAft>
                <a:spcPts val="0"/>
              </a:spcAft>
              <a:buNone/>
            </a:pPr>
            <a:r>
              <a:rPr lang="en-US" sz="1200" dirty="0">
                <a:latin typeface="Arial"/>
                <a:ea typeface="Arial"/>
                <a:cs typeface="Arial"/>
                <a:sym typeface="Arial"/>
              </a:rPr>
              <a:t>2 min</a:t>
            </a:r>
            <a:r>
              <a:rPr lang="en-US" dirty="0">
                <a:latin typeface="Arial"/>
                <a:ea typeface="Arial"/>
                <a:cs typeface="Arial"/>
                <a:sym typeface="Arial"/>
              </a:rPr>
              <a:t>.</a:t>
            </a:r>
            <a:endParaRPr dirty="0">
              <a:latin typeface="Arial"/>
              <a:ea typeface="Arial"/>
              <a:cs typeface="Arial"/>
              <a:sym typeface="Arial"/>
            </a:endParaRPr>
          </a:p>
          <a:p>
            <a:pPr marL="25400" marR="24130" lvl="0" indent="0" algn="l" rtl="0">
              <a:spcBef>
                <a:spcPts val="50"/>
              </a:spcBef>
              <a:spcAft>
                <a:spcPts val="0"/>
              </a:spcAft>
              <a:buNone/>
            </a:pPr>
            <a:r>
              <a:rPr lang="en-US" sz="1200" dirty="0">
                <a:latin typeface="Arial"/>
                <a:ea typeface="Arial"/>
                <a:cs typeface="Arial"/>
                <a:sym typeface="Arial"/>
              </a:rPr>
              <a:t>Before the </a:t>
            </a:r>
            <a:r>
              <a:rPr lang="en-US" dirty="0">
                <a:latin typeface="Arial"/>
                <a:ea typeface="Arial"/>
                <a:cs typeface="Arial"/>
                <a:sym typeface="Arial"/>
              </a:rPr>
              <a:t>MOY c</a:t>
            </a:r>
            <a:r>
              <a:rPr lang="en-US" sz="1200" dirty="0">
                <a:latin typeface="Arial"/>
                <a:ea typeface="Arial"/>
                <a:cs typeface="Arial"/>
                <a:sym typeface="Arial"/>
              </a:rPr>
              <a:t>onference:</a:t>
            </a:r>
            <a:endParaRPr sz="1200" dirty="0">
              <a:latin typeface="Arial"/>
              <a:ea typeface="Arial"/>
              <a:cs typeface="Arial"/>
              <a:sym typeface="Arial"/>
            </a:endParaRPr>
          </a:p>
          <a:p>
            <a:pPr marL="342900" marR="227965" lvl="0" indent="-342900" algn="l" rtl="0">
              <a:lnSpc>
                <a:spcPct val="115000"/>
              </a:lnSpc>
              <a:spcBef>
                <a:spcPts val="925"/>
              </a:spcBef>
              <a:spcAft>
                <a:spcPts val="0"/>
              </a:spcAft>
              <a:buClr>
                <a:schemeClr val="dk1"/>
              </a:buClr>
              <a:buSzPts val="1200"/>
              <a:buAutoNum type="arabicPeriod"/>
            </a:pPr>
            <a:r>
              <a:rPr lang="en-US" sz="1200" dirty="0">
                <a:latin typeface="Arial"/>
                <a:ea typeface="Arial"/>
                <a:cs typeface="Arial"/>
                <a:sym typeface="Arial"/>
              </a:rPr>
              <a:t>In advance of the meeting, the administr</a:t>
            </a:r>
            <a:r>
              <a:rPr lang="en-US" dirty="0">
                <a:latin typeface="Arial"/>
                <a:ea typeface="Arial"/>
                <a:cs typeface="Arial"/>
                <a:sym typeface="Arial"/>
              </a:rPr>
              <a:t>ator/appraiser should </a:t>
            </a:r>
            <a:r>
              <a:rPr lang="en-US" sz="1200" dirty="0">
                <a:latin typeface="Arial"/>
                <a:ea typeface="Arial"/>
                <a:cs typeface="Arial"/>
                <a:sym typeface="Arial"/>
              </a:rPr>
              <a:t>ask teachers to submit the current Student Growth Tracker(s), including any assessments, essay prompts, lab instructions, and performance task directions. </a:t>
            </a:r>
            <a:r>
              <a:rPr lang="en-US" dirty="0">
                <a:latin typeface="Arial"/>
                <a:ea typeface="Arial"/>
                <a:cs typeface="Arial"/>
                <a:sym typeface="Arial"/>
              </a:rPr>
              <a:t>The administrator will review</a:t>
            </a:r>
            <a:r>
              <a:rPr lang="en-US" sz="1200" dirty="0">
                <a:latin typeface="Arial"/>
                <a:ea typeface="Arial"/>
                <a:cs typeface="Arial"/>
                <a:sym typeface="Arial"/>
              </a:rPr>
              <a:t> these documents and </a:t>
            </a:r>
            <a:r>
              <a:rPr lang="en-US" dirty="0">
                <a:latin typeface="Arial"/>
                <a:ea typeface="Arial"/>
                <a:cs typeface="Arial"/>
                <a:sym typeface="Arial"/>
              </a:rPr>
              <a:t>prepare</a:t>
            </a:r>
            <a:r>
              <a:rPr lang="en-US" sz="1200" dirty="0">
                <a:latin typeface="Arial"/>
                <a:ea typeface="Arial"/>
                <a:cs typeface="Arial"/>
                <a:sym typeface="Arial"/>
              </a:rPr>
              <a:t> questions for MOY conference the teacher.</a:t>
            </a:r>
            <a:endParaRPr dirty="0">
              <a:latin typeface="Arial"/>
              <a:ea typeface="Arial"/>
              <a:cs typeface="Arial"/>
              <a:sym typeface="Arial"/>
            </a:endParaRPr>
          </a:p>
          <a:p>
            <a:pPr marL="342900" marR="196215" lvl="0" indent="-342900" algn="l" rtl="0">
              <a:lnSpc>
                <a:spcPct val="115000"/>
              </a:lnSpc>
              <a:spcBef>
                <a:spcPts val="5"/>
              </a:spcBef>
              <a:spcAft>
                <a:spcPts val="0"/>
              </a:spcAft>
              <a:buClr>
                <a:schemeClr val="dk1"/>
              </a:buClr>
              <a:buSzPts val="1200"/>
              <a:buAutoNum type="arabicPeriod"/>
            </a:pPr>
            <a:r>
              <a:rPr lang="en-US" sz="1200" dirty="0">
                <a:latin typeface="Arial"/>
                <a:ea typeface="Arial"/>
                <a:cs typeface="Arial"/>
                <a:sym typeface="Arial"/>
              </a:rPr>
              <a:t>Upon reviewing the tracker and assessments, ask the teacher to bring in student work on any of the measures the students have completed thus far. The goal will be to review a few samples of student work to determine how the work is being scored, where students are in relation to their goals and for the teacher to reflect on that progress.</a:t>
            </a:r>
            <a:endParaRPr sz="1000" i="0" dirty="0">
              <a:latin typeface="Arial"/>
              <a:ea typeface="Arial"/>
              <a:cs typeface="Arial"/>
              <a:sym typeface="Arial"/>
            </a:endParaRPr>
          </a:p>
          <a:p>
            <a:pPr marL="0" lvl="0" indent="0" algn="l" rtl="0">
              <a:spcBef>
                <a:spcPts val="0"/>
              </a:spcBef>
              <a:spcAft>
                <a:spcPts val="0"/>
              </a:spcAft>
              <a:buNone/>
            </a:pPr>
            <a:endParaRPr dirty="0"/>
          </a:p>
        </p:txBody>
      </p:sp>
      <p:sp>
        <p:nvSpPr>
          <p:cNvPr id="1861" name="Google Shape;1861;p2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175</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p2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8" name="Google Shape;1868;p2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7965"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marR="227965" lvl="0" indent="0" algn="l" rtl="0">
              <a:lnSpc>
                <a:spcPct val="115000"/>
              </a:lnSpc>
              <a:spcBef>
                <a:spcPts val="0"/>
              </a:spcBef>
              <a:spcAft>
                <a:spcPts val="0"/>
              </a:spcAft>
              <a:buNone/>
            </a:pPr>
            <a:endParaRPr lang="en-US" sz="1200" dirty="0">
              <a:latin typeface="Arial"/>
              <a:ea typeface="Arial"/>
              <a:cs typeface="Arial"/>
              <a:sym typeface="Arial"/>
            </a:endParaRPr>
          </a:p>
          <a:p>
            <a:pPr marL="0" marR="227965" lvl="0" indent="0" algn="l" rtl="0">
              <a:lnSpc>
                <a:spcPct val="115000"/>
              </a:lnSpc>
              <a:spcBef>
                <a:spcPts val="0"/>
              </a:spcBef>
              <a:spcAft>
                <a:spcPts val="0"/>
              </a:spcAft>
              <a:buNone/>
            </a:pPr>
            <a:endParaRPr lang="en-US" sz="1200" dirty="0">
              <a:latin typeface="Arial"/>
              <a:ea typeface="Arial"/>
              <a:cs typeface="Arial"/>
              <a:sym typeface="Arial"/>
            </a:endParaRPr>
          </a:p>
          <a:p>
            <a:pPr marL="0" marR="227965" lvl="0" indent="0" algn="l" rtl="0">
              <a:lnSpc>
                <a:spcPct val="115000"/>
              </a:lnSpc>
              <a:spcBef>
                <a:spcPts val="0"/>
              </a:spcBef>
              <a:spcAft>
                <a:spcPts val="0"/>
              </a:spcAft>
              <a:buNone/>
            </a:pPr>
            <a:r>
              <a:rPr lang="en-US" sz="1200" dirty="0">
                <a:latin typeface="Arial"/>
                <a:ea typeface="Arial"/>
                <a:cs typeface="Arial"/>
                <a:sym typeface="Arial"/>
              </a:rPr>
              <a:t>3 min</a:t>
            </a:r>
            <a:r>
              <a:rPr lang="en-US" dirty="0">
                <a:latin typeface="Arial"/>
                <a:ea typeface="Arial"/>
                <a:cs typeface="Arial"/>
                <a:sym typeface="Arial"/>
              </a:rPr>
              <a:t>.</a:t>
            </a:r>
            <a:endParaRPr dirty="0">
              <a:latin typeface="Arial"/>
              <a:ea typeface="Arial"/>
              <a:cs typeface="Arial"/>
              <a:sym typeface="Arial"/>
            </a:endParaRPr>
          </a:p>
          <a:p>
            <a:pPr marL="0" marR="227965" lvl="0" indent="0" algn="l" rtl="0">
              <a:lnSpc>
                <a:spcPct val="115000"/>
              </a:lnSpc>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marR="227965" lvl="0" indent="0" algn="l" rtl="0">
              <a:lnSpc>
                <a:spcPct val="115000"/>
              </a:lnSpc>
              <a:spcBef>
                <a:spcPts val="0"/>
              </a:spcBef>
              <a:spcAft>
                <a:spcPts val="0"/>
              </a:spcAft>
              <a:buNone/>
            </a:pPr>
            <a:r>
              <a:rPr lang="en-US" sz="1200" b="1" dirty="0">
                <a:latin typeface="Arial"/>
                <a:ea typeface="Arial"/>
                <a:cs typeface="Arial"/>
                <a:sym typeface="Arial"/>
              </a:rPr>
              <a:t>During the Conference</a:t>
            </a:r>
            <a:endParaRPr b="1" dirty="0">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1" dirty="0">
                <a:latin typeface="Arial"/>
                <a:ea typeface="Arial"/>
                <a:cs typeface="Arial"/>
                <a:sym typeface="Arial"/>
              </a:rPr>
              <a:t>1. Review progress on BOE (body of evidence) and look at student work/data so that the appraiser can be sure that the BOE (body of evidence) is on track to be as accurate and robust as possible to accurately measure student growth. </a:t>
            </a:r>
            <a:endParaRPr sz="1200" b="1" dirty="0">
              <a:latin typeface="Arial"/>
              <a:ea typeface="Arial"/>
              <a:cs typeface="Arial"/>
              <a:sym typeface="Arial"/>
            </a:endParaRPr>
          </a:p>
          <a:p>
            <a:pPr marL="0" marR="904875" lvl="0" indent="0" algn="l" rtl="0">
              <a:lnSpc>
                <a:spcPct val="100000"/>
              </a:lnSpc>
              <a:spcBef>
                <a:spcPts val="0"/>
              </a:spcBef>
              <a:spcAft>
                <a:spcPts val="0"/>
              </a:spcAft>
              <a:buClr>
                <a:schemeClr val="dk1"/>
              </a:buClr>
              <a:buSzPts val="1200"/>
              <a:buFont typeface="Calibri"/>
              <a:buNone/>
            </a:pPr>
            <a:r>
              <a:rPr lang="en-US" sz="1200" b="1" dirty="0">
                <a:latin typeface="Arial"/>
                <a:ea typeface="Arial"/>
                <a:cs typeface="Arial"/>
                <a:sym typeface="Arial"/>
              </a:rPr>
              <a:t>2. Encourage teachers to reflect on key questions centered on student growth, including: Based on the current evidence for each student:</a:t>
            </a:r>
            <a:endParaRPr b="1" dirty="0">
              <a:latin typeface="Arial"/>
              <a:ea typeface="Arial"/>
              <a:cs typeface="Arial"/>
              <a:sym typeface="Arial"/>
            </a:endParaRPr>
          </a:p>
          <a:p>
            <a:pPr marL="457200" marR="904875" lvl="0" indent="-304800" algn="l" rtl="0">
              <a:lnSpc>
                <a:spcPct val="100000"/>
              </a:lnSpc>
              <a:spcBef>
                <a:spcPts val="0"/>
              </a:spcBef>
              <a:spcAft>
                <a:spcPts val="0"/>
              </a:spcAft>
              <a:buSzPts val="1200"/>
              <a:buFont typeface="Arial"/>
              <a:buChar char="●"/>
            </a:pPr>
            <a:r>
              <a:rPr lang="en-US" sz="1200" b="1" dirty="0">
                <a:latin typeface="Arial"/>
                <a:ea typeface="Arial"/>
                <a:cs typeface="Arial"/>
                <a:sym typeface="Arial"/>
              </a:rPr>
              <a:t>Which students are on track to meeting their targeted growth goals?</a:t>
            </a:r>
            <a:endParaRPr b="1" dirty="0">
              <a:latin typeface="Arial"/>
              <a:ea typeface="Arial"/>
              <a:cs typeface="Arial"/>
              <a:sym typeface="Arial"/>
            </a:endParaRPr>
          </a:p>
          <a:p>
            <a:pPr marL="457200" marR="904875" lvl="0" indent="-304800" algn="l" rtl="0">
              <a:lnSpc>
                <a:spcPct val="100000"/>
              </a:lnSpc>
              <a:spcBef>
                <a:spcPts val="0"/>
              </a:spcBef>
              <a:spcAft>
                <a:spcPts val="0"/>
              </a:spcAft>
              <a:buSzPts val="1200"/>
              <a:buFont typeface="Arial"/>
              <a:buChar char="●"/>
            </a:pPr>
            <a:r>
              <a:rPr lang="en-US" sz="1200" b="1" dirty="0">
                <a:latin typeface="Arial"/>
                <a:ea typeface="Arial"/>
                <a:cs typeface="Arial"/>
                <a:sym typeface="Arial"/>
              </a:rPr>
              <a:t>What is the plan to address students that are off track?</a:t>
            </a:r>
            <a:endParaRPr b="1" dirty="0">
              <a:latin typeface="Arial"/>
              <a:ea typeface="Arial"/>
              <a:cs typeface="Arial"/>
              <a:sym typeface="Arial"/>
            </a:endParaRPr>
          </a:p>
          <a:p>
            <a:pPr marL="0" marR="904875" lvl="0" indent="0" algn="l" rtl="0">
              <a:lnSpc>
                <a:spcPct val="100000"/>
              </a:lnSpc>
              <a:spcBef>
                <a:spcPts val="0"/>
              </a:spcBef>
              <a:spcAft>
                <a:spcPts val="0"/>
              </a:spcAft>
              <a:buClr>
                <a:schemeClr val="dk1"/>
              </a:buClr>
              <a:buSzPts val="1200"/>
              <a:buFont typeface="Noto Sans Symbols"/>
              <a:buNone/>
            </a:pPr>
            <a:r>
              <a:rPr lang="en-US" sz="1200" b="1" dirty="0">
                <a:latin typeface="Arial"/>
                <a:ea typeface="Arial"/>
                <a:cs typeface="Arial"/>
                <a:sym typeface="Arial"/>
              </a:rPr>
              <a:t>3. Set a date and time to follow-up on the plan to address students who are off track within the next grading period. </a:t>
            </a:r>
            <a:endParaRPr b="1" dirty="0">
              <a:latin typeface="Arial"/>
              <a:ea typeface="Arial"/>
              <a:cs typeface="Arial"/>
              <a:sym typeface="Arial"/>
            </a:endParaRPr>
          </a:p>
          <a:p>
            <a:pPr marL="342900" marR="904875" lvl="0" indent="-266700" algn="l" rtl="0">
              <a:lnSpc>
                <a:spcPct val="100000"/>
              </a:lnSpc>
              <a:spcBef>
                <a:spcPts val="0"/>
              </a:spcBef>
              <a:spcAft>
                <a:spcPts val="0"/>
              </a:spcAft>
              <a:buClr>
                <a:schemeClr val="dk1"/>
              </a:buClr>
              <a:buSzPts val="1200"/>
              <a:buFont typeface="Calibri"/>
              <a:buNone/>
            </a:pPr>
            <a:endParaRPr sz="1200" b="1" dirty="0">
              <a:latin typeface="Arial"/>
              <a:ea typeface="Arial"/>
              <a:cs typeface="Arial"/>
              <a:sym typeface="Arial"/>
            </a:endParaRPr>
          </a:p>
          <a:p>
            <a:pPr marL="342900" marR="904875" lvl="0" indent="-266700" algn="l" rtl="0">
              <a:lnSpc>
                <a:spcPct val="100000"/>
              </a:lnSpc>
              <a:spcBef>
                <a:spcPts val="0"/>
              </a:spcBef>
              <a:spcAft>
                <a:spcPts val="0"/>
              </a:spcAft>
              <a:buClr>
                <a:schemeClr val="dk1"/>
              </a:buClr>
              <a:buSzPts val="1200"/>
              <a:buFont typeface="Calibri"/>
              <a:buNone/>
            </a:pPr>
            <a:endParaRPr sz="1200" b="1" dirty="0">
              <a:latin typeface="Arial"/>
              <a:ea typeface="Arial"/>
              <a:cs typeface="Arial"/>
              <a:sym typeface="Arial"/>
            </a:endParaRPr>
          </a:p>
          <a:p>
            <a:pPr marL="0" lvl="0" indent="0" algn="l" rtl="0">
              <a:spcBef>
                <a:spcPts val="0"/>
              </a:spcBef>
              <a:spcAft>
                <a:spcPts val="0"/>
              </a:spcAft>
              <a:buNone/>
            </a:pPr>
            <a:endParaRPr sz="1000" b="1" i="0" dirty="0">
              <a:latin typeface="Calibri"/>
              <a:ea typeface="Calibri"/>
              <a:cs typeface="Calibri"/>
              <a:sym typeface="Calibri"/>
            </a:endParaRPr>
          </a:p>
          <a:p>
            <a:pPr marL="0" lvl="0" indent="0" algn="l" rtl="0">
              <a:spcBef>
                <a:spcPts val="0"/>
              </a:spcBef>
              <a:spcAft>
                <a:spcPts val="0"/>
              </a:spcAft>
              <a:buNone/>
            </a:pPr>
            <a:endParaRPr dirty="0"/>
          </a:p>
        </p:txBody>
      </p:sp>
      <p:sp>
        <p:nvSpPr>
          <p:cNvPr id="1869" name="Google Shape;1869;p2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176</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1115f9c85a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1115f9c85a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https://educator-evaluation-and-leadership.wistia.com/medias/d76eqnyyla</a:t>
            </a:r>
          </a:p>
          <a:p>
            <a:pPr marL="0" lvl="0" indent="0" algn="l" rtl="0">
              <a:spcBef>
                <a:spcPts val="0"/>
              </a:spcBef>
              <a:spcAft>
                <a:spcPts val="0"/>
              </a:spcAft>
              <a:buNone/>
            </a:pPr>
            <a:endParaRPr dirty="0"/>
          </a:p>
        </p:txBody>
      </p:sp>
      <p:sp>
        <p:nvSpPr>
          <p:cNvPr id="1877" name="Google Shape;1877;g1115f9c85a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177</a:t>
            </a:fld>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111a1e85b5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3" name="Google Shape;1883;g111a1e85b5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b="0" dirty="0">
              <a:latin typeface="Oxygen"/>
              <a:ea typeface="Oxygen"/>
              <a:cs typeface="Oxygen"/>
              <a:sym typeface="Oxygen"/>
            </a:endParaRPr>
          </a:p>
          <a:p>
            <a:pPr marL="0" lvl="0" indent="0" algn="l" rtl="0">
              <a:spcBef>
                <a:spcPts val="0"/>
              </a:spcBef>
              <a:spcAft>
                <a:spcPts val="0"/>
              </a:spcAft>
              <a:buNone/>
            </a:pPr>
            <a:endParaRPr lang="en-US" b="0" dirty="0">
              <a:latin typeface="Oxygen"/>
              <a:ea typeface="Oxygen"/>
              <a:cs typeface="Oxygen"/>
              <a:sym typeface="Oxygen"/>
            </a:endParaRPr>
          </a:p>
          <a:p>
            <a:pPr marL="0" lvl="0" indent="0" algn="l" rtl="0">
              <a:spcBef>
                <a:spcPts val="0"/>
              </a:spcBef>
              <a:spcAft>
                <a:spcPts val="0"/>
              </a:spcAft>
              <a:buNone/>
            </a:pPr>
            <a:r>
              <a:rPr lang="en-US" b="0" dirty="0">
                <a:latin typeface="Oxygen"/>
                <a:ea typeface="Oxygen"/>
                <a:cs typeface="Oxygen"/>
                <a:sym typeface="Oxygen"/>
              </a:rPr>
              <a:t>3 minutes</a:t>
            </a:r>
            <a:endParaRPr dirty="0"/>
          </a:p>
          <a:p>
            <a:pPr marL="0" lvl="0" indent="0" algn="l" rtl="0">
              <a:spcBef>
                <a:spcPts val="0"/>
              </a:spcBef>
              <a:spcAft>
                <a:spcPts val="0"/>
              </a:spcAft>
              <a:buNone/>
            </a:pPr>
            <a:endParaRPr b="1" dirty="0">
              <a:latin typeface="Oxygen"/>
              <a:ea typeface="Oxygen"/>
              <a:cs typeface="Oxygen"/>
              <a:sym typeface="Oxygen"/>
            </a:endParaRPr>
          </a:p>
          <a:p>
            <a:pPr marL="0" lvl="0" indent="0" algn="l" rtl="0">
              <a:spcBef>
                <a:spcPts val="0"/>
              </a:spcBef>
              <a:spcAft>
                <a:spcPts val="0"/>
              </a:spcAft>
              <a:buNone/>
            </a:pPr>
            <a:r>
              <a:rPr lang="en-US" b="0" dirty="0">
                <a:latin typeface="Oxygen"/>
                <a:ea typeface="Oxygen"/>
                <a:cs typeface="Oxygen"/>
                <a:sym typeface="Oxygen"/>
              </a:rPr>
              <a:t>Some of you named similar strengths.  </a:t>
            </a:r>
            <a:endParaRPr dirty="0"/>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rPr>
              <a:t>Strengths:</a:t>
            </a:r>
            <a:endParaRPr dirty="0"/>
          </a:p>
          <a:p>
            <a:pPr marL="470208" lvl="0" indent="-248149" algn="l" rtl="0">
              <a:spcBef>
                <a:spcPts val="0"/>
              </a:spcBef>
              <a:spcAft>
                <a:spcPts val="0"/>
              </a:spcAft>
              <a:buSzPts val="1400"/>
              <a:buFont typeface="Oxygen"/>
              <a:buChar char="●"/>
            </a:pPr>
            <a:r>
              <a:rPr lang="en-US" dirty="0">
                <a:latin typeface="Oxygen"/>
                <a:ea typeface="Oxygen"/>
                <a:cs typeface="Oxygen"/>
                <a:sym typeface="Oxygen"/>
              </a:rPr>
              <a:t>Reviewed Skill Statement to frame discussion</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Administrator is encouraging and teacher embraces the process</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Teacher mentions the growth tracker and that she already had 3 pieces of evidence per student</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Teacher brought actual student work</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Administrator asks teacher to reflect on her practice from beginning of the year until now and look for a connection between what her students are learning and consider why some of the students are in the “danger zone”, as well as what could be done to support them</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Prior to the meeting, the administrator has scored 3 pieces of student work for 2 different students, using the TSP, and came out with the same skill levels at the teacher did</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Students have their own trackers, which is proving to be motivating to them</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Admin asks, “how can I support?”</a:t>
            </a:r>
            <a:endParaRPr dirty="0">
              <a:latin typeface="Oxygen"/>
              <a:ea typeface="Oxygen"/>
              <a:cs typeface="Oxygen"/>
              <a:sym typeface="Oxygen"/>
            </a:endParaRPr>
          </a:p>
          <a:p>
            <a:pPr marL="470208" lvl="0" indent="-248149" algn="l" rtl="0">
              <a:spcBef>
                <a:spcPts val="0"/>
              </a:spcBef>
              <a:spcAft>
                <a:spcPts val="0"/>
              </a:spcAft>
              <a:buSzPts val="1400"/>
              <a:buFont typeface="Oxygen"/>
              <a:buChar char="●"/>
            </a:pPr>
            <a:r>
              <a:rPr lang="en-US" dirty="0">
                <a:latin typeface="Oxygen"/>
                <a:ea typeface="Oxygen"/>
                <a:cs typeface="Oxygen"/>
                <a:sym typeface="Oxygen"/>
              </a:rPr>
              <a:t>Very clear next steps for both admin and teacher</a:t>
            </a: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r>
              <a:rPr lang="en-US" b="0" dirty="0">
                <a:solidFill>
                  <a:schemeClr val="accent3"/>
                </a:solidFill>
                <a:latin typeface="Oxygen"/>
                <a:ea typeface="Oxygen"/>
                <a:cs typeface="Oxygen"/>
                <a:sym typeface="Oxygen"/>
              </a:rPr>
              <a:t>Where did you see opportunities for growth? </a:t>
            </a:r>
            <a:endParaRPr dirty="0"/>
          </a:p>
          <a:p>
            <a:pPr marL="0" marR="0" lvl="0" indent="0" algn="l" rtl="0">
              <a:lnSpc>
                <a:spcPct val="100000"/>
              </a:lnSpc>
              <a:spcBef>
                <a:spcPts val="0"/>
              </a:spcBef>
              <a:spcAft>
                <a:spcPts val="0"/>
              </a:spcAft>
              <a:buClr>
                <a:schemeClr val="dk1"/>
              </a:buClr>
              <a:buSzPts val="300"/>
              <a:buFont typeface="Calibri"/>
              <a:buNone/>
            </a:pPr>
            <a:r>
              <a:rPr lang="en-US" b="0" dirty="0"/>
              <a:t>*Share out opportunities for growth before advancing to the next slide.</a:t>
            </a:r>
            <a:endParaRPr dirty="0"/>
          </a:p>
          <a:p>
            <a:pPr marL="0" lvl="0" indent="0" algn="l" rtl="0">
              <a:spcBef>
                <a:spcPts val="0"/>
              </a:spcBef>
              <a:spcAft>
                <a:spcPts val="0"/>
              </a:spcAft>
              <a:buNone/>
            </a:pPr>
            <a:endParaRPr b="0" dirty="0">
              <a:solidFill>
                <a:schemeClr val="accent3"/>
              </a:solidFill>
              <a:latin typeface="Oxygen"/>
              <a:ea typeface="Oxygen"/>
              <a:cs typeface="Oxygen"/>
              <a:sym typeface="Oxygen"/>
            </a:endParaRPr>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p>
        </p:txBody>
      </p:sp>
      <p:sp>
        <p:nvSpPr>
          <p:cNvPr id="1884" name="Google Shape;1884;g111a1e85b5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178</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11a1e85b5c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1" name="Google Shape;1891;g111a1e85b5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b="0" dirty="0">
              <a:solidFill>
                <a:schemeClr val="accent3"/>
              </a:solidFill>
              <a:latin typeface="Oxygen"/>
              <a:ea typeface="Oxygen"/>
              <a:cs typeface="Oxygen"/>
              <a:sym typeface="Oxygen"/>
            </a:endParaRPr>
          </a:p>
          <a:p>
            <a:pPr marL="0" lvl="0" indent="0" algn="l" rtl="0">
              <a:spcBef>
                <a:spcPts val="0"/>
              </a:spcBef>
              <a:spcAft>
                <a:spcPts val="0"/>
              </a:spcAft>
              <a:buNone/>
            </a:pPr>
            <a:endParaRPr lang="en-US" b="0" dirty="0">
              <a:solidFill>
                <a:schemeClr val="accent3"/>
              </a:solidFill>
              <a:latin typeface="Oxygen"/>
              <a:ea typeface="Oxygen"/>
              <a:cs typeface="Oxygen"/>
              <a:sym typeface="Oxygen"/>
            </a:endParaRPr>
          </a:p>
          <a:p>
            <a:pPr marL="0" lvl="0" indent="0" algn="l" rtl="0">
              <a:spcBef>
                <a:spcPts val="0"/>
              </a:spcBef>
              <a:spcAft>
                <a:spcPts val="0"/>
              </a:spcAft>
              <a:buNone/>
            </a:pPr>
            <a:r>
              <a:rPr lang="en-US" b="0" dirty="0">
                <a:solidFill>
                  <a:schemeClr val="accent3"/>
                </a:solidFill>
                <a:latin typeface="Oxygen"/>
                <a:ea typeface="Oxygen"/>
                <a:cs typeface="Oxygen"/>
                <a:sym typeface="Oxygen"/>
              </a:rPr>
              <a:t>2 min</a:t>
            </a:r>
            <a:endParaRPr dirty="0"/>
          </a:p>
          <a:p>
            <a:pPr marL="0" marR="0" lvl="0" indent="0" algn="l" rtl="0">
              <a:lnSpc>
                <a:spcPct val="100000"/>
              </a:lnSpc>
              <a:spcBef>
                <a:spcPts val="0"/>
              </a:spcBef>
              <a:spcAft>
                <a:spcPts val="0"/>
              </a:spcAft>
              <a:buClr>
                <a:schemeClr val="dk1"/>
              </a:buClr>
              <a:buSzPts val="300"/>
              <a:buFont typeface="Oxygen"/>
              <a:buNone/>
            </a:pPr>
            <a:r>
              <a:rPr lang="en-US" b="0" dirty="0">
                <a:latin typeface="Oxygen"/>
                <a:ea typeface="Oxygen"/>
                <a:cs typeface="Oxygen"/>
                <a:sym typeface="Oxygen"/>
              </a:rPr>
              <a:t>Some of you named similar </a:t>
            </a:r>
            <a:r>
              <a:rPr lang="en-US" b="0" dirty="0">
                <a:solidFill>
                  <a:schemeClr val="accent3"/>
                </a:solidFill>
                <a:latin typeface="Oxygen"/>
                <a:ea typeface="Oxygen"/>
                <a:cs typeface="Oxygen"/>
                <a:sym typeface="Oxygen"/>
              </a:rPr>
              <a:t>opportunities for growth…</a:t>
            </a:r>
            <a:endParaRPr dirty="0"/>
          </a:p>
          <a:p>
            <a:pPr marL="0" lvl="0" indent="0" algn="l" rtl="0">
              <a:spcBef>
                <a:spcPts val="0"/>
              </a:spcBef>
              <a:spcAft>
                <a:spcPts val="0"/>
              </a:spcAft>
              <a:buNone/>
            </a:pPr>
            <a:endParaRPr b="1" dirty="0">
              <a:solidFill>
                <a:schemeClr val="accent3"/>
              </a:solidFill>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rPr>
              <a:t>Opportunities for Growth:</a:t>
            </a:r>
            <a:endParaRPr dirty="0"/>
          </a:p>
          <a:p>
            <a:pPr marL="0" lvl="0" indent="0" algn="l" rtl="0">
              <a:spcBef>
                <a:spcPts val="0"/>
              </a:spcBef>
              <a:spcAft>
                <a:spcPts val="0"/>
              </a:spcAft>
              <a:buNone/>
            </a:pPr>
            <a:endParaRPr dirty="0">
              <a:latin typeface="Oxygen"/>
              <a:ea typeface="Oxygen"/>
              <a:cs typeface="Oxygen"/>
              <a:sym typeface="Oxygen"/>
            </a:endParaRPr>
          </a:p>
          <a:p>
            <a:pPr marL="457200" lvl="0" indent="-317500" algn="l" rtl="0">
              <a:spcBef>
                <a:spcPts val="0"/>
              </a:spcBef>
              <a:spcAft>
                <a:spcPts val="0"/>
              </a:spcAft>
              <a:buSzPts val="1400"/>
              <a:buFont typeface="Oxygen"/>
              <a:buChar char="●"/>
            </a:pPr>
            <a:r>
              <a:rPr lang="en-US" dirty="0">
                <a:latin typeface="Oxygen"/>
                <a:ea typeface="Oxygen"/>
                <a:cs typeface="Oxygen"/>
                <a:sym typeface="Oxygen"/>
              </a:rPr>
              <a:t>Administrator walks the teacher through how he/she used the TSP to determine the current skill level for each student. For </a:t>
            </a:r>
            <a:r>
              <a:rPr lang="en-US" dirty="0" err="1">
                <a:latin typeface="Oxygen"/>
                <a:ea typeface="Oxygen"/>
                <a:cs typeface="Oxygen"/>
                <a:sym typeface="Oxygen"/>
              </a:rPr>
              <a:t>example,”I</a:t>
            </a:r>
            <a:r>
              <a:rPr lang="en-US" dirty="0">
                <a:latin typeface="Oxygen"/>
                <a:ea typeface="Oxygen"/>
                <a:cs typeface="Oxygen"/>
                <a:sym typeface="Oxygen"/>
              </a:rPr>
              <a:t> placed this student’s work as Below Typical because…, and not at Typical because… and not at Well Below Typical because…” Including why the work aligns to one level and not the </a:t>
            </a:r>
            <a:r>
              <a:rPr lang="en-US" dirty="0" err="1">
                <a:latin typeface="Oxygen"/>
                <a:ea typeface="Oxygen"/>
                <a:cs typeface="Oxygen"/>
                <a:sym typeface="Oxygen"/>
              </a:rPr>
              <a:t>the</a:t>
            </a:r>
            <a:r>
              <a:rPr lang="en-US" dirty="0">
                <a:latin typeface="Oxygen"/>
                <a:ea typeface="Oxygen"/>
                <a:cs typeface="Oxygen"/>
                <a:sym typeface="Oxygen"/>
              </a:rPr>
              <a:t> level above or below will further ground the process in evidence and detailed analysis of student work</a:t>
            </a:r>
            <a:endParaRPr dirty="0">
              <a:latin typeface="Oxygen"/>
              <a:ea typeface="Oxygen"/>
              <a:cs typeface="Oxygen"/>
              <a:sym typeface="Oxygen"/>
            </a:endParaRPr>
          </a:p>
          <a:p>
            <a:pPr marL="457200" lvl="0" indent="-317500" algn="l" rtl="0">
              <a:spcBef>
                <a:spcPts val="0"/>
              </a:spcBef>
              <a:spcAft>
                <a:spcPts val="0"/>
              </a:spcAft>
              <a:buSzPts val="1400"/>
              <a:buFont typeface="Oxygen"/>
              <a:buChar char="●"/>
            </a:pPr>
            <a:r>
              <a:rPr lang="en-US" dirty="0">
                <a:latin typeface="Oxygen"/>
                <a:ea typeface="Oxygen"/>
                <a:cs typeface="Oxygen"/>
                <a:sym typeface="Oxygen"/>
              </a:rPr>
              <a:t>Review expectations for the End of Year conference.</a:t>
            </a:r>
            <a:endParaRPr dirty="0">
              <a:latin typeface="Oxygen"/>
              <a:ea typeface="Oxygen"/>
              <a:cs typeface="Oxygen"/>
              <a:sym typeface="Oxygen"/>
            </a:endParaRPr>
          </a:p>
          <a:p>
            <a:pPr marL="0" marR="0" lvl="0" indent="0" algn="l" rtl="0">
              <a:lnSpc>
                <a:spcPct val="100000"/>
              </a:lnSpc>
              <a:spcBef>
                <a:spcPts val="0"/>
              </a:spcBef>
              <a:spcAft>
                <a:spcPts val="0"/>
              </a:spcAft>
              <a:buClr>
                <a:schemeClr val="dk1"/>
              </a:buClr>
              <a:buSzPts val="1200"/>
              <a:buFont typeface="Calibri"/>
              <a:buNone/>
            </a:pPr>
            <a:endParaRPr sz="1200" dirty="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200"/>
              <a:buFont typeface="Quattrocento Sans"/>
              <a:buNone/>
            </a:pPr>
            <a:r>
              <a:rPr lang="en-US" sz="1200" dirty="0">
                <a:latin typeface="Quattrocento Sans"/>
                <a:ea typeface="Quattrocento Sans"/>
                <a:cs typeface="Quattrocento Sans"/>
                <a:sym typeface="Quattrocento Sans"/>
              </a:rPr>
              <a:t>**What </a:t>
            </a:r>
            <a:r>
              <a:rPr lang="en-US" dirty="0">
                <a:latin typeface="Quattrocento Sans"/>
                <a:ea typeface="Quattrocento Sans"/>
                <a:cs typeface="Quattrocento Sans"/>
                <a:sym typeface="Quattrocento Sans"/>
              </a:rPr>
              <a:t>questions/advice would you have for this appraiser if you were their coach/supervisor? </a:t>
            </a:r>
            <a:endParaRPr dirty="0">
              <a:latin typeface="Oxygen"/>
              <a:ea typeface="Oxygen"/>
              <a:cs typeface="Oxygen"/>
              <a:sym typeface="Oxygen"/>
            </a:endParaRPr>
          </a:p>
          <a:p>
            <a:pPr marL="0" marR="0" lvl="0" indent="0" algn="l" rtl="0">
              <a:lnSpc>
                <a:spcPct val="100000"/>
              </a:lnSpc>
              <a:spcBef>
                <a:spcPts val="0"/>
              </a:spcBef>
              <a:spcAft>
                <a:spcPts val="0"/>
              </a:spcAft>
              <a:buClr>
                <a:schemeClr val="dk1"/>
              </a:buClr>
              <a:buSzPts val="1200"/>
              <a:buFont typeface="Quattrocento Sans"/>
              <a:buNone/>
            </a:pPr>
            <a:endParaRPr dirty="0"/>
          </a:p>
          <a:p>
            <a:pPr marL="0" lvl="0" indent="0" algn="l" rtl="0">
              <a:spcBef>
                <a:spcPts val="0"/>
              </a:spcBef>
              <a:spcAft>
                <a:spcPts val="0"/>
              </a:spcAft>
              <a:buNone/>
            </a:pPr>
            <a:endParaRPr dirty="0"/>
          </a:p>
        </p:txBody>
      </p:sp>
      <p:sp>
        <p:nvSpPr>
          <p:cNvPr id="1892" name="Google Shape;1892;g111a1e85b5c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5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Allow participants to share connections that they make between the video clip and the SLO process.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Suggestions for processing: </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In person (process activity at table group)</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Virtual w/ Nearpod (process activity via Collaborate board)</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Virtual without Nearpod (process activity via Google Jamboard, verbally in breakout rooms, or in chat for a very small group)</a:t>
            </a:r>
            <a:endParaRPr>
              <a:latin typeface="Arial"/>
              <a:ea typeface="Arial"/>
              <a:cs typeface="Arial"/>
              <a:sym typeface="Arial"/>
            </a:endParaRPr>
          </a:p>
          <a:p>
            <a:pPr marL="0" lvl="0" indent="0" algn="l" rtl="0">
              <a:spcBef>
                <a:spcPts val="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61" name="Google Shape;2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p2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5" name="Google Shape;1915;p2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min</a:t>
            </a:r>
            <a:endParaRPr/>
          </a:p>
        </p:txBody>
      </p:sp>
      <p:sp>
        <p:nvSpPr>
          <p:cNvPr id="1916" name="Google Shape;1916;p2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180</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p20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p20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 </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we are ready to move to the last part of the process. Phase 3 -</a:t>
            </a:r>
            <a:r>
              <a:rPr lang="en-US" sz="1300" b="1">
                <a:latin typeface="Arial"/>
                <a:ea typeface="Arial"/>
                <a:cs typeface="Arial"/>
                <a:sym typeface="Arial"/>
              </a:rPr>
              <a:t>Evaluating Success and Reflecting on outcomes is the final phase in the cycle.</a:t>
            </a:r>
            <a:endParaRPr b="1">
              <a:latin typeface="Arial"/>
              <a:ea typeface="Arial"/>
              <a:cs typeface="Arial"/>
              <a:sym typeface="Arial"/>
            </a:endParaRPr>
          </a:p>
        </p:txBody>
      </p:sp>
      <p:sp>
        <p:nvSpPr>
          <p:cNvPr id="1924" name="Google Shape;1924;p20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181</a:t>
            </a:fld>
            <a:endParaRPr sz="1300">
              <a:solidFill>
                <a:srgbClr val="000000"/>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p20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1" name="Google Shape;1931;p20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Here we are at Question 6. This is at the end of the process for the year.  Did the students grow and what did I learn from the process?</a:t>
            </a:r>
            <a:endParaRPr b="1">
              <a:latin typeface="Arial"/>
              <a:ea typeface="Arial"/>
              <a:cs typeface="Arial"/>
              <a:sym typeface="Arial"/>
            </a:endParaRPr>
          </a:p>
        </p:txBody>
      </p:sp>
      <p:sp>
        <p:nvSpPr>
          <p:cNvPr id="1932" name="Google Shape;1932;p20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182</a:t>
            </a:fld>
            <a:endParaRPr sz="1300">
              <a:solidFill>
                <a:srgbClr val="000000"/>
              </a:solidFill>
              <a:latin typeface="Calibri"/>
              <a:ea typeface="Calibri"/>
              <a:cs typeface="Calibri"/>
              <a:sym typeface="Calibri"/>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07: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9" name="Google Shape;1939;p207: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b="0">
                <a:latin typeface="Oxygen"/>
                <a:ea typeface="Oxygen"/>
                <a:cs typeface="Oxygen"/>
                <a:sym typeface="Oxygen"/>
              </a:rPr>
              <a:t>1 min.</a:t>
            </a:r>
            <a:endParaRPr b="0">
              <a:latin typeface="Oxygen"/>
              <a:ea typeface="Oxygen"/>
              <a:cs typeface="Oxygen"/>
              <a:sym typeface="Oxygen"/>
            </a:endParaRPr>
          </a:p>
          <a:p>
            <a:pPr marL="0" lvl="0" indent="0" algn="l" rtl="0">
              <a:spcBef>
                <a:spcPts val="0"/>
              </a:spcBef>
              <a:spcAft>
                <a:spcPts val="0"/>
              </a:spcAft>
              <a:buNone/>
            </a:pPr>
            <a:r>
              <a:rPr lang="en-US">
                <a:latin typeface="Oxygen"/>
                <a:ea typeface="Oxygen"/>
                <a:cs typeface="Oxygen"/>
                <a:sym typeface="Oxygen"/>
              </a:rPr>
              <a:t>Trainer talk:</a:t>
            </a:r>
            <a:endParaRPr>
              <a:latin typeface="Oxygen"/>
              <a:ea typeface="Oxygen"/>
              <a:cs typeface="Oxygen"/>
              <a:sym typeface="Oxygen"/>
            </a:endParaRPr>
          </a:p>
          <a:p>
            <a:pPr marL="0" lvl="0" indent="0" algn="l" rtl="0">
              <a:spcBef>
                <a:spcPts val="0"/>
              </a:spcBef>
              <a:spcAft>
                <a:spcPts val="0"/>
              </a:spcAft>
              <a:buNone/>
            </a:pPr>
            <a:r>
              <a:rPr lang="en-US" b="1">
                <a:latin typeface="Oxygen"/>
                <a:ea typeface="Oxygen"/>
                <a:cs typeface="Oxygen"/>
                <a:sym typeface="Oxygen"/>
              </a:rPr>
              <a:t>This is the time for teachers to review the students’ BOE to determine the skill level on the TSP to it most closely aligns. Once the teacher has determined the skill level descriptors that best describe the students’ work, the teacher can look back at the targeted skill level, set at the beginning of the year to see if the students met their growth goal or not.</a:t>
            </a:r>
            <a:endParaRPr b="1"/>
          </a:p>
        </p:txBody>
      </p:sp>
      <p:sp>
        <p:nvSpPr>
          <p:cNvPr id="1940" name="Google Shape;1940;p207: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183</a:t>
            </a:fld>
            <a:endParaRPr sz="1300">
              <a:solidFill>
                <a:srgbClr val="000000"/>
              </a:solidFill>
              <a:latin typeface="Calibri"/>
              <a:ea typeface="Calibri"/>
              <a:cs typeface="Calibri"/>
              <a:sym typeface="Calibri"/>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2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7" name="Google Shape;1947;p2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Direct participants attention to the  document called “3</a:t>
            </a:r>
            <a:r>
              <a:rPr lang="en-US" baseline="30000">
                <a:latin typeface="Arial"/>
                <a:ea typeface="Arial"/>
                <a:cs typeface="Arial"/>
                <a:sym typeface="Arial"/>
              </a:rPr>
              <a:t>rd</a:t>
            </a:r>
            <a:r>
              <a:rPr lang="en-US">
                <a:latin typeface="Arial"/>
                <a:ea typeface="Arial"/>
                <a:cs typeface="Arial"/>
                <a:sym typeface="Arial"/>
              </a:rPr>
              <a:t> Grade Math TSP Student Work.”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Look at 3</a:t>
            </a:r>
            <a:r>
              <a:rPr lang="en-US" b="1" baseline="30000">
                <a:latin typeface="Arial"/>
                <a:ea typeface="Arial"/>
                <a:cs typeface="Arial"/>
                <a:sym typeface="Arial"/>
              </a:rPr>
              <a:t>rd</a:t>
            </a:r>
            <a:r>
              <a:rPr lang="en-US" b="1">
                <a:latin typeface="Arial"/>
                <a:ea typeface="Arial"/>
                <a:cs typeface="Arial"/>
                <a:sym typeface="Arial"/>
              </a:rPr>
              <a:t> grade TSP student work for each of our five sample 3</a:t>
            </a:r>
            <a:r>
              <a:rPr lang="en-US" b="1" baseline="30000">
                <a:latin typeface="Arial"/>
                <a:ea typeface="Arial"/>
                <a:cs typeface="Arial"/>
                <a:sym typeface="Arial"/>
              </a:rPr>
              <a:t>rd</a:t>
            </a:r>
            <a:r>
              <a:rPr lang="en-US" b="1">
                <a:latin typeface="Arial"/>
                <a:ea typeface="Arial"/>
                <a:cs typeface="Arial"/>
                <a:sym typeface="Arial"/>
              </a:rPr>
              <a:t> grade math students. These work samples cover 5 different math skills:</a:t>
            </a:r>
            <a:endParaRPr b="1">
              <a:latin typeface="Arial"/>
              <a:ea typeface="Arial"/>
              <a:cs typeface="Arial"/>
              <a:sym typeface="Arial"/>
            </a:endParaRPr>
          </a:p>
          <a:p>
            <a:pPr marL="457200" lvl="0" indent="-317500" algn="l" rtl="0">
              <a:spcBef>
                <a:spcPts val="0"/>
              </a:spcBef>
              <a:spcAft>
                <a:spcPts val="0"/>
              </a:spcAft>
              <a:buSzPts val="1400"/>
              <a:buAutoNum type="arabicPeriod"/>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0"/>
                  </a:ext>
                </a:extLst>
              </a:rPr>
              <a:t>Solving 1 and 2 step problems</a:t>
            </a:r>
            <a:endParaRPr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1"/>
                </a:ext>
              </a:extLst>
            </a:endParaRPr>
          </a:p>
          <a:p>
            <a:pPr marL="457200" lvl="0" indent="-317500" algn="l" rtl="0">
              <a:spcBef>
                <a:spcPts val="0"/>
              </a:spcBef>
              <a:spcAft>
                <a:spcPts val="0"/>
              </a:spcAft>
              <a:buSzPts val="1400"/>
              <a:buAutoNum type="arabicPeriod"/>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2"/>
                  </a:ext>
                </a:extLst>
              </a:rPr>
              <a:t>Writing the equation</a:t>
            </a:r>
            <a:endParaRPr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3"/>
                </a:ext>
              </a:extLst>
            </a:endParaRPr>
          </a:p>
          <a:p>
            <a:pPr marL="457200" lvl="0" indent="-317500" algn="l" rtl="0">
              <a:spcBef>
                <a:spcPts val="0"/>
              </a:spcBef>
              <a:spcAft>
                <a:spcPts val="0"/>
              </a:spcAft>
              <a:buSzPts val="1400"/>
              <a:buAutoNum type="arabicPeriod"/>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4"/>
                  </a:ext>
                </a:extLst>
              </a:rPr>
              <a:t>Justifying the answer, with support</a:t>
            </a:r>
            <a:endParaRPr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5"/>
                </a:ext>
              </a:extLst>
            </a:endParaRPr>
          </a:p>
          <a:p>
            <a:pPr marL="457200" lvl="0" indent="-317500" algn="l" rtl="0">
              <a:spcBef>
                <a:spcPts val="0"/>
              </a:spcBef>
              <a:spcAft>
                <a:spcPts val="0"/>
              </a:spcAft>
              <a:buSzPts val="1400"/>
              <a:buAutoNum type="arabicPeriod"/>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6"/>
                  </a:ext>
                </a:extLst>
              </a:rPr>
              <a:t>Justifying the answer without support</a:t>
            </a:r>
            <a:endParaRPr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7"/>
                </a:ext>
              </a:extLst>
            </a:endParaRPr>
          </a:p>
          <a:p>
            <a:pPr marL="457200" lvl="0" indent="-317500" algn="l" rtl="0">
              <a:spcBef>
                <a:spcPts val="0"/>
              </a:spcBef>
              <a:spcAft>
                <a:spcPts val="0"/>
              </a:spcAft>
              <a:buSzPts val="1400"/>
              <a:buAutoNum type="arabicPeriod"/>
            </a:pP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8"/>
                  </a:ext>
                </a:extLst>
              </a:rPr>
              <a:t>Writing own word problems</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Review the student work to determine how their work aligns to the skill levels described in the TSP.</a:t>
            </a:r>
            <a:endParaRPr b="1">
              <a:latin typeface="Arial"/>
              <a:ea typeface="Arial"/>
              <a:cs typeface="Arial"/>
              <a:sym typeface="Arial"/>
            </a:endParaRPr>
          </a:p>
        </p:txBody>
      </p:sp>
      <p:sp>
        <p:nvSpPr>
          <p:cNvPr id="1948" name="Google Shape;1948;p2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p2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5" name="Google Shape;1955;p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Looking at the work for all 5 students, determine the level of skill for each student across each of these 5 math skills. Use a scale of 1-5 to rate each student in each skill. For example, a student who could solve 1 step of the problem but not the second step might get a 2 or a 3 for this category, whereas a student who could solve both steps one and two correctly might be a 5 for this category.</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Name the five skill areas they will be assessing using the student work.</a:t>
            </a:r>
            <a:endParaRPr b="1" dirty="0">
              <a:latin typeface="Arial"/>
              <a:ea typeface="Arial"/>
              <a:cs typeface="Arial"/>
              <a:sym typeface="Arial"/>
            </a:endParaRPr>
          </a:p>
          <a:p>
            <a:pPr marL="457200" lvl="0" indent="-317500" algn="l" rtl="0">
              <a:spcBef>
                <a:spcPts val="0"/>
              </a:spcBef>
              <a:spcAft>
                <a:spcPts val="0"/>
              </a:spcAft>
              <a:buSzPts val="1400"/>
              <a:buChar char="●"/>
            </a:pPr>
            <a:r>
              <a:rPr lang="en-US" b="1" dirty="0">
                <a:latin typeface="Arial"/>
                <a:ea typeface="Arial"/>
                <a:cs typeface="Arial"/>
                <a:sym typeface="Arial"/>
              </a:rPr>
              <a:t>Solving 1 and 2 step problems</a:t>
            </a:r>
            <a:endParaRPr b="1" dirty="0">
              <a:latin typeface="Arial"/>
              <a:ea typeface="Arial"/>
              <a:cs typeface="Arial"/>
              <a:sym typeface="Arial"/>
            </a:endParaRPr>
          </a:p>
          <a:p>
            <a:pPr marL="457200" lvl="0" indent="-317500" algn="l" rtl="0">
              <a:spcBef>
                <a:spcPts val="0"/>
              </a:spcBef>
              <a:spcAft>
                <a:spcPts val="0"/>
              </a:spcAft>
              <a:buSzPts val="1400"/>
              <a:buChar char="●"/>
            </a:pPr>
            <a:r>
              <a:rPr lang="en-US" b="1" dirty="0">
                <a:latin typeface="Arial"/>
                <a:ea typeface="Arial"/>
                <a:cs typeface="Arial"/>
                <a:sym typeface="Arial"/>
              </a:rPr>
              <a:t>Writing the equation</a:t>
            </a:r>
            <a:endParaRPr b="1" dirty="0">
              <a:latin typeface="Arial"/>
              <a:ea typeface="Arial"/>
              <a:cs typeface="Arial"/>
              <a:sym typeface="Arial"/>
            </a:endParaRPr>
          </a:p>
          <a:p>
            <a:pPr marL="457200" lvl="0" indent="-317500" algn="l" rtl="0">
              <a:spcBef>
                <a:spcPts val="0"/>
              </a:spcBef>
              <a:spcAft>
                <a:spcPts val="0"/>
              </a:spcAft>
              <a:buSzPts val="1400"/>
              <a:buChar char="●"/>
            </a:pPr>
            <a:r>
              <a:rPr lang="en-US" b="1" dirty="0">
                <a:latin typeface="Arial"/>
                <a:ea typeface="Arial"/>
                <a:cs typeface="Arial"/>
                <a:sym typeface="Arial"/>
              </a:rPr>
              <a:t>Justifying answers with support</a:t>
            </a:r>
            <a:endParaRPr b="1" dirty="0">
              <a:latin typeface="Arial"/>
              <a:ea typeface="Arial"/>
              <a:cs typeface="Arial"/>
              <a:sym typeface="Arial"/>
            </a:endParaRPr>
          </a:p>
          <a:p>
            <a:pPr marL="457200" lvl="0" indent="-317500" algn="l" rtl="0">
              <a:spcBef>
                <a:spcPts val="0"/>
              </a:spcBef>
              <a:spcAft>
                <a:spcPts val="0"/>
              </a:spcAft>
              <a:buSzPts val="1400"/>
              <a:buChar char="●"/>
            </a:pPr>
            <a:r>
              <a:rPr lang="en-US" b="1" dirty="0">
                <a:latin typeface="Arial"/>
                <a:ea typeface="Arial"/>
                <a:cs typeface="Arial"/>
                <a:sym typeface="Arial"/>
              </a:rPr>
              <a:t>Justifying answers without support</a:t>
            </a:r>
            <a:endParaRPr b="1" dirty="0">
              <a:latin typeface="Arial"/>
              <a:ea typeface="Arial"/>
              <a:cs typeface="Arial"/>
              <a:sym typeface="Arial"/>
            </a:endParaRPr>
          </a:p>
          <a:p>
            <a:pPr marL="457200" lvl="0" indent="-317500" algn="l" rtl="0">
              <a:spcBef>
                <a:spcPts val="0"/>
              </a:spcBef>
              <a:spcAft>
                <a:spcPts val="0"/>
              </a:spcAft>
              <a:buSzPts val="1400"/>
              <a:buChar char="●"/>
            </a:pPr>
            <a:r>
              <a:rPr lang="en-US" b="1" dirty="0">
                <a:latin typeface="Arial"/>
                <a:ea typeface="Arial"/>
                <a:cs typeface="Arial"/>
                <a:sym typeface="Arial"/>
              </a:rPr>
              <a:t>Writing own work problem</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Note: in a real BOE there would be MULTIPLE SOURCES OF EVIDENCE, not just  one. For purposes of this training, we will look at just one sample of student work per student.</a:t>
            </a:r>
            <a:endParaRPr dirty="0">
              <a:latin typeface="Arial"/>
              <a:ea typeface="Arial"/>
              <a:cs typeface="Arial"/>
              <a:sym typeface="Arial"/>
            </a:endParaRPr>
          </a:p>
        </p:txBody>
      </p:sp>
      <p:sp>
        <p:nvSpPr>
          <p:cNvPr id="1956" name="Google Shape;1956;p2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185</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2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4" name="Google Shape;1964;p2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10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Allow 10 minutes for this Silent/Solo Activity.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Then have participants complete a chart to show where they placed each student (Nearpod  “Draw It” or individual chart)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After most participants have responded, move to next slide to show the actual answers.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65" name="Google Shape;1965;p2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186</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2" name="Google Shape;1972;p2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Provide participants with an opportunity to complete the chart, based on your mode of delivery:</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US" dirty="0">
                <a:latin typeface="Arial"/>
                <a:ea typeface="Arial"/>
                <a:cs typeface="Arial"/>
                <a:sym typeface="Arial"/>
              </a:rPr>
              <a:t>Google doc of this chart</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US" dirty="0">
                <a:latin typeface="Arial"/>
                <a:ea typeface="Arial"/>
                <a:cs typeface="Arial"/>
                <a:sym typeface="Arial"/>
              </a:rPr>
              <a:t>Hard copy of this chart</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4"/>
                  </a:ext>
                </a:extLst>
              </a:rPr>
              <a:t>Nearpod draw it</a:t>
            </a:r>
            <a:endParaRPr dirty="0">
              <a:latin typeface="Arial"/>
              <a:ea typeface="Arial"/>
              <a:cs typeface="Arial"/>
              <a:sym typeface="Arial"/>
            </a:endParaRPr>
          </a:p>
        </p:txBody>
      </p:sp>
      <p:sp>
        <p:nvSpPr>
          <p:cNvPr id="1973" name="Google Shape;1973;p2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187</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p2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5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Here is where the SLO team scored each student.</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Elias and Reina </a:t>
            </a:r>
            <a:r>
              <a:rPr lang="en-US" dirty="0">
                <a:latin typeface="Arial"/>
                <a:ea typeface="Arial"/>
                <a:cs typeface="Arial"/>
                <a:sym typeface="Arial"/>
              </a:rPr>
              <a:t>both were able to solve the one step word problem only after the teacher gave them the equation, and they both drew pictures to represent four groups of six. They both scored a 3 in this skill. They were not able to get the correct answers for any of the other skill sets, so they scored a 1 in all other categories.</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Vanessa</a:t>
            </a:r>
            <a:r>
              <a:rPr lang="en-US" dirty="0">
                <a:latin typeface="Arial"/>
                <a:ea typeface="Arial"/>
                <a:cs typeface="Arial"/>
                <a:sym typeface="Arial"/>
              </a:rPr>
              <a:t> was able to solve the 1 and 2 step problems correctly, although she needed some support with the equation. She scored a 5 and a 4 respectively for these skills. She was able to justify her answer with  some support and questions, which earned her a 4. Because she needed just some support, she scored a 3 for “justify answers without support.” She was unable to write her own word problem, which earned her a 1.</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Josh</a:t>
            </a:r>
            <a:r>
              <a:rPr lang="en-US" dirty="0">
                <a:latin typeface="Arial"/>
                <a:ea typeface="Arial"/>
                <a:cs typeface="Arial"/>
                <a:sym typeface="Arial"/>
              </a:rPr>
              <a:t> was able to solve all problems correctly and without support, so he earned a 5 in all areas.</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Maria</a:t>
            </a:r>
            <a:r>
              <a:rPr lang="en-US" dirty="0">
                <a:latin typeface="Arial"/>
                <a:ea typeface="Arial"/>
                <a:cs typeface="Arial"/>
                <a:sym typeface="Arial"/>
              </a:rPr>
              <a:t> was able to solve 1 and 2 step problems correctly, write the equation, and justify her answer with support, so she earned a 5 in all three of these areas. She needed some support to justify her answer, so she earned a 3 in this category, and she attempted a word problem, but it was actually an addition problem and not a multiplication problem, so she earned a 2 in this category.</a:t>
            </a:r>
            <a:endParaRPr dirty="0">
              <a:latin typeface="Arial"/>
              <a:ea typeface="Arial"/>
              <a:cs typeface="Arial"/>
              <a:sym typeface="Arial"/>
            </a:endParaRPr>
          </a:p>
        </p:txBody>
      </p:sp>
      <p:sp>
        <p:nvSpPr>
          <p:cNvPr id="1982" name="Google Shape;1982;p2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188</a:t>
            </a:fld>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p2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0" name="Google Shape;1990;p2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Based on the analysis of student work, these are the levels on the TSP to which their work most closely aligned. Allow participants 1 minute to read and see if they placed the students in the same categories, based on their review of the evidence.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Group discussion to address any questions.</a:t>
            </a:r>
            <a:endParaRPr>
              <a:latin typeface="Arial"/>
              <a:ea typeface="Arial"/>
              <a:cs typeface="Arial"/>
              <a:sym typeface="Arial"/>
            </a:endParaRPr>
          </a:p>
        </p:txBody>
      </p:sp>
      <p:sp>
        <p:nvSpPr>
          <p:cNvPr id="1991" name="Google Shape;1991;p2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Hopefully participant comments and connections align with these key points. Call participants by name who touched on these points during the group share out. Add to the commentary as needed to ensure these connections are made.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457200" lvl="0" indent="-361950" algn="l" rtl="0">
              <a:spcBef>
                <a:spcPts val="0"/>
              </a:spcBef>
              <a:spcAft>
                <a:spcPts val="0"/>
              </a:spcAft>
              <a:buClr>
                <a:srgbClr val="F89C4D"/>
              </a:buClr>
              <a:buSzPts val="1200"/>
              <a:buChar char="●"/>
            </a:pPr>
            <a:r>
              <a:rPr lang="en-US" dirty="0">
                <a:latin typeface="Arial"/>
                <a:ea typeface="Arial"/>
                <a:cs typeface="Arial"/>
                <a:sym typeface="Arial"/>
              </a:rPr>
              <a:t>Foundational Skill </a:t>
            </a:r>
            <a:endParaRPr dirty="0">
              <a:latin typeface="Arial"/>
              <a:ea typeface="Arial"/>
              <a:cs typeface="Arial"/>
              <a:sym typeface="Arial"/>
            </a:endParaRPr>
          </a:p>
          <a:p>
            <a:pPr marL="556022" lvl="1" indent="-136922" algn="l" rtl="0">
              <a:spcBef>
                <a:spcPts val="0"/>
              </a:spcBef>
              <a:spcAft>
                <a:spcPts val="0"/>
              </a:spcAft>
              <a:buClr>
                <a:srgbClr val="F89C4D"/>
              </a:buClr>
              <a:buSzPts val="1200"/>
              <a:buChar char="○"/>
            </a:pPr>
            <a:r>
              <a:rPr lang="en-US" dirty="0">
                <a:latin typeface="Arial"/>
                <a:ea typeface="Arial"/>
                <a:cs typeface="Arial"/>
                <a:sym typeface="Arial"/>
              </a:rPr>
              <a:t>Maria focuses on the skill of learning the notes </a:t>
            </a:r>
            <a:r>
              <a:rPr lang="en-US" b="1" dirty="0">
                <a:latin typeface="Arial"/>
                <a:ea typeface="Arial"/>
                <a:cs typeface="Arial"/>
                <a:sym typeface="Arial"/>
              </a:rPr>
              <a:t>This was a foundational skill identified in the clip.</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Multiple sources of evidence  </a:t>
            </a:r>
            <a:r>
              <a:rPr lang="en-US" b="1" dirty="0">
                <a:latin typeface="Arial"/>
                <a:ea typeface="Arial"/>
                <a:cs typeface="Arial"/>
                <a:sym typeface="Arial"/>
              </a:rPr>
              <a:t>Maria has them repeat the practice multiple times.</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She know</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s </a:t>
            </a:r>
            <a:r>
              <a:rPr lang="en-US" dirty="0">
                <a:latin typeface="Arial"/>
                <a:ea typeface="Arial"/>
                <a:cs typeface="Arial"/>
                <a:sym typeface="Arial"/>
              </a:rPr>
              <a:t>their skills  </a:t>
            </a:r>
            <a:r>
              <a:rPr lang="en-US" b="1" dirty="0">
                <a:latin typeface="Arial"/>
                <a:ea typeface="Arial"/>
                <a:cs typeface="Arial"/>
                <a:sym typeface="Arial"/>
              </a:rPr>
              <a:t>Maria observes and identifies what they can and can’t do at the beginning of the clip</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Monitors progress </a:t>
            </a:r>
            <a:r>
              <a:rPr lang="en-US" b="1" dirty="0">
                <a:latin typeface="Arial"/>
                <a:ea typeface="Arial"/>
                <a:cs typeface="Arial"/>
                <a:sym typeface="Arial"/>
              </a:rPr>
              <a:t>Maria includes a role for each child and observes how they are applying the knowledge</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All about growth </a:t>
            </a:r>
            <a:r>
              <a:rPr lang="en-US" b="1" dirty="0">
                <a:latin typeface="Arial"/>
                <a:ea typeface="Arial"/>
                <a:cs typeface="Arial"/>
                <a:sym typeface="Arial"/>
              </a:rPr>
              <a:t>More than a specific bar of achievement, the focus is learning the notes, and combining them to create music</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Meets them where they </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are</a:t>
            </a:r>
            <a:r>
              <a:rPr lang="en-US" dirty="0">
                <a:latin typeface="Arial"/>
                <a:ea typeface="Arial"/>
                <a:cs typeface="Arial"/>
                <a:sym typeface="Arial"/>
              </a:rPr>
              <a:t> in skill level  </a:t>
            </a:r>
            <a:r>
              <a:rPr lang="en-US" b="1" dirty="0">
                <a:latin typeface="Arial"/>
                <a:ea typeface="Arial"/>
                <a:cs typeface="Arial"/>
                <a:sym typeface="Arial"/>
              </a:rPr>
              <a:t>Instruction/coaching begins at the students’ point of need.</a:t>
            </a:r>
            <a:endParaRPr b="1" dirty="0">
              <a:latin typeface="Arial"/>
              <a:ea typeface="Arial"/>
              <a:cs typeface="Arial"/>
              <a:sym typeface="Arial"/>
            </a:endParaRPr>
          </a:p>
          <a:p>
            <a:pPr marL="457200" lvl="0" indent="-361950" algn="l" rtl="0">
              <a:spcBef>
                <a:spcPts val="540"/>
              </a:spcBef>
              <a:spcAft>
                <a:spcPts val="0"/>
              </a:spcAft>
              <a:buClr>
                <a:srgbClr val="F89C4D"/>
              </a:buClr>
              <a:buSzPts val="1200"/>
              <a:buChar char="●"/>
            </a:pPr>
            <a:r>
              <a:rPr lang="en-US" dirty="0">
                <a:latin typeface="Arial"/>
                <a:ea typeface="Arial"/>
                <a:cs typeface="Arial"/>
                <a:sym typeface="Arial"/>
              </a:rPr>
              <a:t>Gradually increases difficulty of task </a:t>
            </a:r>
            <a:r>
              <a:rPr lang="en-US" b="1" dirty="0">
                <a:latin typeface="Arial"/>
                <a:ea typeface="Arial"/>
                <a:cs typeface="Arial"/>
                <a:sym typeface="Arial"/>
              </a:rPr>
              <a:t>As skills increase, coaching and challenges increase to maximize growth.</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69" name="Google Shape;26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p21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8" name="Google Shape;1998;p21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sz="1300" b="1" dirty="0">
                <a:latin typeface="Arial"/>
                <a:ea typeface="Arial"/>
                <a:cs typeface="Arial"/>
                <a:sym typeface="Arial"/>
              </a:rPr>
              <a:t>Teachers record the scores from the BOE on the student growth tracker and enter the respective end of year targeted skill profile level for each student. Remember that a minimum of 5 pieces of student work/assessments/projects/performances, etc. are required.</a:t>
            </a:r>
            <a:r>
              <a:rPr lang="en-US" sz="1300"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9"/>
                  </a:ext>
                </a:extLst>
              </a:rPr>
              <a:t> </a:t>
            </a:r>
            <a:r>
              <a:rPr lang="en-US" sz="1300" b="1" dirty="0">
                <a:latin typeface="Arial"/>
                <a:ea typeface="Arial"/>
                <a:cs typeface="Arial"/>
                <a:sym typeface="Arial"/>
              </a:rPr>
              <a:t>Once t</a:t>
            </a:r>
            <a:r>
              <a:rPr lang="en-US" b="1" dirty="0">
                <a:latin typeface="Arial"/>
                <a:ea typeface="Arial"/>
                <a:cs typeface="Arial"/>
                <a:sym typeface="Arial"/>
              </a:rPr>
              <a:t>he teachers have recorded data and reflected on their year, they should schedule a conference with their appraiser.</a:t>
            </a:r>
            <a:endParaRPr b="1" dirty="0">
              <a:latin typeface="Arial"/>
              <a:ea typeface="Arial"/>
              <a:cs typeface="Arial"/>
              <a:sym typeface="Arial"/>
            </a:endParaRPr>
          </a:p>
        </p:txBody>
      </p:sp>
      <p:sp>
        <p:nvSpPr>
          <p:cNvPr id="1999" name="Google Shape;1999;p21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190</a:t>
            </a:fld>
            <a:endParaRPr sz="1300">
              <a:solidFill>
                <a:srgbClr val="000000"/>
              </a:solidFill>
              <a:latin typeface="Calibri"/>
              <a:ea typeface="Calibri"/>
              <a:cs typeface="Calibri"/>
              <a:sym typeface="Calibri"/>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6" name="Google Shape;2006;p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1 min.</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sz="1200" b="1">
                <a:latin typeface="Arial"/>
                <a:ea typeface="Arial"/>
                <a:cs typeface="Arial"/>
                <a:sym typeface="Arial"/>
              </a:rPr>
              <a:t>The goal of t</a:t>
            </a:r>
            <a:r>
              <a:rPr lang="en-US" b="1">
                <a:latin typeface="Arial"/>
                <a:ea typeface="Arial"/>
                <a:cs typeface="Arial"/>
                <a:sym typeface="Arial"/>
              </a:rPr>
              <a:t>he End of Year (EOY) conference</a:t>
            </a:r>
            <a:r>
              <a:rPr lang="en-US" sz="1200" b="1">
                <a:latin typeface="Arial"/>
                <a:ea typeface="Arial"/>
                <a:cs typeface="Arial"/>
                <a:sym typeface="Arial"/>
              </a:rPr>
              <a:t> is to consolidate learning about instructional practice and the SLO process, review and reflect on the data</a:t>
            </a:r>
            <a:r>
              <a:rPr lang="en-US" b="1">
                <a:latin typeface="Arial"/>
                <a:ea typeface="Arial"/>
                <a:cs typeface="Arial"/>
                <a:sym typeface="Arial"/>
              </a:rPr>
              <a:t>. This is also a valuable</a:t>
            </a:r>
            <a:r>
              <a:rPr lang="en-US" sz="1200" b="1">
                <a:latin typeface="Arial"/>
                <a:ea typeface="Arial"/>
                <a:cs typeface="Arial"/>
                <a:sym typeface="Arial"/>
              </a:rPr>
              <a:t> time to discuss improvements planned for the future so that </a:t>
            </a:r>
            <a:r>
              <a:rPr lang="en-US" b="1">
                <a:latin typeface="Arial"/>
                <a:ea typeface="Arial"/>
                <a:cs typeface="Arial"/>
                <a:sym typeface="Arial"/>
              </a:rPr>
              <a:t>teachers and administrators</a:t>
            </a:r>
            <a:r>
              <a:rPr lang="en-US" sz="1200" b="1">
                <a:latin typeface="Arial"/>
                <a:ea typeface="Arial"/>
                <a:cs typeface="Arial"/>
                <a:sym typeface="Arial"/>
              </a:rPr>
              <a:t> can apply learning to planning for the next SLO cycle.</a:t>
            </a:r>
            <a:endParaRPr b="1">
              <a:latin typeface="Arial"/>
              <a:ea typeface="Arial"/>
              <a:cs typeface="Arial"/>
              <a:sym typeface="Arial"/>
            </a:endParaRPr>
          </a:p>
          <a:p>
            <a:pPr marL="0" lvl="0" indent="0" algn="l" rtl="0">
              <a:spcBef>
                <a:spcPts val="0"/>
              </a:spcBef>
              <a:spcAft>
                <a:spcPts val="0"/>
              </a:spcAft>
              <a:buNone/>
            </a:pPr>
            <a:endParaRPr b="1"/>
          </a:p>
        </p:txBody>
      </p:sp>
      <p:sp>
        <p:nvSpPr>
          <p:cNvPr id="2007" name="Google Shape;2007;p2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191</a:t>
            </a:fld>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p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This is the final question of the Big Six Questions that have framed our work and the question to be considered at the EOY Conference. </a:t>
            </a:r>
            <a:endParaRPr b="1">
              <a:latin typeface="Arial"/>
              <a:ea typeface="Arial"/>
              <a:cs typeface="Arial"/>
              <a:sym typeface="Arial"/>
            </a:endParaRPr>
          </a:p>
        </p:txBody>
      </p:sp>
      <p:sp>
        <p:nvSpPr>
          <p:cNvPr id="2014" name="Google Shape;2014;p2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2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2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177800" marR="0" lvl="0" indent="0" algn="l" rtl="0">
              <a:lnSpc>
                <a:spcPct val="100000"/>
              </a:lnSpc>
              <a:spcBef>
                <a:spcPts val="870"/>
              </a:spcBef>
              <a:spcAft>
                <a:spcPts val="0"/>
              </a:spcAft>
              <a:buNone/>
            </a:pPr>
            <a:r>
              <a:rPr lang="en-US" b="1" dirty="0">
                <a:latin typeface="Arial"/>
                <a:ea typeface="Arial"/>
                <a:cs typeface="Arial"/>
                <a:sym typeface="Arial"/>
              </a:rPr>
              <a:t>These are some action steps for administrators to take before the Conference. You’ll find these in the SLO Administrators Guide on p. 28. This guide is available under the Resources tab at texasslo.org.</a:t>
            </a:r>
            <a:endParaRPr b="1" dirty="0">
              <a:latin typeface="Arial"/>
              <a:ea typeface="Arial"/>
              <a:cs typeface="Arial"/>
              <a:sym typeface="Arial"/>
            </a:endParaRPr>
          </a:p>
          <a:p>
            <a:pPr marL="177800" marR="0" lvl="0" indent="0" algn="l" rtl="0">
              <a:lnSpc>
                <a:spcPct val="100000"/>
              </a:lnSpc>
              <a:spcBef>
                <a:spcPts val="870"/>
              </a:spcBef>
              <a:spcAft>
                <a:spcPts val="0"/>
              </a:spcAft>
              <a:buNone/>
            </a:pPr>
            <a:r>
              <a:rPr lang="en-US" b="1" u="sng" dirty="0">
                <a:solidFill>
                  <a:schemeClr val="hlink"/>
                </a:solidFill>
                <a:latin typeface="Arial"/>
                <a:ea typeface="Arial"/>
                <a:cs typeface="Arial"/>
                <a:sym typeface="Arial"/>
                <a:hlinkClick r:id="rId3"/>
              </a:rPr>
              <a:t>https://texasslo.org/Resource_files/resources/SLO_Administrator_Guide_w_TIA_Tips.pdf</a:t>
            </a:r>
            <a:endParaRPr b="1" dirty="0">
              <a:latin typeface="Arial"/>
              <a:ea typeface="Arial"/>
              <a:cs typeface="Arial"/>
              <a:sym typeface="Arial"/>
            </a:endParaRPr>
          </a:p>
          <a:p>
            <a:pPr marL="457200" marR="227965" lvl="0" indent="-76200" algn="l" rtl="0">
              <a:lnSpc>
                <a:spcPct val="100000"/>
              </a:lnSpc>
              <a:spcBef>
                <a:spcPts val="925"/>
              </a:spcBef>
              <a:spcAft>
                <a:spcPts val="0"/>
              </a:spcAft>
              <a:buClr>
                <a:schemeClr val="dk1"/>
              </a:buClr>
              <a:buSzPts val="1200"/>
              <a:buAutoNum type="arabicPeriod"/>
            </a:pPr>
            <a:r>
              <a:rPr lang="en-US" b="1" dirty="0">
                <a:latin typeface="Arial"/>
                <a:ea typeface="Arial"/>
                <a:cs typeface="Arial"/>
                <a:sym typeface="Arial"/>
              </a:rPr>
              <a:t>     In advance of the meeting, administrators/appraisers should ask teachers to submit: </a:t>
            </a:r>
            <a:endParaRPr b="1" dirty="0">
              <a:latin typeface="Arial"/>
              <a:ea typeface="Arial"/>
              <a:cs typeface="Arial"/>
              <a:sym typeface="Arial"/>
            </a:endParaRPr>
          </a:p>
          <a:p>
            <a:pPr marL="914400" marR="227965"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  Student Growth Tracker (with calculations of percentage of growth) </a:t>
            </a:r>
            <a:endParaRPr b="1" dirty="0">
              <a:latin typeface="Arial"/>
              <a:ea typeface="Arial"/>
              <a:cs typeface="Arial"/>
              <a:sym typeface="Arial"/>
            </a:endParaRPr>
          </a:p>
          <a:p>
            <a:pPr marL="914400" marR="227965"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  Any measures used as evidence at the end of the SLO interval, including any assessments, essay prompts, lab instructions, and performance task directions </a:t>
            </a:r>
            <a:endParaRPr b="1" dirty="0">
              <a:latin typeface="Arial"/>
              <a:ea typeface="Arial"/>
              <a:cs typeface="Arial"/>
              <a:sym typeface="Arial"/>
            </a:endParaRPr>
          </a:p>
          <a:p>
            <a:pPr marL="457200" marR="196215" lvl="0" indent="-76200" algn="l" rtl="0">
              <a:lnSpc>
                <a:spcPct val="100000"/>
              </a:lnSpc>
              <a:spcBef>
                <a:spcPts val="0"/>
              </a:spcBef>
              <a:spcAft>
                <a:spcPts val="0"/>
              </a:spcAft>
              <a:buClr>
                <a:schemeClr val="dk1"/>
              </a:buClr>
              <a:buSzPts val="1200"/>
              <a:buAutoNum type="arabicPeriod"/>
            </a:pPr>
            <a:r>
              <a:rPr lang="en-US" b="1" dirty="0">
                <a:latin typeface="Arial"/>
                <a:ea typeface="Arial"/>
                <a:cs typeface="Arial"/>
                <a:sym typeface="Arial"/>
              </a:rPr>
              <a:t>    Upon reviewing the tracker and assessments, administrators will ask the teacher to bring in student work on those measures for a few students. </a:t>
            </a: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2"/>
                  </a:ext>
                </a:extLst>
              </a:rPr>
              <a:t>This way the appraiser can verify all outcomes or “check the math” of how the teacher mapped every single student to the targeted profile. Rather, the goal will be to review a few samples</a:t>
            </a:r>
            <a:r>
              <a:rPr lang="en-US" b="1" dirty="0">
                <a:latin typeface="Arial"/>
                <a:ea typeface="Arial"/>
                <a:cs typeface="Arial"/>
                <a:sym typeface="Arial"/>
              </a:rPr>
              <a:t> to determine how the teacher determined end-of-year skill levels, based on those students’ individual bodies of evidence. </a:t>
            </a:r>
            <a:endParaRPr b="1" dirty="0">
              <a:latin typeface="Arial"/>
              <a:ea typeface="Arial"/>
              <a:cs typeface="Arial"/>
              <a:sym typeface="Arial"/>
            </a:endParaRPr>
          </a:p>
          <a:p>
            <a:pPr marL="457200" marR="153670" lvl="0" indent="-76200" algn="l" rtl="0">
              <a:lnSpc>
                <a:spcPct val="100000"/>
              </a:lnSpc>
              <a:spcBef>
                <a:spcPts val="0"/>
              </a:spcBef>
              <a:spcAft>
                <a:spcPts val="0"/>
              </a:spcAft>
              <a:buClr>
                <a:schemeClr val="dk1"/>
              </a:buClr>
              <a:buSzPts val="1200"/>
              <a:buAutoNum type="arabicPeriod"/>
            </a:pPr>
            <a:r>
              <a:rPr lang="en-US" b="1" dirty="0">
                <a:latin typeface="Arial"/>
                <a:ea typeface="Arial"/>
                <a:cs typeface="Arial"/>
                <a:sym typeface="Arial"/>
              </a:rPr>
              <a:t>    Consider whether you want teachers to review the reflection questions on p. 40 in the SLO Teacher Guide to help in preparation for the EOY conference. (The SLO Teacher Guide is available under the Resources tab at Texasslo.org and linked here: .</a:t>
            </a:r>
            <a:r>
              <a:rPr lang="en-US" b="1" u="sng" dirty="0">
                <a:latin typeface="Arial"/>
                <a:ea typeface="Arial"/>
                <a:cs typeface="Arial"/>
                <a:sym typeface="Arial"/>
                <a:hlinkClick r:id="rId4"/>
              </a:rPr>
              <a:t>https://texasslo.org/</a:t>
            </a:r>
            <a:r>
              <a:rPr lang="en-US" b="1" u="sng" dirty="0" err="1">
                <a:latin typeface="Arial"/>
                <a:ea typeface="Arial"/>
                <a:cs typeface="Arial"/>
                <a:sym typeface="Arial"/>
                <a:hlinkClick r:id="rId4"/>
              </a:rPr>
              <a:t>Resource_files</a:t>
            </a:r>
            <a:r>
              <a:rPr lang="en-US" b="1" u="sng" dirty="0">
                <a:latin typeface="Arial"/>
                <a:ea typeface="Arial"/>
                <a:cs typeface="Arial"/>
                <a:sym typeface="Arial"/>
                <a:hlinkClick r:id="rId4"/>
              </a:rPr>
              <a:t>/resources/SLO_Teacher_Guide.pdf</a:t>
            </a:r>
            <a:r>
              <a:rPr lang="en-US" b="1" dirty="0">
                <a:latin typeface="Arial"/>
                <a:ea typeface="Arial"/>
                <a:cs typeface="Arial"/>
                <a:sym typeface="Arial"/>
              </a:rPr>
              <a:t>)</a:t>
            </a:r>
            <a:endParaRPr b="1" dirty="0">
              <a:latin typeface="Arial"/>
              <a:ea typeface="Arial"/>
              <a:cs typeface="Arial"/>
              <a:sym typeface="Arial"/>
            </a:endParaRPr>
          </a:p>
          <a:p>
            <a:pPr marL="457200" marR="153670" lvl="0" indent="-76200" algn="l" rtl="0">
              <a:lnSpc>
                <a:spcPct val="100000"/>
              </a:lnSpc>
              <a:spcBef>
                <a:spcPts val="0"/>
              </a:spcBef>
              <a:spcAft>
                <a:spcPts val="0"/>
              </a:spcAft>
              <a:buClr>
                <a:schemeClr val="dk1"/>
              </a:buClr>
              <a:buSzPts val="1200"/>
              <a:buAutoNum type="arabicPeriod"/>
            </a:pPr>
            <a:r>
              <a:rPr lang="en-US" b="1" dirty="0">
                <a:latin typeface="Arial"/>
                <a:ea typeface="Arial"/>
                <a:cs typeface="Arial"/>
                <a:sym typeface="Arial"/>
              </a:rPr>
              <a:t>    Meetings with the appraiser are required and should be combined with existing EOY Conferences. The benefit for teacher practice comes through reflection. Teachers should review the results of their SLO and   consider:</a:t>
            </a:r>
            <a:endParaRPr b="1" dirty="0">
              <a:latin typeface="Arial"/>
              <a:ea typeface="Arial"/>
              <a:cs typeface="Arial"/>
              <a:sym typeface="Arial"/>
            </a:endParaRPr>
          </a:p>
          <a:p>
            <a:pPr marL="914400"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What worked and what didn’t work?</a:t>
            </a:r>
            <a:endParaRPr b="1" dirty="0">
              <a:latin typeface="Arial"/>
              <a:ea typeface="Arial"/>
              <a:cs typeface="Arial"/>
              <a:sym typeface="Arial"/>
            </a:endParaRPr>
          </a:p>
          <a:p>
            <a:pPr marL="914400"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Were there certain types of students who grew more than expected?</a:t>
            </a:r>
            <a:endParaRPr b="1" dirty="0">
              <a:latin typeface="Arial"/>
              <a:ea typeface="Arial"/>
              <a:cs typeface="Arial"/>
              <a:sym typeface="Arial"/>
            </a:endParaRPr>
          </a:p>
          <a:p>
            <a:pPr marL="914400"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Were there certain types of students who didn’t grow as much as expected?</a:t>
            </a:r>
            <a:endParaRPr b="1" dirty="0">
              <a:latin typeface="Arial"/>
              <a:ea typeface="Arial"/>
              <a:cs typeface="Arial"/>
              <a:sym typeface="Arial"/>
            </a:endParaRPr>
          </a:p>
          <a:p>
            <a:pPr marL="914400"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Were my expectations too high, or too low?  Did I downplay some data or put too much weight on other data?</a:t>
            </a:r>
            <a:endParaRPr b="1" dirty="0">
              <a:latin typeface="Arial"/>
              <a:ea typeface="Arial"/>
              <a:cs typeface="Arial"/>
              <a:sym typeface="Arial"/>
            </a:endParaRPr>
          </a:p>
          <a:p>
            <a:pPr marL="914400" lvl="1" indent="-76200" algn="l" rtl="0">
              <a:lnSpc>
                <a:spcPct val="100000"/>
              </a:lnSpc>
              <a:spcBef>
                <a:spcPts val="0"/>
              </a:spcBef>
              <a:spcAft>
                <a:spcPts val="0"/>
              </a:spcAft>
              <a:buClr>
                <a:schemeClr val="dk1"/>
              </a:buClr>
              <a:buSzPts val="1200"/>
              <a:buAutoNum type="alphaLcPeriod"/>
            </a:pPr>
            <a:r>
              <a:rPr lang="en-US" b="1" dirty="0">
                <a:latin typeface="Arial"/>
                <a:ea typeface="Arial"/>
                <a:cs typeface="Arial"/>
                <a:sym typeface="Arial"/>
              </a:rPr>
              <a:t>What did I learn about my own approach?  What decisions that I made worked, and which ones didn’t?  How would I correct that moving forward?</a:t>
            </a:r>
            <a:endParaRPr b="1" dirty="0">
              <a:latin typeface="Arial"/>
              <a:ea typeface="Arial"/>
              <a:cs typeface="Arial"/>
              <a:sym typeface="Arial"/>
            </a:endParaRPr>
          </a:p>
          <a:p>
            <a:pPr marL="0" lvl="0" indent="0" algn="l" rtl="0">
              <a:lnSpc>
                <a:spcPct val="100000"/>
              </a:lnSpc>
              <a:spcBef>
                <a:spcPts val="0"/>
              </a:spcBef>
              <a:spcAft>
                <a:spcPts val="0"/>
              </a:spcAft>
              <a:buNone/>
            </a:pPr>
            <a:endParaRPr b="1" dirty="0">
              <a:latin typeface="Arial"/>
              <a:ea typeface="Arial"/>
              <a:cs typeface="Arial"/>
              <a:sym typeface="Arial"/>
            </a:endParaRPr>
          </a:p>
        </p:txBody>
      </p:sp>
      <p:sp>
        <p:nvSpPr>
          <p:cNvPr id="2021" name="Google Shape;2021;p2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193</a:t>
            </a:fld>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p2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8" name="Google Shape;2028;p2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67945" lvl="0" indent="0" algn="just" defTabSz="914400" rtl="0" eaLnBrk="1" fontAlgn="auto" latinLnBrk="0" hangingPunct="1">
              <a:lnSpc>
                <a:spcPct val="115000"/>
              </a:lnSpc>
              <a:spcBef>
                <a:spcPts val="0"/>
              </a:spcBef>
              <a:spcAft>
                <a:spcPts val="0"/>
              </a:spcAft>
              <a:buClr>
                <a:schemeClr val="dk1"/>
              </a:buClr>
              <a:buSzPts val="1000"/>
              <a:buFont typeface="Arial"/>
              <a:buNone/>
              <a:tabLst/>
              <a:defRPr/>
            </a:pPr>
            <a:r>
              <a:rPr lang="en-US" b="1" dirty="0">
                <a:latin typeface="Arial"/>
                <a:ea typeface="Arial"/>
                <a:cs typeface="Arial"/>
                <a:sym typeface="Arial"/>
              </a:rPr>
              <a:t>APPRAISER SLIDE –OPTIONAL SLIDE FOR TEACHERS</a:t>
            </a:r>
          </a:p>
          <a:p>
            <a:pPr marL="0" marR="67945" lvl="0" indent="0" algn="just" rtl="0">
              <a:lnSpc>
                <a:spcPct val="115000"/>
              </a:lnSpc>
              <a:spcBef>
                <a:spcPts val="0"/>
              </a:spcBef>
              <a:spcAft>
                <a:spcPts val="0"/>
              </a:spcAft>
              <a:buClr>
                <a:schemeClr val="dk1"/>
              </a:buClr>
              <a:buSzPts val="1000"/>
              <a:buFont typeface="Arial"/>
              <a:buNone/>
            </a:pPr>
            <a:endParaRPr lang="en-US" dirty="0">
              <a:latin typeface="Arial"/>
              <a:ea typeface="Arial"/>
              <a:cs typeface="Arial"/>
              <a:sym typeface="Arial"/>
            </a:endParaRPr>
          </a:p>
          <a:p>
            <a:pPr marL="0" marR="67945" lvl="0" indent="0" algn="just" rtl="0">
              <a:lnSpc>
                <a:spcPct val="115000"/>
              </a:lnSpc>
              <a:spcBef>
                <a:spcPts val="0"/>
              </a:spcBef>
              <a:spcAft>
                <a:spcPts val="0"/>
              </a:spcAft>
              <a:buClr>
                <a:schemeClr val="dk1"/>
              </a:buClr>
              <a:buSzPts val="1000"/>
              <a:buFont typeface="Arial"/>
              <a:buNone/>
            </a:pPr>
            <a:r>
              <a:rPr lang="en-US" dirty="0">
                <a:latin typeface="Arial"/>
                <a:ea typeface="Arial"/>
                <a:cs typeface="Arial"/>
                <a:sym typeface="Arial"/>
              </a:rPr>
              <a:t>3 min.</a:t>
            </a:r>
            <a:endParaRPr dirty="0">
              <a:latin typeface="Arial"/>
              <a:ea typeface="Arial"/>
              <a:cs typeface="Arial"/>
              <a:sym typeface="Arial"/>
            </a:endParaRPr>
          </a:p>
          <a:p>
            <a:pPr marL="0" marR="67945" lvl="0" indent="0" algn="just" rtl="0">
              <a:lnSpc>
                <a:spcPct val="115000"/>
              </a:lnSpc>
              <a:spcBef>
                <a:spcPts val="0"/>
              </a:spcBef>
              <a:spcAft>
                <a:spcPts val="0"/>
              </a:spcAft>
              <a:buClr>
                <a:schemeClr val="dk1"/>
              </a:buClr>
              <a:buSzPts val="1000"/>
              <a:buFont typeface="Arial"/>
              <a:buNone/>
            </a:pPr>
            <a:r>
              <a:rPr lang="en-US" dirty="0">
                <a:latin typeface="Arial"/>
                <a:ea typeface="Arial"/>
                <a:cs typeface="Arial"/>
                <a:sym typeface="Arial"/>
              </a:rPr>
              <a:t>Trainer talk:</a:t>
            </a:r>
            <a:endParaRPr dirty="0">
              <a:latin typeface="Arial"/>
              <a:ea typeface="Arial"/>
              <a:cs typeface="Arial"/>
              <a:sym typeface="Arial"/>
            </a:endParaRPr>
          </a:p>
          <a:p>
            <a:pPr marL="0" marR="67945" lvl="0" indent="0" algn="just" rtl="0">
              <a:lnSpc>
                <a:spcPct val="115000"/>
              </a:lnSpc>
              <a:spcBef>
                <a:spcPts val="0"/>
              </a:spcBef>
              <a:spcAft>
                <a:spcPts val="0"/>
              </a:spcAft>
              <a:buClr>
                <a:schemeClr val="dk1"/>
              </a:buClr>
              <a:buSzPts val="1000"/>
              <a:buFont typeface="Arial"/>
              <a:buNone/>
            </a:pPr>
            <a:r>
              <a:rPr lang="en-US" b="1" dirty="0">
                <a:latin typeface="Arial"/>
                <a:ea typeface="Arial"/>
                <a:cs typeface="Arial"/>
                <a:sym typeface="Arial"/>
              </a:rPr>
              <a:t>Begin the conference with a positive statement about the SLO (e.g., “I was really impressed with how you and your team worked on this SLO. I think you showed strong leadership in this process, guiding the team through the development of the SLO as well as monitoring progress”).</a:t>
            </a:r>
            <a:endParaRPr b="1" dirty="0">
              <a:latin typeface="Arial"/>
              <a:ea typeface="Arial"/>
              <a:cs typeface="Arial"/>
              <a:sym typeface="Arial"/>
            </a:endParaRPr>
          </a:p>
          <a:p>
            <a:pPr marL="342900" marR="0" lvl="0" indent="-355600" algn="just" rtl="0">
              <a:lnSpc>
                <a:spcPct val="114500"/>
              </a:lnSpc>
              <a:spcBef>
                <a:spcPts val="0"/>
              </a:spcBef>
              <a:spcAft>
                <a:spcPts val="0"/>
              </a:spcAft>
              <a:buClr>
                <a:schemeClr val="dk1"/>
              </a:buClr>
              <a:buSzPts val="1200"/>
              <a:buAutoNum type="arabicPeriod"/>
            </a:pPr>
            <a:r>
              <a:rPr lang="en-US" b="1" dirty="0">
                <a:latin typeface="Arial"/>
                <a:ea typeface="Arial"/>
                <a:cs typeface="Arial"/>
                <a:sym typeface="Arial"/>
              </a:rPr>
              <a:t>Then, work through the following protocol and questions, adjusting to your context as appropriate:</a:t>
            </a:r>
            <a:endParaRPr b="1" dirty="0">
              <a:latin typeface="Arial"/>
              <a:ea typeface="Arial"/>
              <a:cs typeface="Arial"/>
              <a:sym typeface="Arial"/>
            </a:endParaRPr>
          </a:p>
          <a:p>
            <a:pPr marL="742950" marR="0" lvl="1" indent="-298450" algn="l" rtl="0">
              <a:spcBef>
                <a:spcPts val="170"/>
              </a:spcBef>
              <a:spcAft>
                <a:spcPts val="0"/>
              </a:spcAft>
              <a:buClr>
                <a:schemeClr val="dk1"/>
              </a:buClr>
              <a:buSzPts val="1200"/>
              <a:buAutoNum type="alphaLcPeriod"/>
            </a:pPr>
            <a:r>
              <a:rPr lang="en-US" b="1" dirty="0">
                <a:latin typeface="Arial"/>
                <a:ea typeface="Arial"/>
                <a:cs typeface="Arial"/>
                <a:sym typeface="Arial"/>
              </a:rPr>
              <a:t>Overall – how did the SLO process go for you this year? What did you learn?</a:t>
            </a:r>
            <a:endParaRPr b="1" dirty="0">
              <a:latin typeface="Arial"/>
              <a:ea typeface="Arial"/>
              <a:cs typeface="Arial"/>
              <a:sym typeface="Arial"/>
            </a:endParaRPr>
          </a:p>
          <a:p>
            <a:pPr marL="742950" marR="280035" lvl="1" indent="-298450" algn="l" rtl="0">
              <a:lnSpc>
                <a:spcPct val="115000"/>
              </a:lnSpc>
              <a:spcBef>
                <a:spcPts val="180"/>
              </a:spcBef>
              <a:spcAft>
                <a:spcPts val="0"/>
              </a:spcAft>
              <a:buClr>
                <a:schemeClr val="dk1"/>
              </a:buClr>
              <a:buSzPts val="1200"/>
              <a:buAutoNum type="alphaLcPeriod"/>
            </a:pPr>
            <a:r>
              <a:rPr lang="en-US" b="1" dirty="0">
                <a:latin typeface="Arial"/>
                <a:ea typeface="Arial"/>
                <a:cs typeface="Arial"/>
                <a:sym typeface="Arial"/>
              </a:rPr>
              <a:t>Let us talk about the three students whose work you brought in – walk me through how the BOE captured the skill(s) in question. How did you determine where these three landed on the targeted skill profile?</a:t>
            </a:r>
            <a:endParaRPr b="1" dirty="0">
              <a:latin typeface="Arial"/>
              <a:ea typeface="Arial"/>
              <a:cs typeface="Arial"/>
              <a:sym typeface="Arial"/>
            </a:endParaRPr>
          </a:p>
          <a:p>
            <a:pPr marL="742950" marR="215265" lvl="1" indent="-298450" algn="l" rtl="0">
              <a:lnSpc>
                <a:spcPct val="113000"/>
              </a:lnSpc>
              <a:spcBef>
                <a:spcPts val="5"/>
              </a:spcBef>
              <a:spcAft>
                <a:spcPts val="0"/>
              </a:spcAft>
              <a:buClr>
                <a:schemeClr val="dk1"/>
              </a:buClr>
              <a:buSzPts val="1200"/>
              <a:buAutoNum type="alphaLcPeriod"/>
            </a:pPr>
            <a:r>
              <a:rPr lang="en-US" b="1" dirty="0">
                <a:latin typeface="Arial"/>
                <a:ea typeface="Arial"/>
                <a:cs typeface="Arial"/>
                <a:sym typeface="Arial"/>
              </a:rPr>
              <a:t>Tell me about your students’ growth. Who did better than you expected? What do you think about that? Why did they do so well? Are there any learnings from these students that you might be able to transfer to other students in the future? How did all of your students end the year on the TSP?</a:t>
            </a:r>
            <a:endParaRPr b="1" dirty="0">
              <a:latin typeface="Arial"/>
              <a:ea typeface="Arial"/>
              <a:cs typeface="Arial"/>
              <a:sym typeface="Arial"/>
            </a:endParaRPr>
          </a:p>
          <a:p>
            <a:pPr marL="742950" marR="159385" lvl="1" indent="-298450" algn="l" rtl="0">
              <a:lnSpc>
                <a:spcPct val="113000"/>
              </a:lnSpc>
              <a:spcBef>
                <a:spcPts val="30"/>
              </a:spcBef>
              <a:spcAft>
                <a:spcPts val="0"/>
              </a:spcAft>
              <a:buClr>
                <a:schemeClr val="dk1"/>
              </a:buClr>
              <a:buSzPts val="1200"/>
              <a:buAutoNum type="alphaLcPeriod"/>
            </a:pPr>
            <a:r>
              <a:rPr lang="en-US" b="1" dirty="0">
                <a:latin typeface="Arial"/>
                <a:ea typeface="Arial"/>
                <a:cs typeface="Arial"/>
                <a:sym typeface="Arial"/>
              </a:rPr>
              <a:t>Let’s talk about the reverse – were there some who did not progress as you expected? Why do you think that happened? What could you do differently with this type of student in the future?</a:t>
            </a:r>
            <a:endParaRPr b="1" dirty="0">
              <a:latin typeface="Arial"/>
              <a:ea typeface="Arial"/>
              <a:cs typeface="Arial"/>
              <a:sym typeface="Arial"/>
            </a:endParaRPr>
          </a:p>
          <a:p>
            <a:pPr marL="742950" marR="0" lvl="1" indent="-298450" algn="l" rtl="0">
              <a:spcBef>
                <a:spcPts val="15"/>
              </a:spcBef>
              <a:spcAft>
                <a:spcPts val="0"/>
              </a:spcAft>
              <a:buClr>
                <a:schemeClr val="dk1"/>
              </a:buClr>
              <a:buSzPts val="1200"/>
              <a:buAutoNum type="alphaLcPeriod"/>
            </a:pPr>
            <a:r>
              <a:rPr lang="en-US" b="1" dirty="0">
                <a:latin typeface="Arial"/>
                <a:ea typeface="Arial"/>
                <a:cs typeface="Arial"/>
                <a:sym typeface="Arial"/>
              </a:rPr>
              <a:t>Overall, what was the percentage of students who met or exceeded their targeted growth goals? What do you think you would do differently the next year in your SLO process?</a:t>
            </a:r>
            <a:endParaRPr b="1" dirty="0">
              <a:latin typeface="Arial"/>
              <a:ea typeface="Arial"/>
              <a:cs typeface="Arial"/>
              <a:sym typeface="Arial"/>
            </a:endParaRPr>
          </a:p>
          <a:p>
            <a:pPr marL="742950" marR="145415" lvl="1" indent="-298450" algn="l" rtl="0">
              <a:lnSpc>
                <a:spcPct val="115000"/>
              </a:lnSpc>
              <a:spcBef>
                <a:spcPts val="180"/>
              </a:spcBef>
              <a:spcAft>
                <a:spcPts val="0"/>
              </a:spcAft>
              <a:buClr>
                <a:schemeClr val="dk1"/>
              </a:buClr>
              <a:buSzPts val="1200"/>
              <a:buAutoNum type="alphaLcPeriod"/>
            </a:pPr>
            <a:r>
              <a:rPr lang="en-US" b="1" dirty="0">
                <a:latin typeface="Arial"/>
                <a:ea typeface="Arial"/>
                <a:cs typeface="Arial"/>
                <a:sym typeface="Arial"/>
              </a:rPr>
              <a:t>Did you notice any place this year where there were gaps in support – is there anything else that I can do or any PD we can offer that might help you in the future?</a:t>
            </a:r>
            <a:endParaRPr b="1" dirty="0">
              <a:latin typeface="Arial"/>
              <a:ea typeface="Arial"/>
              <a:cs typeface="Arial"/>
              <a:sym typeface="Arial"/>
            </a:endParaRPr>
          </a:p>
          <a:p>
            <a:pPr marL="742950" marR="116840" lvl="1" indent="-298450" algn="l" rtl="0">
              <a:lnSpc>
                <a:spcPct val="115000"/>
              </a:lnSpc>
              <a:spcBef>
                <a:spcPts val="0"/>
              </a:spcBef>
              <a:spcAft>
                <a:spcPts val="0"/>
              </a:spcAft>
              <a:buClr>
                <a:schemeClr val="dk1"/>
              </a:buClr>
              <a:buSzPts val="1200"/>
              <a:buAutoNum type="alphaLcPeriod"/>
            </a:pPr>
            <a:r>
              <a:rPr lang="en-US" b="1" dirty="0">
                <a:latin typeface="Arial"/>
                <a:ea typeface="Arial"/>
                <a:cs typeface="Arial"/>
                <a:sym typeface="Arial"/>
              </a:rPr>
              <a:t>Combining your experience with the SLO this year and what we’ve discussed through the appraisal process in general, what should we focus on moving forward as </a:t>
            </a: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0"/>
                  </a:ext>
                </a:extLst>
              </a:rPr>
              <a:t>your goals for next year?</a:t>
            </a:r>
            <a:endParaRPr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1"/>
                </a:ext>
              </a:extLst>
            </a:endParaRPr>
          </a:p>
          <a:p>
            <a:pPr marL="342900" marR="180340" lvl="0" indent="-355600" algn="just" rtl="0">
              <a:lnSpc>
                <a:spcPct val="113000"/>
              </a:lnSpc>
              <a:spcBef>
                <a:spcPts val="0"/>
              </a:spcBef>
              <a:spcAft>
                <a:spcPts val="0"/>
              </a:spcAft>
              <a:buClr>
                <a:schemeClr val="dk1"/>
              </a:buClr>
              <a:buSzPts val="1200"/>
              <a:buAutoNum type="arabicPeriod"/>
            </a:pP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2"/>
                  </a:ext>
                </a:extLst>
              </a:rPr>
              <a:t>After the</a:t>
            </a:r>
            <a:r>
              <a:rPr lang="en-US" b="1" dirty="0">
                <a:latin typeface="Arial"/>
                <a:ea typeface="Arial"/>
                <a:cs typeface="Arial"/>
                <a:sym typeface="Arial"/>
              </a:rPr>
              <a:t> conference concludes, the appraiser should have enough information about the teacher’s SLO work to rate him or her on the SLO Rating Rubric. The appraiser will share the rating with the teacher after the conference concludes and with the rest of the teacher’s appraisal ratings.</a:t>
            </a:r>
            <a:endParaRPr b="1" dirty="0">
              <a:latin typeface="Arial"/>
              <a:ea typeface="Arial"/>
              <a:cs typeface="Arial"/>
              <a:sym typeface="Arial"/>
            </a:endParaRPr>
          </a:p>
          <a:p>
            <a:pPr marL="342900" marR="309245" lvl="0" indent="-355600" algn="just" rtl="0">
              <a:lnSpc>
                <a:spcPct val="115000"/>
              </a:lnSpc>
              <a:spcBef>
                <a:spcPts val="15"/>
              </a:spcBef>
              <a:spcAft>
                <a:spcPts val="0"/>
              </a:spcAft>
              <a:buClr>
                <a:schemeClr val="dk1"/>
              </a:buClr>
              <a:buSzPts val="1200"/>
              <a:buAutoNum type="arabicPeriod"/>
            </a:pPr>
            <a:r>
              <a:rPr lang="en-US" b="1" dirty="0">
                <a:latin typeface="Arial"/>
                <a:ea typeface="Arial"/>
                <a:cs typeface="Arial"/>
                <a:sym typeface="Arial"/>
              </a:rPr>
              <a:t>Avoid duplication of conferences wherever possible. If the SLO closeout can be combined with an end-of-year evaluation conference, please do so.</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p:txBody>
      </p:sp>
      <p:sp>
        <p:nvSpPr>
          <p:cNvPr id="2029" name="Google Shape;2029;p2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194</a:t>
            </a:fld>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p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6" name="Google Shape;2036;p2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https://educator-evaluation-and-leadership.wistia.com/medias/dsltv9emr3</a:t>
            </a:r>
            <a:endParaRPr dirty="0"/>
          </a:p>
        </p:txBody>
      </p:sp>
      <p:sp>
        <p:nvSpPr>
          <p:cNvPr id="2037" name="Google Shape;2037;p2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195</a:t>
            </a:fld>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p2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4" name="Google Shape;2044;p2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sz="1200" dirty="0">
              <a:latin typeface="Oxygen"/>
              <a:ea typeface="Oxygen"/>
              <a:cs typeface="Oxygen"/>
              <a:sym typeface="Oxygen"/>
            </a:endParaRPr>
          </a:p>
          <a:p>
            <a:pPr marL="0" lvl="0" indent="0" algn="l" rtl="0">
              <a:spcBef>
                <a:spcPts val="0"/>
              </a:spcBef>
              <a:spcAft>
                <a:spcPts val="0"/>
              </a:spcAft>
              <a:buNone/>
            </a:pPr>
            <a:endParaRPr lang="en-US" sz="1200" dirty="0">
              <a:latin typeface="Oxygen"/>
              <a:ea typeface="Oxygen"/>
              <a:cs typeface="Oxygen"/>
              <a:sym typeface="Oxygen"/>
            </a:endParaRPr>
          </a:p>
          <a:p>
            <a:pPr marL="0" lvl="0" indent="0" algn="l" rtl="0">
              <a:spcBef>
                <a:spcPts val="0"/>
              </a:spcBef>
              <a:spcAft>
                <a:spcPts val="0"/>
              </a:spcAft>
              <a:buNone/>
            </a:pPr>
            <a:r>
              <a:rPr lang="en-US" sz="1200" dirty="0">
                <a:latin typeface="Oxygen"/>
                <a:ea typeface="Oxygen"/>
                <a:cs typeface="Oxygen"/>
                <a:sym typeface="Oxygen"/>
              </a:rPr>
              <a:t>2 minutes</a:t>
            </a:r>
            <a:endParaRPr dirty="0"/>
          </a:p>
          <a:p>
            <a:pPr marL="0" marR="0" lvl="0" indent="0" algn="l" rtl="0">
              <a:lnSpc>
                <a:spcPct val="100000"/>
              </a:lnSpc>
              <a:spcBef>
                <a:spcPts val="0"/>
              </a:spcBef>
              <a:spcAft>
                <a:spcPts val="0"/>
              </a:spcAft>
              <a:buClr>
                <a:schemeClr val="dk1"/>
              </a:buClr>
              <a:buSzPts val="300"/>
              <a:buFont typeface="Oxygen"/>
              <a:buNone/>
            </a:pPr>
            <a:r>
              <a:rPr lang="en-US" b="0" dirty="0">
                <a:latin typeface="Oxygen"/>
                <a:ea typeface="Oxygen"/>
                <a:cs typeface="Oxygen"/>
                <a:sym typeface="Oxygen"/>
              </a:rPr>
              <a:t>Some of you named similar strengths.  </a:t>
            </a:r>
            <a:endParaRPr dirty="0"/>
          </a:p>
          <a:p>
            <a:pPr marL="0" lvl="0" indent="0" algn="l" rtl="0">
              <a:spcBef>
                <a:spcPts val="0"/>
              </a:spcBef>
              <a:spcAft>
                <a:spcPts val="0"/>
              </a:spcAft>
              <a:buNone/>
            </a:pPr>
            <a:r>
              <a:rPr lang="en-US" sz="1200" dirty="0">
                <a:latin typeface="Oxygen"/>
                <a:ea typeface="Oxygen"/>
                <a:cs typeface="Oxygen"/>
                <a:sym typeface="Oxygen"/>
              </a:rPr>
              <a:t> </a:t>
            </a:r>
            <a:endParaRPr dirty="0"/>
          </a:p>
          <a:p>
            <a:pPr marL="0" lvl="0" indent="0" algn="l" rtl="0">
              <a:spcBef>
                <a:spcPts val="0"/>
              </a:spcBef>
              <a:spcAft>
                <a:spcPts val="0"/>
              </a:spcAft>
              <a:buNone/>
            </a:pPr>
            <a:r>
              <a:rPr lang="en-US" b="1" dirty="0">
                <a:solidFill>
                  <a:schemeClr val="accent3"/>
                </a:solidFill>
                <a:latin typeface="Oxygen"/>
                <a:ea typeface="Oxygen"/>
                <a:cs typeface="Oxygen"/>
                <a:sym typeface="Oxygen"/>
              </a:rPr>
              <a:t>Areas of Strength</a:t>
            </a:r>
            <a:endParaRPr b="1" dirty="0">
              <a:solidFill>
                <a:schemeClr val="accent3"/>
              </a:solidFill>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Administrator led with ‘what did you learn’?</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Administrator thanked and appreciated the teacher and her work</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administrator named the importance of a strong skill statement to guide the work throughout the year</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Administrator sees students in multiple classes and can bring that lens to the discussion</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Highlights support for ELL students</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Highlights extension activities for Well Above Typical students</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Clear evidence for Sara whose target was Below Typical, but ended Well Below </a:t>
            </a:r>
            <a:r>
              <a:rPr lang="en-US" dirty="0" err="1">
                <a:latin typeface="Oxygen"/>
                <a:ea typeface="Oxygen"/>
                <a:cs typeface="Oxygen"/>
                <a:sym typeface="Oxygen"/>
              </a:rPr>
              <a:t>Typcial</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Teacher recognizes need for scaffolding, such as need to include teaching the vocabulary for word problems</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Admin demonstrated good coaching with open ended questions such as , “How will this impact next year?”</a:t>
            </a:r>
            <a:endParaRPr dirty="0">
              <a:latin typeface="Oxygen"/>
              <a:ea typeface="Oxygen"/>
              <a:cs typeface="Oxygen"/>
              <a:sym typeface="Oxygen"/>
            </a:endParaRPr>
          </a:p>
          <a:p>
            <a:pPr marL="0" lvl="0" indent="0" algn="l" rtl="0">
              <a:spcBef>
                <a:spcPts val="0"/>
              </a:spcBef>
              <a:spcAft>
                <a:spcPts val="0"/>
              </a:spcAft>
              <a:buNone/>
            </a:pPr>
            <a:endParaRPr sz="1200" dirty="0">
              <a:latin typeface="Oxygen"/>
              <a:ea typeface="Oxygen"/>
              <a:cs typeface="Oxygen"/>
              <a:sym typeface="Oxygen"/>
            </a:endParaRPr>
          </a:p>
          <a:p>
            <a:pPr marL="0" lvl="0" indent="0" algn="l" rtl="0">
              <a:spcBef>
                <a:spcPts val="0"/>
              </a:spcBef>
              <a:spcAft>
                <a:spcPts val="0"/>
              </a:spcAft>
              <a:buNone/>
            </a:pPr>
            <a:r>
              <a:rPr lang="en-US" b="1" dirty="0">
                <a:solidFill>
                  <a:schemeClr val="accent3"/>
                </a:solidFill>
                <a:latin typeface="Oxygen"/>
                <a:ea typeface="Oxygen"/>
                <a:cs typeface="Oxygen"/>
                <a:sym typeface="Oxygen"/>
              </a:rPr>
              <a:t>Where did you see opportunities for growth? </a:t>
            </a:r>
            <a:endParaRPr dirty="0"/>
          </a:p>
          <a:p>
            <a:pPr marL="0" marR="0" lvl="0" indent="0" algn="l" rtl="0">
              <a:lnSpc>
                <a:spcPct val="100000"/>
              </a:lnSpc>
              <a:spcBef>
                <a:spcPts val="0"/>
              </a:spcBef>
              <a:spcAft>
                <a:spcPts val="0"/>
              </a:spcAft>
              <a:buClr>
                <a:schemeClr val="dk1"/>
              </a:buClr>
              <a:buSzPts val="300"/>
              <a:buFont typeface="Calibri"/>
              <a:buNone/>
            </a:pPr>
            <a:r>
              <a:rPr lang="en-US" b="0" dirty="0"/>
              <a:t>*Share out opportunities for growth before advancing to the next slide.</a:t>
            </a:r>
            <a:endParaRPr dirty="0"/>
          </a:p>
          <a:p>
            <a:pPr marL="0" lvl="0" indent="0" algn="l" rtl="0">
              <a:spcBef>
                <a:spcPts val="0"/>
              </a:spcBef>
              <a:spcAft>
                <a:spcPts val="0"/>
              </a:spcAft>
              <a:buNone/>
            </a:pPr>
            <a:endParaRPr sz="1200" dirty="0">
              <a:latin typeface="Oxygen"/>
              <a:ea typeface="Oxygen"/>
              <a:cs typeface="Oxygen"/>
              <a:sym typeface="Oxygen"/>
            </a:endParaRPr>
          </a:p>
          <a:p>
            <a:pPr marL="0" lvl="0" indent="0" algn="l" rtl="0">
              <a:spcBef>
                <a:spcPts val="0"/>
              </a:spcBef>
              <a:spcAft>
                <a:spcPts val="0"/>
              </a:spcAft>
              <a:buNone/>
            </a:pPr>
            <a:endParaRPr sz="1200" b="0" i="0" dirty="0">
              <a:latin typeface="Calibri"/>
              <a:ea typeface="Calibri"/>
              <a:cs typeface="Calibri"/>
              <a:sym typeface="Calibri"/>
            </a:endParaRPr>
          </a:p>
          <a:p>
            <a:pPr marL="0" lvl="0" indent="0" algn="l" rtl="0">
              <a:spcBef>
                <a:spcPts val="0"/>
              </a:spcBef>
              <a:spcAft>
                <a:spcPts val="0"/>
              </a:spcAft>
              <a:buNone/>
            </a:pPr>
            <a:r>
              <a:rPr lang="en-US" sz="1200" b="0" i="0" dirty="0">
                <a:latin typeface="Calibri"/>
                <a:ea typeface="Calibri"/>
                <a:cs typeface="Calibri"/>
                <a:sym typeface="Calibri"/>
              </a:rPr>
              <a:t>*If time allows: EOY Conference Practice (Use video from original training) </a:t>
            </a:r>
            <a:endParaRPr sz="1200" b="0" i="0" dirty="0"/>
          </a:p>
          <a:p>
            <a:pPr marL="0" lvl="0" indent="-76200" algn="l" rtl="0">
              <a:spcBef>
                <a:spcPts val="0"/>
              </a:spcBef>
              <a:spcAft>
                <a:spcPts val="0"/>
              </a:spcAft>
              <a:buClr>
                <a:schemeClr val="dk1"/>
              </a:buClr>
              <a:buSzPts val="1200"/>
              <a:buFont typeface="Calibri"/>
              <a:buAutoNum type="arabicPeriod"/>
            </a:pPr>
            <a:r>
              <a:rPr lang="en-US" sz="1200" b="0" i="0" dirty="0">
                <a:latin typeface="Calibri"/>
                <a:ea typeface="Calibri"/>
                <a:cs typeface="Calibri"/>
                <a:sym typeface="Calibri"/>
              </a:rPr>
              <a:t>Participants finalize what they will use as final components of their BOE. </a:t>
            </a:r>
            <a:endParaRPr dirty="0"/>
          </a:p>
          <a:p>
            <a:pPr marL="0" lvl="0" indent="-76200" algn="l" rtl="0">
              <a:spcBef>
                <a:spcPts val="0"/>
              </a:spcBef>
              <a:spcAft>
                <a:spcPts val="0"/>
              </a:spcAft>
              <a:buClr>
                <a:schemeClr val="dk1"/>
              </a:buClr>
              <a:buSzPts val="1200"/>
              <a:buFont typeface="Calibri"/>
              <a:buAutoNum type="arabicPeriod"/>
            </a:pPr>
            <a:r>
              <a:rPr lang="en-US" sz="1200" b="0" i="0" dirty="0">
                <a:latin typeface="Calibri"/>
                <a:ea typeface="Calibri"/>
                <a:cs typeface="Calibri"/>
                <a:sym typeface="Calibri"/>
              </a:rPr>
              <a:t>Participants enter EOY Skill levels on the tracker and determine which students met, exceeded or</a:t>
            </a:r>
            <a:endParaRPr dirty="0"/>
          </a:p>
          <a:p>
            <a:pPr marL="0" lvl="0" indent="0" algn="l" rtl="0">
              <a:spcBef>
                <a:spcPts val="0"/>
              </a:spcBef>
              <a:spcAft>
                <a:spcPts val="0"/>
              </a:spcAft>
              <a:buNone/>
            </a:pPr>
            <a:endParaRPr sz="1200" b="0" dirty="0"/>
          </a:p>
          <a:p>
            <a:pPr marL="0" lvl="0" indent="0" algn="l" rtl="0">
              <a:spcBef>
                <a:spcPts val="0"/>
              </a:spcBef>
              <a:spcAft>
                <a:spcPts val="0"/>
              </a:spcAft>
              <a:buNone/>
            </a:pPr>
            <a:endParaRPr dirty="0"/>
          </a:p>
          <a:p>
            <a:pPr marL="0" lvl="0" indent="0" algn="l" rtl="0">
              <a:spcBef>
                <a:spcPts val="0"/>
              </a:spcBef>
              <a:spcAft>
                <a:spcPts val="0"/>
              </a:spcAft>
              <a:buNone/>
            </a:pPr>
            <a:endParaRPr sz="1200" b="1" dirty="0">
              <a:solidFill>
                <a:schemeClr val="accent3"/>
              </a:solidFill>
              <a:latin typeface="Oxygen"/>
              <a:ea typeface="Oxygen"/>
              <a:cs typeface="Oxygen"/>
              <a:sym typeface="Oxygen"/>
            </a:endParaRPr>
          </a:p>
          <a:p>
            <a:pPr marL="0" lvl="0" indent="0" algn="l" rtl="0">
              <a:spcBef>
                <a:spcPts val="0"/>
              </a:spcBef>
              <a:spcAft>
                <a:spcPts val="0"/>
              </a:spcAft>
              <a:buNone/>
            </a:pPr>
            <a:endParaRPr dirty="0"/>
          </a:p>
        </p:txBody>
      </p:sp>
      <p:sp>
        <p:nvSpPr>
          <p:cNvPr id="2045" name="Google Shape;2045;p2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196</a:t>
            </a:fld>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f12912a4d9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2" name="Google Shape;2052;gf12912a4d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APPRAISER SLIDE –OPTIONAL SLIDE FOR TEACHERS</a:t>
            </a:r>
          </a:p>
          <a:p>
            <a:pPr marL="0" lvl="0" indent="0" algn="l" rtl="0">
              <a:spcBef>
                <a:spcPts val="0"/>
              </a:spcBef>
              <a:spcAft>
                <a:spcPts val="0"/>
              </a:spcAft>
              <a:buNone/>
            </a:pPr>
            <a:endParaRPr lang="en-US" sz="1200" dirty="0">
              <a:latin typeface="Oxygen"/>
              <a:ea typeface="Oxygen"/>
              <a:cs typeface="Oxygen"/>
              <a:sym typeface="Oxygen"/>
            </a:endParaRPr>
          </a:p>
          <a:p>
            <a:pPr marL="0" lvl="0" indent="0" algn="l" rtl="0">
              <a:spcBef>
                <a:spcPts val="0"/>
              </a:spcBef>
              <a:spcAft>
                <a:spcPts val="0"/>
              </a:spcAft>
              <a:buNone/>
            </a:pPr>
            <a:r>
              <a:rPr lang="en-US" sz="1200" dirty="0">
                <a:latin typeface="Oxygen"/>
                <a:ea typeface="Oxygen"/>
                <a:cs typeface="Oxygen"/>
                <a:sym typeface="Oxygen"/>
              </a:rPr>
              <a:t>2 minutes </a:t>
            </a:r>
            <a:endParaRPr dirty="0"/>
          </a:p>
          <a:p>
            <a:pPr marL="0" marR="0" lvl="0" indent="0" algn="l" rtl="0">
              <a:lnSpc>
                <a:spcPct val="100000"/>
              </a:lnSpc>
              <a:spcBef>
                <a:spcPts val="0"/>
              </a:spcBef>
              <a:spcAft>
                <a:spcPts val="0"/>
              </a:spcAft>
              <a:buClr>
                <a:schemeClr val="dk1"/>
              </a:buClr>
              <a:buSzPts val="300"/>
              <a:buFont typeface="Oxygen"/>
              <a:buNone/>
            </a:pPr>
            <a:r>
              <a:rPr lang="en-US" b="0" dirty="0">
                <a:latin typeface="Oxygen"/>
                <a:ea typeface="Oxygen"/>
                <a:cs typeface="Oxygen"/>
                <a:sym typeface="Oxygen"/>
              </a:rPr>
              <a:t>Some of you named similar opportunities for growth. </a:t>
            </a:r>
            <a:endParaRPr dirty="0"/>
          </a:p>
          <a:p>
            <a:pPr marL="0" lvl="0" indent="0" algn="l" rtl="0">
              <a:spcBef>
                <a:spcPts val="0"/>
              </a:spcBef>
              <a:spcAft>
                <a:spcPts val="0"/>
              </a:spcAft>
              <a:buNone/>
            </a:pPr>
            <a:endParaRPr sz="1200" dirty="0">
              <a:latin typeface="Oxygen"/>
              <a:ea typeface="Oxygen"/>
              <a:cs typeface="Oxygen"/>
              <a:sym typeface="Oxygen"/>
            </a:endParaRPr>
          </a:p>
          <a:p>
            <a:pPr marL="0" lvl="0" indent="0" algn="l" rtl="0">
              <a:spcBef>
                <a:spcPts val="0"/>
              </a:spcBef>
              <a:spcAft>
                <a:spcPts val="0"/>
              </a:spcAft>
              <a:buNone/>
            </a:pPr>
            <a:r>
              <a:rPr lang="en-US" sz="1200" b="1" dirty="0">
                <a:solidFill>
                  <a:schemeClr val="accent3"/>
                </a:solidFill>
                <a:latin typeface="Oxygen"/>
                <a:ea typeface="Oxygen"/>
                <a:cs typeface="Oxygen"/>
                <a:sym typeface="Oxygen"/>
              </a:rPr>
              <a:t>“Where were the opportunities for growth?”</a:t>
            </a:r>
            <a:endParaRPr dirty="0"/>
          </a:p>
          <a:p>
            <a:pPr marL="0" lvl="0" indent="0" algn="l" rtl="0">
              <a:spcBef>
                <a:spcPts val="0"/>
              </a:spcBef>
              <a:spcAft>
                <a:spcPts val="0"/>
              </a:spcAft>
              <a:buNone/>
            </a:pPr>
            <a:r>
              <a:rPr lang="en-US" sz="1200" dirty="0">
                <a:latin typeface="Oxygen"/>
                <a:ea typeface="Oxygen"/>
                <a:cs typeface="Oxygen"/>
                <a:sym typeface="Oxygen"/>
              </a:rPr>
              <a:t>Opportunities for Growth:</a:t>
            </a:r>
            <a:r>
              <a:rPr lang="en-US" sz="1200" dirty="0">
                <a:latin typeface="Oxygen"/>
                <a:ea typeface="Oxygen"/>
                <a:cs typeface="Oxygen"/>
                <a:sym typeface="Oxy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3"/>
                  </a:ext>
                </a:extLst>
              </a:rPr>
              <a:t>:</a:t>
            </a:r>
            <a:endParaRPr dirty="0"/>
          </a:p>
          <a:p>
            <a:pPr marL="0" lvl="0" indent="0" algn="l" rtl="0">
              <a:spcBef>
                <a:spcPts val="0"/>
              </a:spcBef>
              <a:spcAft>
                <a:spcPts val="0"/>
              </a:spcAft>
              <a:buNone/>
            </a:pPr>
            <a:r>
              <a:rPr lang="en-US" dirty="0">
                <a:latin typeface="Oxygen"/>
                <a:ea typeface="Oxygen"/>
                <a:cs typeface="Oxygen"/>
                <a:sym typeface="Oxygen"/>
              </a:rPr>
              <a:t>Not much time spent looking at actual student work</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Not clear which students met their target and which ones did not. It was clear where each student ended the year, just not clear if they met their expected target or not.</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Only discussed 3 students</a:t>
            </a:r>
            <a:endParaRPr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No reference to the SLO Teacher Rating Rubric</a:t>
            </a:r>
            <a:endParaRPr dirty="0">
              <a:latin typeface="Oxygen"/>
              <a:ea typeface="Oxygen"/>
              <a:cs typeface="Oxygen"/>
              <a:sym typeface="Oxygen"/>
            </a:endParaRPr>
          </a:p>
          <a:p>
            <a:pPr marL="0" lvl="0" indent="0" algn="l" rtl="0">
              <a:spcBef>
                <a:spcPts val="0"/>
              </a:spcBef>
              <a:spcAft>
                <a:spcPts val="0"/>
              </a:spcAft>
              <a:buNone/>
            </a:pPr>
            <a:endParaRPr dirty="0">
              <a:latin typeface="Oxygen"/>
              <a:ea typeface="Oxygen"/>
              <a:cs typeface="Oxygen"/>
              <a:sym typeface="Oxygen"/>
            </a:endParaRPr>
          </a:p>
          <a:p>
            <a:pPr marL="0" lvl="0" indent="0" algn="l" rtl="0">
              <a:spcBef>
                <a:spcPts val="0"/>
              </a:spcBef>
              <a:spcAft>
                <a:spcPts val="0"/>
              </a:spcAft>
              <a:buNone/>
            </a:pPr>
            <a:endParaRPr dirty="0"/>
          </a:p>
        </p:txBody>
      </p:sp>
      <p:sp>
        <p:nvSpPr>
          <p:cNvPr id="2053" name="Google Shape;2053;gf12912a4d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197</a:t>
            </a:fld>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p2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0" name="Google Shape;2060;p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841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latin typeface="Arial"/>
                <a:ea typeface="Arial"/>
                <a:cs typeface="Arial"/>
                <a:sym typeface="Arial"/>
              </a:rPr>
              <a:t>APPRAISER SLIDE –OPTIONAL SLIDE FOR TEACHERS</a:t>
            </a:r>
          </a:p>
          <a:p>
            <a:pPr marL="171450" marR="0" lvl="0" indent="-184150" algn="l" rtl="0">
              <a:lnSpc>
                <a:spcPct val="100000"/>
              </a:lnSpc>
              <a:spcBef>
                <a:spcPts val="0"/>
              </a:spcBef>
              <a:spcAft>
                <a:spcPts val="0"/>
              </a:spcAft>
              <a:buSzPts val="1400"/>
              <a:buChar char="•"/>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061" name="Google Shape;2061;p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198</a:t>
            </a:fld>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1127bca57ec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1127bca57e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9" name="Google Shape;2069;g1127bca57e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Introduce trainers (adapt or skip this slide as needed if delivering at the campus level by well-known leaders)</a:t>
            </a:r>
            <a:endParaRPr dirty="0">
              <a:latin typeface="Arial"/>
              <a:ea typeface="Arial"/>
              <a:cs typeface="Arial"/>
              <a:sym typeface="Arial"/>
            </a:endParaRPr>
          </a:p>
        </p:txBody>
      </p:sp>
      <p:sp>
        <p:nvSpPr>
          <p:cNvPr id="87" name="Google Shape;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Take a moment to read this core idea out loud. Then pause for a few seconds and ask participants to jot down anything that comes to mind regarding this Core Idea.</a:t>
            </a:r>
            <a:endParaRPr dirty="0">
              <a:latin typeface="Arial"/>
              <a:ea typeface="Arial"/>
              <a:cs typeface="Arial"/>
              <a:sym typeface="Arial"/>
            </a:endParaRPr>
          </a:p>
        </p:txBody>
      </p:sp>
      <p:sp>
        <p:nvSpPr>
          <p:cNvPr id="277" name="Google Shape;2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d1c88c319f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1" name="Google Shape;2131;gd1c88c319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You may remember this list from the beginning of Day One. These are the specific steps of the SLO process we have covered in the full  training.</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Phase 1 includes steps 1-5</a:t>
            </a:r>
            <a:endParaRPr b="1" dirty="0">
              <a:latin typeface="Arial"/>
              <a:ea typeface="Arial"/>
              <a:cs typeface="Arial"/>
              <a:sym typeface="Arial"/>
            </a:endParaRPr>
          </a:p>
          <a:p>
            <a:pPr marL="514350" lvl="0" indent="-419100" algn="l" rtl="0">
              <a:spcBef>
                <a:spcPts val="0"/>
              </a:spcBef>
              <a:spcAft>
                <a:spcPts val="0"/>
              </a:spcAft>
              <a:buClr>
                <a:schemeClr val="dk1"/>
              </a:buClr>
              <a:buSzPts val="1200"/>
              <a:buAutoNum type="arabicPeriod"/>
            </a:pPr>
            <a:r>
              <a:rPr lang="en-US" b="1" dirty="0">
                <a:latin typeface="Arial"/>
                <a:ea typeface="Arial"/>
                <a:cs typeface="Arial"/>
                <a:sym typeface="Arial"/>
              </a:rPr>
              <a:t>Writing Quality SLO Skill Statements</a:t>
            </a:r>
            <a:endParaRPr b="1" dirty="0">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Writing Quality Initial Skill Profiles (ISP)</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Matching Students to the</a:t>
            </a:r>
            <a:r>
              <a:rPr lang="en-US" b="1" dirty="0">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4"/>
                  </a:ext>
                </a:extLst>
              </a:rPr>
              <a:t> ISP</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Writing Quality Targeted Skill Profiles(TSP)</a:t>
            </a:r>
            <a:endParaRPr b="1" dirty="0">
              <a:highlight>
                <a:schemeClr val="lt1"/>
              </a:highlight>
              <a:latin typeface="Arial"/>
              <a:ea typeface="Arial"/>
              <a:cs typeface="Arial"/>
              <a:sym typeface="Arial"/>
            </a:endParaRPr>
          </a:p>
          <a:p>
            <a:pPr marL="514350" lvl="0" indent="-419100" algn="l" rtl="0">
              <a:lnSpc>
                <a:spcPct val="115000"/>
              </a:lnSpc>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Revised SLO Form/Beginning of Year Conference</a:t>
            </a:r>
            <a:endParaRPr b="1" dirty="0">
              <a:highlight>
                <a:schemeClr val="lt1"/>
              </a:highlight>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Phase 2 includes:</a:t>
            </a:r>
            <a:endParaRPr b="1" dirty="0">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Collecting a Valid Body of Evidence (BOE)</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Student Growth Tracker</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SLO Mid-Year Conferences</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dirty="0">
                <a:highlight>
                  <a:schemeClr val="lt1"/>
                </a:highlight>
                <a:latin typeface="Arial"/>
                <a:ea typeface="Arial"/>
                <a:cs typeface="Arial"/>
                <a:sym typeface="Arial"/>
              </a:rPr>
              <a:t>And Phase 3 includes:</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Determining End of Year Skill Levels Based on BOE</a:t>
            </a:r>
            <a:endParaRPr b="1" dirty="0">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dirty="0">
                <a:highlight>
                  <a:schemeClr val="lt1"/>
                </a:highlight>
                <a:latin typeface="Arial"/>
                <a:ea typeface="Arial"/>
                <a:cs typeface="Arial"/>
                <a:sym typeface="Arial"/>
              </a:rPr>
              <a:t>EOY Conferences</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dirty="0">
                <a:highlight>
                  <a:schemeClr val="lt1"/>
                </a:highlight>
                <a:latin typeface="Arial"/>
                <a:ea typeface="Arial"/>
                <a:cs typeface="Arial"/>
                <a:sym typeface="Arial"/>
              </a:rPr>
              <a:t>We have completed the process and your brains are likely on overload. </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dirty="0">
                <a:highlight>
                  <a:schemeClr val="lt1"/>
                </a:highlight>
                <a:latin typeface="Arial"/>
                <a:ea typeface="Arial"/>
                <a:cs typeface="Arial"/>
                <a:sym typeface="Arial"/>
              </a:rPr>
              <a:t>Remember that there are many resources available at texasslo.org. </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dirty="0">
                <a:highlight>
                  <a:schemeClr val="lt1"/>
                </a:highlight>
                <a:latin typeface="Arial"/>
                <a:ea typeface="Arial"/>
                <a:cs typeface="Arial"/>
                <a:sym typeface="Arial"/>
              </a:rPr>
              <a:t>Two primary resources that will reinforce your learning are the SLO </a:t>
            </a:r>
            <a:r>
              <a:rPr lang="en-US" b="1" dirty="0" err="1">
                <a:highlight>
                  <a:schemeClr val="lt1"/>
                </a:highlight>
                <a:latin typeface="Arial"/>
                <a:ea typeface="Arial"/>
                <a:cs typeface="Arial"/>
                <a:sym typeface="Arial"/>
              </a:rPr>
              <a:t>AdministratorGuide</a:t>
            </a:r>
            <a:r>
              <a:rPr lang="en-US" b="1" dirty="0">
                <a:highlight>
                  <a:schemeClr val="lt1"/>
                </a:highlight>
                <a:latin typeface="Arial"/>
                <a:ea typeface="Arial"/>
                <a:cs typeface="Arial"/>
                <a:sym typeface="Arial"/>
              </a:rPr>
              <a:t> and the SLO Teacher Guide. These are found under the Resources tab.</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u="sng" dirty="0">
                <a:solidFill>
                  <a:schemeClr val="hlink"/>
                </a:solidFill>
                <a:highlight>
                  <a:schemeClr val="lt1"/>
                </a:highlight>
                <a:latin typeface="Arial"/>
                <a:ea typeface="Arial"/>
                <a:cs typeface="Arial"/>
                <a:sym typeface="Arial"/>
                <a:hlinkClick r:id="rId3"/>
              </a:rPr>
              <a:t>https://texasslo.org/Resource_files/resources/SLO_Administrator_Guide_w_TIA_Tips.pdf</a:t>
            </a:r>
            <a:endParaRPr b="1" dirty="0">
              <a:highlight>
                <a:schemeClr val="lt1"/>
              </a:highlight>
              <a:latin typeface="Arial"/>
              <a:ea typeface="Arial"/>
              <a:cs typeface="Arial"/>
              <a:sym typeface="Arial"/>
            </a:endParaRPr>
          </a:p>
          <a:p>
            <a:pPr marL="0" lvl="0" indent="0" algn="l" rtl="0">
              <a:spcBef>
                <a:spcPts val="540"/>
              </a:spcBef>
              <a:spcAft>
                <a:spcPts val="0"/>
              </a:spcAft>
              <a:buNone/>
            </a:pPr>
            <a:r>
              <a:rPr lang="en-US" b="1" u="sng" dirty="0">
                <a:solidFill>
                  <a:schemeClr val="hlink"/>
                </a:solidFill>
                <a:highlight>
                  <a:schemeClr val="lt1"/>
                </a:highlight>
                <a:latin typeface="Arial"/>
                <a:ea typeface="Arial"/>
                <a:cs typeface="Arial"/>
                <a:sym typeface="Arial"/>
                <a:hlinkClick r:id="rId4"/>
              </a:rPr>
              <a:t>https://texasslo.org/Resource_files/resources/SLO_Teacher_Guide.pdf</a:t>
            </a: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2132" name="Google Shape;2132;gd1c88c319f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201</a:t>
            </a:fld>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f12912a4d9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9" name="Google Shape;2139;gf12912a4d9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5 minutes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Share in a collaboration board or in chat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Some things to identify in shifts:</a:t>
            </a:r>
          </a:p>
          <a:p>
            <a:pPr marL="0" lvl="0" indent="0" algn="l" rtl="0">
              <a:spcBef>
                <a:spcPts val="0"/>
              </a:spcBef>
              <a:spcAft>
                <a:spcPts val="0"/>
              </a:spcAft>
              <a:buNone/>
            </a:pPr>
            <a:r>
              <a:rPr lang="en-US" dirty="0"/>
              <a:t>Body of Evidence</a:t>
            </a:r>
          </a:p>
          <a:p>
            <a:pPr marL="0" lvl="0" indent="0" algn="l" rtl="0">
              <a:spcBef>
                <a:spcPts val="0"/>
              </a:spcBef>
              <a:spcAft>
                <a:spcPts val="0"/>
              </a:spcAft>
              <a:buNone/>
            </a:pPr>
            <a:r>
              <a:rPr lang="en-US" dirty="0"/>
              <a:t>At least 5 data points</a:t>
            </a:r>
          </a:p>
          <a:p>
            <a:pPr marL="0" lvl="0" indent="0" algn="l" rtl="0">
              <a:spcBef>
                <a:spcPts val="0"/>
              </a:spcBef>
              <a:spcAft>
                <a:spcPts val="0"/>
              </a:spcAft>
              <a:buNone/>
            </a:pPr>
            <a:r>
              <a:rPr lang="en-US" dirty="0"/>
              <a:t>Administrator approval</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40" name="Google Shape;2140;gf12912a4d9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202</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d1c88c319f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7" name="Google Shape;2147;gd1c88c319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540"/>
              </a:spcBef>
              <a:spcAft>
                <a:spcPts val="0"/>
              </a:spcAft>
              <a:buNone/>
            </a:pPr>
            <a:r>
              <a:rPr lang="en-US" b="1" dirty="0">
                <a:highlight>
                  <a:schemeClr val="lt1"/>
                </a:highlight>
                <a:latin typeface="Arial"/>
                <a:ea typeface="Arial"/>
                <a:cs typeface="Arial"/>
                <a:sym typeface="Arial"/>
              </a:rPr>
              <a:t>Remember that there are many resources available at </a:t>
            </a:r>
            <a:r>
              <a:rPr lang="en-US" b="1" u="sng" dirty="0">
                <a:solidFill>
                  <a:schemeClr val="hlink"/>
                </a:solidFill>
                <a:highlight>
                  <a:schemeClr val="lt1"/>
                </a:highlight>
                <a:latin typeface="Arial"/>
                <a:ea typeface="Arial"/>
                <a:cs typeface="Arial"/>
                <a:sym typeface="Arial"/>
                <a:hlinkClick r:id="rId3"/>
              </a:rPr>
              <a:t>texasslo.org</a:t>
            </a:r>
            <a:r>
              <a:rPr lang="en-US" b="1" dirty="0">
                <a:highlight>
                  <a:schemeClr val="lt1"/>
                </a:highlight>
                <a:latin typeface="Arial"/>
                <a:ea typeface="Arial"/>
                <a:cs typeface="Arial"/>
                <a:sym typeface="Arial"/>
              </a:rPr>
              <a:t>. Let’s visit the website now.</a:t>
            </a:r>
            <a:endParaRPr b="1" dirty="0">
              <a:highlight>
                <a:schemeClr val="lt1"/>
              </a:highlight>
              <a:latin typeface="Arial"/>
              <a:ea typeface="Arial"/>
              <a:cs typeface="Arial"/>
              <a:sym typeface="Arial"/>
            </a:endParaRPr>
          </a:p>
          <a:p>
            <a:pPr marL="457200" lvl="0" indent="-317500" algn="l" rtl="0">
              <a:spcBef>
                <a:spcPts val="540"/>
              </a:spcBef>
              <a:spcAft>
                <a:spcPts val="0"/>
              </a:spcAft>
              <a:buSzPts val="1400"/>
              <a:buFont typeface="Arial"/>
              <a:buChar char="●"/>
            </a:pPr>
            <a:r>
              <a:rPr lang="en-US" b="1" dirty="0">
                <a:highlight>
                  <a:schemeClr val="lt1"/>
                </a:highlight>
                <a:latin typeface="Arial"/>
                <a:ea typeface="Arial"/>
                <a:cs typeface="Arial"/>
                <a:sym typeface="Arial"/>
              </a:rPr>
              <a:t>Two primary resources that will reinforce your learning are the SLO Administrator Guide and the SLO Teacher Guide. </a:t>
            </a:r>
            <a:endParaRPr b="1" dirty="0">
              <a:highlight>
                <a:schemeClr val="lt1"/>
              </a:highlight>
              <a:latin typeface="Arial"/>
              <a:ea typeface="Arial"/>
              <a:cs typeface="Arial"/>
              <a:sym typeface="Arial"/>
            </a:endParaRPr>
          </a:p>
          <a:p>
            <a:pPr marL="457200" lvl="0" indent="0" algn="l" rtl="0">
              <a:spcBef>
                <a:spcPts val="540"/>
              </a:spcBef>
              <a:spcAft>
                <a:spcPts val="0"/>
              </a:spcAft>
              <a:buNone/>
            </a:pPr>
            <a:r>
              <a:rPr lang="en-US" b="1" dirty="0">
                <a:highlight>
                  <a:schemeClr val="lt1"/>
                </a:highlight>
                <a:latin typeface="Arial"/>
                <a:ea typeface="Arial"/>
                <a:cs typeface="Arial"/>
                <a:sym typeface="Arial"/>
              </a:rPr>
              <a:t>These are found under the Training Materials tab. On the drop down menu select Resources.</a:t>
            </a:r>
            <a:endParaRPr b="1" dirty="0">
              <a:highlight>
                <a:schemeClr val="lt1"/>
              </a:highlight>
              <a:latin typeface="Arial"/>
              <a:ea typeface="Arial"/>
              <a:cs typeface="Arial"/>
              <a:sym typeface="Arial"/>
            </a:endParaRPr>
          </a:p>
          <a:p>
            <a:pPr marL="457200" lvl="0" indent="0" algn="l" rtl="0">
              <a:spcBef>
                <a:spcPts val="540"/>
              </a:spcBef>
              <a:spcAft>
                <a:spcPts val="0"/>
              </a:spcAft>
              <a:buNone/>
            </a:pPr>
            <a:r>
              <a:rPr lang="en-US" b="1" u="sng" dirty="0">
                <a:solidFill>
                  <a:schemeClr val="hlink"/>
                </a:solidFill>
                <a:highlight>
                  <a:schemeClr val="lt1"/>
                </a:highlight>
                <a:latin typeface="Arial"/>
                <a:ea typeface="Arial"/>
                <a:cs typeface="Arial"/>
                <a:sym typeface="Arial"/>
                <a:hlinkClick r:id="rId4"/>
              </a:rPr>
              <a:t>https://texasslo.org/Resource_files/resources/SLO_Administrator_Guide_w_TIA_Tips.pdf</a:t>
            </a:r>
            <a:endParaRPr b="1" dirty="0">
              <a:highlight>
                <a:schemeClr val="lt1"/>
              </a:highlight>
              <a:latin typeface="Arial"/>
              <a:ea typeface="Arial"/>
              <a:cs typeface="Arial"/>
              <a:sym typeface="Arial"/>
            </a:endParaRPr>
          </a:p>
          <a:p>
            <a:pPr marL="457200" lvl="0" indent="0" algn="l" rtl="0">
              <a:spcBef>
                <a:spcPts val="540"/>
              </a:spcBef>
              <a:spcAft>
                <a:spcPts val="0"/>
              </a:spcAft>
              <a:buNone/>
            </a:pPr>
            <a:r>
              <a:rPr lang="en-US" b="1" u="sng" dirty="0">
                <a:solidFill>
                  <a:schemeClr val="hlink"/>
                </a:solidFill>
                <a:highlight>
                  <a:schemeClr val="lt1"/>
                </a:highlight>
                <a:latin typeface="Arial"/>
                <a:ea typeface="Arial"/>
                <a:cs typeface="Arial"/>
                <a:sym typeface="Arial"/>
                <a:hlinkClick r:id="rId5"/>
              </a:rPr>
              <a:t>https://texasslo.org/Resource_files/resources/SLO_Teacher_Guide.pdf</a:t>
            </a:r>
            <a:endParaRPr b="1" dirty="0">
              <a:highlight>
                <a:schemeClr val="lt1"/>
              </a:highlight>
              <a:latin typeface="Arial"/>
              <a:ea typeface="Arial"/>
              <a:cs typeface="Arial"/>
              <a:sym typeface="Arial"/>
            </a:endParaRPr>
          </a:p>
          <a:p>
            <a:pPr marL="457200" lvl="0" indent="0" algn="l" rtl="0">
              <a:spcBef>
                <a:spcPts val="540"/>
              </a:spcBef>
              <a:spcAft>
                <a:spcPts val="0"/>
              </a:spcAft>
              <a:buNone/>
            </a:pPr>
            <a:r>
              <a:rPr lang="en-US" b="1" dirty="0">
                <a:highlight>
                  <a:schemeClr val="lt1"/>
                </a:highlight>
                <a:latin typeface="Arial"/>
                <a:ea typeface="Arial"/>
                <a:cs typeface="Arial"/>
                <a:sym typeface="Arial"/>
              </a:rPr>
              <a:t>There are additional resources there as well.</a:t>
            </a:r>
            <a:endParaRPr b="1" dirty="0">
              <a:highlight>
                <a:schemeClr val="lt1"/>
              </a:highlight>
              <a:latin typeface="Arial"/>
              <a:ea typeface="Arial"/>
              <a:cs typeface="Arial"/>
              <a:sym typeface="Arial"/>
            </a:endParaRPr>
          </a:p>
          <a:p>
            <a:pPr marL="457200" lvl="0" indent="-317500" algn="l" rtl="0">
              <a:spcBef>
                <a:spcPts val="540"/>
              </a:spcBef>
              <a:spcAft>
                <a:spcPts val="0"/>
              </a:spcAft>
              <a:buSzPts val="1400"/>
              <a:buFont typeface="Arial"/>
              <a:buChar char="●"/>
            </a:pPr>
            <a:r>
              <a:rPr lang="en-US" b="1" dirty="0">
                <a:highlight>
                  <a:schemeClr val="lt1"/>
                </a:highlight>
                <a:latin typeface="Arial"/>
                <a:ea typeface="Arial"/>
                <a:cs typeface="Arial"/>
                <a:sym typeface="Arial"/>
              </a:rPr>
              <a:t>As you plan the roll out the process for teachers and staff, under the Training Resources you’ll find materials to support you . On the drop down menu select Orientation Materials.</a:t>
            </a: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2148" name="Google Shape;2148;gd1c88c319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203</a:t>
            </a:fld>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latin typeface="Arial"/>
                <a:ea typeface="Arial"/>
                <a:cs typeface="Arial"/>
                <a:sym typeface="Arial"/>
              </a:rPr>
              <a:t>5 min.</a:t>
            </a:r>
          </a:p>
          <a:p>
            <a:pPr marL="0" lvl="0" indent="0" algn="l" rtl="0">
              <a:spcBef>
                <a:spcPts val="0"/>
              </a:spcBef>
              <a:spcAft>
                <a:spcPts val="0"/>
              </a:spcAft>
              <a:buClr>
                <a:schemeClr val="dk1"/>
              </a:buClr>
              <a:buFont typeface="Arial"/>
              <a:buNone/>
            </a:pPr>
            <a:r>
              <a:rPr lang="en-US" dirty="0">
                <a:latin typeface="Arial"/>
                <a:ea typeface="Arial"/>
                <a:cs typeface="Arial"/>
                <a:sym typeface="Arial"/>
              </a:rPr>
              <a:t>USE THIS SLIDE NEEDED IN THE PPT WHEN PLANNING FOR ORIENTATION.</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US" dirty="0">
                <a:latin typeface="Arial"/>
                <a:ea typeface="Arial"/>
                <a:cs typeface="Arial"/>
                <a:sym typeface="Arial"/>
              </a:rPr>
              <a:t>Recommended time for break. Trainers can align to flow of training and needs of participants.</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916" name="Google Shape;916;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204</a:t>
            </a:fld>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1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9" name="Google Shape;1589;p1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45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USE THIS SLIDE NEEDED IN THE PPT WHEN PLANNING FOR ORIENTATION.</a:t>
            </a:r>
          </a:p>
          <a:p>
            <a:pPr marL="0" lvl="0" indent="0" algn="l" rtl="0">
              <a:spcBef>
                <a:spcPts val="0"/>
              </a:spcBef>
              <a:spcAft>
                <a:spcPts val="0"/>
              </a:spcAft>
              <a:buNone/>
            </a:pPr>
            <a:r>
              <a:rPr lang="en-US" dirty="0">
                <a:latin typeface="Arial"/>
                <a:ea typeface="Arial"/>
                <a:cs typeface="Arial"/>
                <a:sym typeface="Arial"/>
              </a:rPr>
              <a:t>Add projected return time to the slide or to chat.</a:t>
            </a:r>
            <a:endParaRPr dirty="0">
              <a:latin typeface="Arial"/>
              <a:ea typeface="Arial"/>
              <a:cs typeface="Arial"/>
              <a:sym typeface="Arial"/>
            </a:endParaRPr>
          </a:p>
        </p:txBody>
      </p:sp>
      <p:sp>
        <p:nvSpPr>
          <p:cNvPr id="1590" name="Google Shape;1590;p1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slide reiterates and reinforces key points about SLOs. Emphasize the evidence-based language and name that the evidence is the student work.</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Student Learning Objectives are:</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An accurate, evidence-based process to measure student growth.</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A concentrated look at instructional impact on student learning </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Focused on a foundational skill of the course or class</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Evidence-based</a:t>
            </a:r>
            <a:endParaRPr b="1">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A means to teacher growth  (The focus is on student growth and as teachers reflect, assess and adjust, their skills develop over time.</a:t>
            </a:r>
            <a:endParaRPr b="1">
              <a:latin typeface="Arial"/>
              <a:ea typeface="Arial"/>
              <a:cs typeface="Arial"/>
              <a:sym typeface="Arial"/>
            </a:endParaRPr>
          </a:p>
          <a:p>
            <a:pPr marL="457200" lvl="0" indent="0" algn="l" rtl="0">
              <a:spcBef>
                <a:spcPts val="58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85" name="Google Shape;2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participants to work individually to put these in chronological order based on the order in which each question will be considered as a teacher considers the SLO process (not order of  priority or importance) .</a:t>
            </a:r>
            <a:endParaRPr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person, the participants can use physical cards prepared ahead of time by the trainer.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Virtually, the participants can write them on post its and number them.</a:t>
            </a:r>
            <a:endParaRPr dirty="0">
              <a:latin typeface="Arial"/>
              <a:ea typeface="Arial"/>
              <a:cs typeface="Arial"/>
              <a:sym typeface="Arial"/>
            </a:endParaRPr>
          </a:p>
        </p:txBody>
      </p:sp>
      <p:sp>
        <p:nvSpPr>
          <p:cNvPr id="293" name="Google Shape;2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Share the correct order. Point out that in order to determine where your students are with respect to the foundational skill (“Who are my students?”) you must have a foundation skill in mind first.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The SLO 6 Big Questions </a:t>
            </a:r>
            <a:r>
              <a:rPr lang="en-US" dirty="0">
                <a:latin typeface="Arial"/>
                <a:ea typeface="Arial"/>
                <a:cs typeface="Arial"/>
                <a:sym typeface="Arial"/>
              </a:rPr>
              <a:t>can be found on p. 2 of the Teacher Orientation Manual.</a:t>
            </a:r>
            <a:endParaRPr dirty="0">
              <a:latin typeface="Arial"/>
              <a:ea typeface="Arial"/>
              <a:cs typeface="Arial"/>
              <a:sym typeface="Arial"/>
            </a:endParaRPr>
          </a:p>
        </p:txBody>
      </p:sp>
      <p:sp>
        <p:nvSpPr>
          <p:cNvPr id="308" name="Google Shape;3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Read the title of the slide and the bullets aloud. Pause briefly for participants to process. </a:t>
            </a:r>
            <a:endParaRPr>
              <a:latin typeface="Arial"/>
              <a:ea typeface="Arial"/>
              <a:cs typeface="Arial"/>
              <a:sym typeface="Arial"/>
            </a:endParaRPr>
          </a:p>
        </p:txBody>
      </p:sp>
      <p:sp>
        <p:nvSpPr>
          <p:cNvPr id="316" name="Google Shape;31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3: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3: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spend two minutes in silent writing in their Participant Manual capturing their key takeaways from the opening section of the training.</a:t>
            </a:r>
            <a:endParaRPr>
              <a:latin typeface="Arial"/>
              <a:ea typeface="Arial"/>
              <a:cs typeface="Arial"/>
              <a:sym typeface="Arial"/>
            </a:endParaRPr>
          </a:p>
        </p:txBody>
      </p:sp>
      <p:sp>
        <p:nvSpPr>
          <p:cNvPr id="324" name="Google Shape;324;p33: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4: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These are some of the key takeaways that we noted…</a:t>
            </a:r>
            <a:endParaRPr b="1">
              <a:latin typeface="Arial"/>
              <a:ea typeface="Arial"/>
              <a:cs typeface="Arial"/>
              <a:sym typeface="Arial"/>
            </a:endParaRPr>
          </a:p>
        </p:txBody>
      </p:sp>
      <p:sp>
        <p:nvSpPr>
          <p:cNvPr id="333" name="Google Shape;333;p34: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Throughout the training we will use these structures. </a:t>
            </a:r>
            <a:endParaRPr b="1" dirty="0">
              <a:latin typeface="Arial"/>
              <a:ea typeface="Arial"/>
              <a:cs typeface="Arial"/>
              <a:sym typeface="Arial"/>
            </a:endParaRPr>
          </a:p>
          <a:p>
            <a:pPr marL="457200" lvl="0" indent="-361950" algn="l" rtl="0">
              <a:spcBef>
                <a:spcPts val="0"/>
              </a:spcBef>
              <a:spcAft>
                <a:spcPts val="0"/>
              </a:spcAft>
              <a:buClr>
                <a:srgbClr val="F47920"/>
              </a:buClr>
              <a:buSzPts val="1200"/>
              <a:buChar char="•"/>
            </a:pPr>
            <a:r>
              <a:rPr lang="en-US" b="1" dirty="0">
                <a:latin typeface="Arial"/>
                <a:ea typeface="Arial"/>
                <a:cs typeface="Arial"/>
                <a:sym typeface="Arial"/>
              </a:rPr>
              <a:t>Model/Activity/Your Turn  The trainer will model the process then you as participants will have a turn.</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To clarify the process you will see:</a:t>
            </a:r>
            <a:endParaRPr b="1" dirty="0">
              <a:latin typeface="Arial"/>
              <a:ea typeface="Arial"/>
              <a:cs typeface="Arial"/>
              <a:sym typeface="Arial"/>
            </a:endParaRPr>
          </a:p>
          <a:p>
            <a:pPr marL="757237" lvl="1" indent="-403860" algn="l" rtl="0">
              <a:spcBef>
                <a:spcPts val="480"/>
              </a:spcBef>
              <a:spcAft>
                <a:spcPts val="0"/>
              </a:spcAft>
              <a:buClr>
                <a:srgbClr val="F47920"/>
              </a:buClr>
              <a:buSzPts val="1200"/>
              <a:buChar char="•"/>
            </a:pPr>
            <a:r>
              <a:rPr lang="en-US" b="1" dirty="0">
                <a:latin typeface="Arial"/>
                <a:ea typeface="Arial"/>
                <a:cs typeface="Arial"/>
                <a:sym typeface="Arial"/>
              </a:rPr>
              <a:t>Key ideas</a:t>
            </a:r>
            <a:endParaRPr b="1" dirty="0">
              <a:latin typeface="Arial"/>
              <a:ea typeface="Arial"/>
              <a:cs typeface="Arial"/>
              <a:sym typeface="Arial"/>
            </a:endParaRPr>
          </a:p>
          <a:p>
            <a:pPr marL="757237" lvl="1" indent="-403860" algn="l" rtl="0">
              <a:spcBef>
                <a:spcPts val="480"/>
              </a:spcBef>
              <a:spcAft>
                <a:spcPts val="0"/>
              </a:spcAft>
              <a:buClr>
                <a:srgbClr val="F47920"/>
              </a:buClr>
              <a:buSzPts val="1200"/>
              <a:buChar char="•"/>
            </a:pPr>
            <a:r>
              <a:rPr lang="en-US" b="1" dirty="0">
                <a:latin typeface="Arial"/>
                <a:ea typeface="Arial"/>
                <a:cs typeface="Arial"/>
                <a:sym typeface="Arial"/>
              </a:rPr>
              <a:t>Success Criteria so that we know exactly what is expected.</a:t>
            </a:r>
            <a:endParaRPr b="1" dirty="0">
              <a:latin typeface="Arial"/>
              <a:ea typeface="Arial"/>
              <a:cs typeface="Arial"/>
              <a:sym typeface="Arial"/>
            </a:endParaRPr>
          </a:p>
          <a:p>
            <a:pPr marL="757237" lvl="1" indent="-403860" algn="l" rtl="0">
              <a:spcBef>
                <a:spcPts val="480"/>
              </a:spcBef>
              <a:spcAft>
                <a:spcPts val="0"/>
              </a:spcAft>
              <a:buClr>
                <a:srgbClr val="F47920"/>
              </a:buClr>
              <a:buSzPts val="1200"/>
              <a:buChar char="•"/>
            </a:pPr>
            <a:r>
              <a:rPr lang="en-US" b="1" dirty="0">
                <a:latin typeface="Arial"/>
                <a:ea typeface="Arial"/>
                <a:cs typeface="Arial"/>
                <a:sym typeface="Arial"/>
              </a:rPr>
              <a:t>Exemplars/Non-exemplars to help pinpoint common areas and how to coach them up.</a:t>
            </a:r>
            <a:endParaRPr b="1" dirty="0">
              <a:latin typeface="Arial"/>
              <a:ea typeface="Arial"/>
              <a:cs typeface="Arial"/>
              <a:sym typeface="Arial"/>
            </a:endParaRPr>
          </a:p>
          <a:p>
            <a:pPr marL="0" lvl="0" indent="0" algn="l" rtl="0">
              <a:spcBef>
                <a:spcPts val="480"/>
              </a:spcBef>
              <a:spcAft>
                <a:spcPts val="0"/>
              </a:spcAft>
              <a:buNone/>
            </a:pPr>
            <a:r>
              <a:rPr lang="en-US" b="1" dirty="0">
                <a:latin typeface="Arial"/>
                <a:ea typeface="Arial"/>
                <a:cs typeface="Arial"/>
                <a:sym typeface="Arial"/>
              </a:rPr>
              <a:t>You will:</a:t>
            </a:r>
            <a:endParaRPr b="1" dirty="0">
              <a:latin typeface="Arial"/>
              <a:ea typeface="Arial"/>
              <a:cs typeface="Arial"/>
              <a:sym typeface="Arial"/>
            </a:endParaRPr>
          </a:p>
          <a:p>
            <a:pPr marL="255985" lvl="0" indent="-344885" algn="l" rtl="0">
              <a:spcBef>
                <a:spcPts val="480"/>
              </a:spcBef>
              <a:spcAft>
                <a:spcPts val="0"/>
              </a:spcAft>
              <a:buClr>
                <a:schemeClr val="dk1"/>
              </a:buClr>
              <a:buSzPts val="1400"/>
              <a:buChar char="•"/>
            </a:pPr>
            <a:r>
              <a:rPr lang="en-US" b="1" dirty="0">
                <a:latin typeface="Arial"/>
                <a:ea typeface="Arial"/>
                <a:cs typeface="Arial"/>
                <a:sym typeface="Arial"/>
              </a:rPr>
              <a:t>Practice creating your own SLO</a:t>
            </a:r>
            <a:endParaRPr b="1" dirty="0">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b="1" dirty="0">
                <a:latin typeface="Arial"/>
                <a:ea typeface="Arial"/>
                <a:cs typeface="Arial"/>
                <a:sym typeface="Arial"/>
              </a:rPr>
              <a:t> Core ideas to focus on the specifics</a:t>
            </a:r>
            <a:endParaRPr dirty="0">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b="1" dirty="0">
                <a:latin typeface="Arial"/>
                <a:ea typeface="Arial"/>
                <a:cs typeface="Arial"/>
                <a:sym typeface="Arial"/>
              </a:rPr>
              <a:t>Key Takeaways as we reflect on our learning</a:t>
            </a:r>
            <a:endParaRPr b="1" dirty="0">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b="1" dirty="0">
                <a:latin typeface="Arial"/>
                <a:ea typeface="Arial"/>
                <a:cs typeface="Arial"/>
                <a:sym typeface="Arial"/>
              </a:rPr>
              <a:t>We will practice flexibility and have opportunity for questions</a:t>
            </a:r>
            <a:endParaRPr b="1" dirty="0">
              <a:latin typeface="Arial"/>
              <a:ea typeface="Arial"/>
              <a:cs typeface="Arial"/>
              <a:sym typeface="Arial"/>
            </a:endParaRPr>
          </a:p>
          <a:p>
            <a:pPr marL="255985"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Active participation is key. We will be learning, seeing exemplars, editing non-exemplars to make them better, and writing your own documents from scratch. The best way to coach teachers on the SLO process is to have campus leaders go through the full process-start to finish-on their own. While school leaders won’t need to be writing SLOs themselves in the field, you will need to approve what teachers submit, and be able to coach them accordingly, so we ask that everyone engage with the work of creating a full SLO themselves.</a:t>
            </a:r>
            <a:endParaRPr b="1" dirty="0">
              <a:latin typeface="Arial"/>
              <a:ea typeface="Arial"/>
              <a:cs typeface="Arial"/>
              <a:sym typeface="Arial"/>
            </a:endParaRPr>
          </a:p>
        </p:txBody>
      </p:sp>
      <p:sp>
        <p:nvSpPr>
          <p:cNvPr id="341" name="Google Shape;3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08f24b9b89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08f24b9b89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There are 3 phases in the SLO process.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1 happens before school starts up through the first few weeks of school and includes designing and writing the SLO.</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2 is the longest in terms of time and includes the things teachers already do: teaching, assessing, documenting and adjusting. The mid-year conference also occurs during Phase 2.</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3 is the end of the SLO when we review progress and reflect on the process.</a:t>
            </a:r>
            <a:endParaRPr b="1">
              <a:latin typeface="Arial"/>
              <a:ea typeface="Arial"/>
              <a:cs typeface="Arial"/>
              <a:sym typeface="Arial"/>
            </a:endParaRPr>
          </a:p>
        </p:txBody>
      </p:sp>
      <p:sp>
        <p:nvSpPr>
          <p:cNvPr id="349" name="Google Shape;349;g108f24b9b89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a:t>
            </a:r>
          </a:p>
          <a:p>
            <a:endParaRPr lang="en-US"/>
          </a:p>
          <a:p>
            <a:r>
              <a:rPr lang="en-US"/>
              <a:t>Share the structure that we will use over the course of this training. Name that active participation is key. They will be learning, seeing exemplars, editing non-exemplars to make them better, and writing their own documents from scratch. </a:t>
            </a:r>
          </a:p>
        </p:txBody>
      </p:sp>
      <p:sp>
        <p:nvSpPr>
          <p:cNvPr id="4" name="Slide Number Placeholder 3"/>
          <p:cNvSpPr>
            <a:spLocks noGrp="1"/>
          </p:cNvSpPr>
          <p:nvPr>
            <p:ph type="sldNum" sz="quarter" idx="5"/>
          </p:nvPr>
        </p:nvSpPr>
        <p:spPr/>
        <p:txBody>
          <a:bodyPr/>
          <a:lstStyle/>
          <a:p>
            <a:fld id="{5923418A-D94E-46C2-AEB4-B56FBE667709}" type="slidenum">
              <a:rPr lang="en-US" smtClean="0"/>
              <a:t>29</a:t>
            </a:fld>
            <a:endParaRPr lang="en-US"/>
          </a:p>
        </p:txBody>
      </p:sp>
    </p:spTree>
    <p:extLst>
      <p:ext uri="{BB962C8B-B14F-4D97-AF65-F5344CB8AC3E}">
        <p14:creationId xmlns:p14="http://schemas.microsoft.com/office/powerpoint/2010/main" val="27389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SKIP THIS SLIDE FOR IN PERSON TRAINING</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Review Zoom courtesy and expectations.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These specific steps of the process will be covered in the full  training.</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1 includes steps 1-5</a:t>
            </a:r>
            <a:endParaRPr b="1">
              <a:latin typeface="Arial"/>
              <a:ea typeface="Arial"/>
              <a:cs typeface="Arial"/>
              <a:sym typeface="Arial"/>
            </a:endParaRPr>
          </a:p>
          <a:p>
            <a:pPr marL="514350" lvl="0" indent="-419100" algn="l" rtl="0">
              <a:spcBef>
                <a:spcPts val="0"/>
              </a:spcBef>
              <a:spcAft>
                <a:spcPts val="0"/>
              </a:spcAft>
              <a:buClr>
                <a:schemeClr val="dk1"/>
              </a:buClr>
              <a:buSzPts val="1200"/>
              <a:buAutoNum type="arabicPeriod"/>
            </a:pPr>
            <a:r>
              <a:rPr lang="en-US" b="1">
                <a:latin typeface="Arial"/>
                <a:ea typeface="Arial"/>
                <a:cs typeface="Arial"/>
                <a:sym typeface="Arial"/>
              </a:rPr>
              <a:t>Writing Quality SLO Skill Statements</a:t>
            </a:r>
            <a:endParaRPr b="1">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Writing Quality Initial Skill Profiles (ISP)</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Matching Students to the</a:t>
            </a:r>
            <a:r>
              <a:rPr lang="en-US" b="1">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rPr>
              <a:t> ISP</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Writing Quality Targeted Skill Profiles(TSP)</a:t>
            </a:r>
            <a:endParaRPr b="1">
              <a:highlight>
                <a:schemeClr val="lt1"/>
              </a:highlight>
              <a:latin typeface="Arial"/>
              <a:ea typeface="Arial"/>
              <a:cs typeface="Arial"/>
              <a:sym typeface="Arial"/>
            </a:endParaRPr>
          </a:p>
          <a:p>
            <a:pPr marL="514350" lvl="0" indent="-419100" algn="l" rtl="0">
              <a:lnSpc>
                <a:spcPct val="115000"/>
              </a:lnSpc>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Revised SLO Form/Beginning of Year Conference</a:t>
            </a:r>
            <a:endParaRPr b="1">
              <a:highlight>
                <a:schemeClr val="lt1"/>
              </a:highlight>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Phase 2 includes:</a:t>
            </a:r>
            <a:endParaRPr b="1">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Collecting a Valid Body of Evidence (BOE)</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Student Growth Tracker</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SLO Mid-Year Conferences</a:t>
            </a: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And Phase 3 includes:</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Determining End of Year Skill Levels Based on BOE</a:t>
            </a:r>
            <a:endParaRPr b="1">
              <a:highlight>
                <a:schemeClr val="lt1"/>
              </a:highlight>
              <a:latin typeface="Arial"/>
              <a:ea typeface="Arial"/>
              <a:cs typeface="Arial"/>
              <a:sym typeface="Arial"/>
            </a:endParaRPr>
          </a:p>
          <a:p>
            <a:pPr marL="514350" lvl="0" indent="-419100" algn="l" rtl="0">
              <a:spcBef>
                <a:spcPts val="540"/>
              </a:spcBef>
              <a:spcAft>
                <a:spcPts val="0"/>
              </a:spcAft>
              <a:buClr>
                <a:schemeClr val="dk1"/>
              </a:buClr>
              <a:buSzPts val="1200"/>
              <a:buAutoNum type="arabicPeriod"/>
            </a:pPr>
            <a:r>
              <a:rPr lang="en-US" b="1">
                <a:highlight>
                  <a:schemeClr val="lt1"/>
                </a:highlight>
                <a:latin typeface="Arial"/>
                <a:ea typeface="Arial"/>
                <a:cs typeface="Arial"/>
                <a:sym typeface="Arial"/>
              </a:rPr>
              <a:t>EOY Conferences</a:t>
            </a:r>
            <a:endParaRPr b="1">
              <a:highlight>
                <a:schemeClr val="lt1"/>
              </a:highlight>
              <a:latin typeface="Arial"/>
              <a:ea typeface="Arial"/>
              <a:cs typeface="Arial"/>
              <a:sym typeface="Arial"/>
            </a:endParaRPr>
          </a:p>
          <a:p>
            <a:pPr marL="255985" lvl="0" indent="0" algn="l" rtl="0">
              <a:spcBef>
                <a:spcPts val="540"/>
              </a:spcBef>
              <a:spcAft>
                <a:spcPts val="0"/>
              </a:spcAft>
              <a:buNone/>
            </a:pPr>
            <a:endParaRPr b="1">
              <a:highlight>
                <a:schemeClr val="lt1"/>
              </a:highlight>
              <a:latin typeface="Arial"/>
              <a:ea typeface="Arial"/>
              <a:cs typeface="Arial"/>
              <a:sym typeface="Arial"/>
            </a:endParaRPr>
          </a:p>
          <a:p>
            <a:pPr marL="0" lvl="0" indent="0" algn="l" rtl="0">
              <a:spcBef>
                <a:spcPts val="540"/>
              </a:spcBef>
              <a:spcAft>
                <a:spcPts val="0"/>
              </a:spcAft>
              <a:buNone/>
            </a:pPr>
            <a:r>
              <a:rPr lang="en-US" b="1">
                <a:highlight>
                  <a:schemeClr val="lt1"/>
                </a:highlight>
                <a:latin typeface="Arial"/>
                <a:ea typeface="Arial"/>
                <a:cs typeface="Arial"/>
                <a:sym typeface="Arial"/>
              </a:rPr>
              <a:t>During day 1 we will cover  the highlighted steps: steps 1-3 which part of Phase 1. On Day 2 we will cover the remaining steps in the process, finishing Phase 1, and covering all of Phase 2 &amp; 3.</a:t>
            </a:r>
            <a:endParaRPr b="1">
              <a:highlight>
                <a:schemeClr val="lt1"/>
              </a:highlight>
              <a:latin typeface="Arial"/>
              <a:ea typeface="Arial"/>
              <a:cs typeface="Arial"/>
              <a:sym typeface="Arial"/>
            </a:endParaRPr>
          </a:p>
          <a:p>
            <a:pPr marL="0" lvl="0" indent="0" algn="l" rtl="0">
              <a:spcBef>
                <a:spcPts val="540"/>
              </a:spcBef>
              <a:spcAft>
                <a:spcPts val="0"/>
              </a:spcAft>
              <a:buNone/>
            </a:pPr>
            <a:endParaRPr b="1">
              <a:highlight>
                <a:schemeClr val="lt1"/>
              </a:highlight>
              <a:latin typeface="Arial"/>
              <a:ea typeface="Arial"/>
              <a:cs typeface="Arial"/>
              <a:sym typeface="Arial"/>
            </a:endParaRPr>
          </a:p>
        </p:txBody>
      </p:sp>
      <p:sp>
        <p:nvSpPr>
          <p:cNvPr id="357" name="Google Shape;35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We will begin with learning what an SLO Skill Statement is and how to write one.</a:t>
            </a:r>
            <a:endParaRPr b="1" dirty="0">
              <a:latin typeface="Arial"/>
              <a:ea typeface="Arial"/>
              <a:cs typeface="Arial"/>
              <a:sym typeface="Arial"/>
            </a:endParaRPr>
          </a:p>
        </p:txBody>
      </p:sp>
      <p:sp>
        <p:nvSpPr>
          <p:cNvPr id="373" name="Google Shape;37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is the first key question. Before we can develop a skill statement we must identify the area of focus. Essentially, we must identify the most important content of the course that would warranty being the focus of our SLO.  Take a moment to consider this first step: What is the most important content of the course that warrants being the focus of my SLO? </a:t>
            </a:r>
            <a:r>
              <a:rPr lang="en-US" dirty="0">
                <a:latin typeface="Arial"/>
                <a:ea typeface="Arial"/>
                <a:cs typeface="Arial"/>
                <a:sym typeface="Arial"/>
              </a:rPr>
              <a:t>(pause)</a:t>
            </a:r>
            <a:endParaRPr dirty="0">
              <a:latin typeface="Arial"/>
              <a:ea typeface="Arial"/>
              <a:cs typeface="Arial"/>
              <a:sym typeface="Arial"/>
            </a:endParaRPr>
          </a:p>
        </p:txBody>
      </p:sp>
      <p:sp>
        <p:nvSpPr>
          <p:cNvPr id="381" name="Google Shape;38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0:notes"/>
          <p:cNvSpPr>
            <a:spLocks noGrp="1" noRot="1" noChangeAspect="1"/>
          </p:cNvSpPr>
          <p:nvPr>
            <p:ph type="sldImg" idx="2"/>
          </p:nvPr>
        </p:nvSpPr>
        <p:spPr>
          <a:xfrm>
            <a:off x="1201738" y="703263"/>
            <a:ext cx="46831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Trainer talk: </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The first thing we do in the SLO process is to determine our focus for the SLO and write a Skill Statement.  The Skill Statement is a description of what students should be able to do with the foundational skill by the end of the course/year.</a:t>
            </a:r>
            <a:r>
              <a:rPr lang="en-US" b="1" dirty="0">
                <a:latin typeface="Arial"/>
                <a:ea typeface="Arial"/>
                <a:cs typeface="Arial"/>
                <a:sym typeface="Arial"/>
              </a:rPr>
              <a:t> This should be based on the TEKS or standards of the course and represents a skill that truly is foundational to the course.</a:t>
            </a:r>
            <a:endParaRPr b="1" dirty="0">
              <a:latin typeface="Arial"/>
              <a:ea typeface="Arial"/>
              <a:cs typeface="Arial"/>
              <a:sym typeface="Arial"/>
            </a:endParaRPr>
          </a:p>
        </p:txBody>
      </p:sp>
      <p:sp>
        <p:nvSpPr>
          <p:cNvPr id="388" name="Google Shape;38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33</a:t>
            </a:fld>
            <a:endParaRPr sz="13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Spend some time on the concept of a foundational skill and how the TEKS can help determine/guide the decision. Think of it as the most important part of a particular course.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Provide examples such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3</a:t>
            </a:r>
            <a:r>
              <a:rPr lang="en-US" baseline="30000">
                <a:latin typeface="Arial"/>
                <a:ea typeface="Arial"/>
                <a:cs typeface="Arial"/>
                <a:sym typeface="Arial"/>
              </a:rPr>
              <a:t>rd</a:t>
            </a:r>
            <a:r>
              <a:rPr lang="en-US">
                <a:latin typeface="Arial"/>
                <a:ea typeface="Arial"/>
                <a:cs typeface="Arial"/>
                <a:sym typeface="Arial"/>
              </a:rPr>
              <a:t> grade math: although a lot is covered in 3</a:t>
            </a:r>
            <a:r>
              <a:rPr lang="en-US" baseline="30000">
                <a:latin typeface="Arial"/>
                <a:ea typeface="Arial"/>
                <a:cs typeface="Arial"/>
                <a:sym typeface="Arial"/>
              </a:rPr>
              <a:t>rd</a:t>
            </a:r>
            <a:r>
              <a:rPr lang="en-US">
                <a:latin typeface="Arial"/>
                <a:ea typeface="Arial"/>
                <a:cs typeface="Arial"/>
                <a:sym typeface="Arial"/>
              </a:rPr>
              <a:t> grade math, one of the most (if not THE most) important part of 3</a:t>
            </a:r>
            <a:r>
              <a:rPr lang="en-US" baseline="30000">
                <a:latin typeface="Arial"/>
                <a:ea typeface="Arial"/>
                <a:cs typeface="Arial"/>
                <a:sym typeface="Arial"/>
              </a:rPr>
              <a:t>rd</a:t>
            </a:r>
            <a:r>
              <a:rPr lang="en-US">
                <a:latin typeface="Arial"/>
                <a:ea typeface="Arial"/>
                <a:cs typeface="Arial"/>
                <a:sym typeface="Arial"/>
              </a:rPr>
              <a:t> grade math is learning multiplication and being able to use it to solve problems.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Spanish I: While there is some basic writing and grammar included in the course, the most important part of Spanish I is learning to understand basic spoken Spanish on common familiar topic (like greetings, food, family, weather, etc.) and be able to respond verbally (conversationally) in Spanish about those same topics.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396" name="Google Shape;39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e6412967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0e641296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When considering the development of your Skill Statement, keep these clarifications and details in mind. </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Talk through each point on the slide to reinforce the understanding of a foundational skill.</a:t>
            </a:r>
            <a:endParaRPr>
              <a:latin typeface="Arial"/>
              <a:ea typeface="Arial"/>
              <a:cs typeface="Arial"/>
              <a:sym typeface="Arial"/>
            </a:endParaRPr>
          </a:p>
        </p:txBody>
      </p:sp>
      <p:sp>
        <p:nvSpPr>
          <p:cNvPr id="404" name="Google Shape;404;g10e641296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Each step of the SLO process has Success Criteria. This is the set of Success Criteria for the first step, writing a Skill Statement.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540"/>
              </a:spcBef>
              <a:spcAft>
                <a:spcPts val="0"/>
              </a:spcAft>
              <a:buNone/>
            </a:pPr>
            <a:endParaRPr sz="2700">
              <a:latin typeface="Source Sans Pro"/>
              <a:ea typeface="Source Sans Pro"/>
              <a:cs typeface="Source Sans Pro"/>
              <a:sym typeface="Source Sans Pro"/>
            </a:endParaRPr>
          </a:p>
          <a:p>
            <a:pPr marL="255985" lvl="0" indent="0" algn="l" rtl="0">
              <a:spcBef>
                <a:spcPts val="540"/>
              </a:spcBef>
              <a:spcAft>
                <a:spcPts val="0"/>
              </a:spcAft>
              <a:buNone/>
            </a:pPr>
            <a:endParaRPr/>
          </a:p>
        </p:txBody>
      </p:sp>
      <p:sp>
        <p:nvSpPr>
          <p:cNvPr id="412" name="Google Shape;41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 the non-example, the statement is specific to one topic (the Civil War) and not specifically about the skill.</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 the example, the skill of using primary sources, among other historical documents, to make claims and justify conclusions is named as a skill that can be applied across a variety of time periods/historical events.</a:t>
            </a:r>
            <a:endParaRPr b="1" dirty="0">
              <a:latin typeface="Arial"/>
              <a:ea typeface="Arial"/>
              <a:cs typeface="Arial"/>
              <a:sym typeface="Arial"/>
            </a:endParaRPr>
          </a:p>
        </p:txBody>
      </p:sp>
      <p:sp>
        <p:nvSpPr>
          <p:cNvPr id="420" name="Google Shape;4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Two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does the example Skill Statement on the right represent the Success Criteria on the left? </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Allow participants to respond in chat if virtual or verbally in person.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31" name="Google Shape;43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Give participants time to read the slide and decide the main differences between the non-example and the example independently. (1 min)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review the main differences. (1 min)</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In the non-example the statement is very vague and does not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specify </a:t>
            </a:r>
            <a:r>
              <a:rPr lang="en-US">
                <a:latin typeface="Arial"/>
                <a:ea typeface="Arial"/>
                <a:cs typeface="Arial"/>
                <a:sym typeface="Arial"/>
              </a:rPr>
              <a:t>which “drawing techniques” will be used.</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In the example, the specific skill of shading to convey perspective in a drawing is clearly named. </a:t>
            </a:r>
            <a:endParaRPr>
              <a:latin typeface="Arial"/>
              <a:ea typeface="Arial"/>
              <a:cs typeface="Arial"/>
              <a:sym typeface="Arial"/>
            </a:endParaRPr>
          </a:p>
        </p:txBody>
      </p:sp>
      <p:sp>
        <p:nvSpPr>
          <p:cNvPr id="442" name="Google Shape;44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as needed with information for participants to access the SLO form and any other materials shared online. </a:t>
            </a:r>
          </a:p>
        </p:txBody>
      </p:sp>
      <p:sp>
        <p:nvSpPr>
          <p:cNvPr id="4" name="Slide Number Placeholder 3"/>
          <p:cNvSpPr>
            <a:spLocks noGrp="1"/>
          </p:cNvSpPr>
          <p:nvPr>
            <p:ph type="sldNum" sz="quarter" idx="5"/>
          </p:nvPr>
        </p:nvSpPr>
        <p:spPr/>
        <p:txBody>
          <a:bodyPr/>
          <a:lstStyle/>
          <a:p>
            <a:fld id="{5923418A-D94E-46C2-AEB4-B56FBE667709}" type="slidenum">
              <a:rPr lang="en-US" smtClean="0"/>
              <a:t>4</a:t>
            </a:fld>
            <a:endParaRPr lang="en-US"/>
          </a:p>
        </p:txBody>
      </p:sp>
    </p:spTree>
    <p:extLst>
      <p:ext uri="{BB962C8B-B14F-4D97-AF65-F5344CB8AC3E}">
        <p14:creationId xmlns:p14="http://schemas.microsoft.com/office/powerpoint/2010/main" val="667064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2 min.</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How does the example Skill Statement on the right represent the Success Criteria shown on the left?</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Allow participants to respond in chat if virtual or verbally in person.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53" name="Google Shape;4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i="0" dirty="0">
                <a:latin typeface="Arial"/>
                <a:ea typeface="Arial"/>
                <a:cs typeface="Arial"/>
                <a:sym typeface="Arial"/>
              </a:rPr>
              <a:t>5 min. silent solo</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9</a:t>
            </a:r>
            <a:r>
              <a:rPr lang="en-US" sz="1200" i="0" dirty="0">
                <a:latin typeface="Arial"/>
                <a:ea typeface="Arial"/>
                <a:cs typeface="Arial"/>
                <a:sym typeface="Arial"/>
              </a:rPr>
              <a:t> min. </a:t>
            </a:r>
            <a:r>
              <a:rPr lang="en-US" dirty="0">
                <a:latin typeface="Arial"/>
                <a:ea typeface="Arial"/>
                <a:cs typeface="Arial"/>
                <a:sym typeface="Arial"/>
              </a:rPr>
              <a:t>small group</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200" i="0" dirty="0">
                <a:latin typeface="Arial"/>
                <a:ea typeface="Arial"/>
                <a:cs typeface="Arial"/>
                <a:sym typeface="Arial"/>
              </a:rPr>
              <a:t>5 min.  share out</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5 minutes on their own (silent/solo) to read their assigned Exemplar Skill Statements noted on p. 3 of the Teacher Orientation Manual and identify how they align to the Success Criteria.</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(9 min.)</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US" dirty="0">
                <a:latin typeface="Arial"/>
                <a:ea typeface="Arial"/>
                <a:cs typeface="Arial"/>
                <a:sym typeface="Arial"/>
              </a:rPr>
              <a:t>Place participants in breakout rooms (virtual) or small groups (in person) to discuss.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1-4 take the first statement in each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5-8 take the second statement in each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9-12 take the third statement in each group.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whole group, call on two or three groups to share their discussion.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Follow up with open discussion. All are exemplars, but some participants may feel that one or more of these Exemplar Statements is not strong enough. Give them the opportunity to adjust statements in order to strengthen, as long as aligns to Success Criteria. Remind participants that these are positive examples but are not perfect and may well be improved, especially by a teacher who is an expert in the content area. </a:t>
            </a:r>
            <a:endParaRPr dirty="0">
              <a:latin typeface="Arial"/>
              <a:ea typeface="Arial"/>
              <a:cs typeface="Arial"/>
              <a:sym typeface="Arial"/>
            </a:endParaRPr>
          </a:p>
        </p:txBody>
      </p:sp>
      <p:sp>
        <p:nvSpPr>
          <p:cNvPr id="486" name="Google Shape;48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238460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5 min. silent solo</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small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share in whole group/Collaboration board</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5 minutes on their own (silent/solo) to read their assigned Non-Exemplar Skill Statements on p. 4 of the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9"/>
                  </a:ext>
                </a:extLst>
              </a:rPr>
              <a:t>Teacher Orientation Manual </a:t>
            </a:r>
            <a:r>
              <a:rPr lang="en-US" dirty="0">
                <a:latin typeface="Arial"/>
                <a:ea typeface="Arial"/>
                <a:cs typeface="Arial"/>
                <a:sym typeface="Arial"/>
              </a:rPr>
              <a:t>and identify the gaps in how they align to the Success Criteria, as well as probing questions they would ask the teacher. Then place participants in groups/breakout rooms to discuss. </a:t>
            </a:r>
          </a:p>
          <a:p>
            <a:pPr marL="0" lvl="0" indent="0" algn="l" rtl="0">
              <a:spcBef>
                <a:spcPts val="0"/>
              </a:spcBef>
              <a:spcAft>
                <a:spcPts val="0"/>
              </a:spcAft>
              <a:buNone/>
            </a:pPr>
            <a:r>
              <a:rPr lang="en-US" dirty="0">
                <a:latin typeface="Arial"/>
                <a:ea typeface="Arial"/>
                <a:cs typeface="Arial"/>
                <a:sym typeface="Arial"/>
              </a:rPr>
              <a:t>Example of group assignments: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1-4 take the first statement in each non-exemplar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5-8 take the second statement in each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9-12 take the third statement in each group. (5 min.)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Upon return to whole group, ask one group from each section to share the gaps they found and the questions they would ask the teacher. </a:t>
            </a:r>
            <a:r>
              <a:rPr lang="en-US" i="1" dirty="0">
                <a:latin typeface="Arial"/>
                <a:ea typeface="Arial"/>
                <a:cs typeface="Arial"/>
                <a:sym typeface="Arial"/>
              </a:rPr>
              <a:t>A collaboration board in Nearpod works great for this.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Then cover the sample gaps listed below.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200" b="1" i="0" dirty="0">
                <a:latin typeface="Arial"/>
                <a:ea typeface="Arial"/>
                <a:cs typeface="Arial"/>
                <a:sym typeface="Arial"/>
              </a:rPr>
              <a:t>Example gaps for each statement:</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grade math - Lacks clarity; question as to whether it’s a foundational skill; question as to whether or not it’s measurable</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French I – issues with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0"/>
                  </a:ext>
                </a:extLst>
              </a:rPr>
              <a:t>measurability </a:t>
            </a:r>
            <a:r>
              <a:rPr lang="en-US" dirty="0">
                <a:latin typeface="Arial"/>
                <a:ea typeface="Arial"/>
                <a:cs typeface="Arial"/>
                <a:sym typeface="Arial"/>
              </a:rPr>
              <a:t>(i.e., how do you reconcile the speaking and writing, and how does the writing play into presenting) Are questions about French culture foundational for French I?</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Culinary Arts 101 – foundational skill (i.e., is this enough of a skill progression for a whole course?); not specific enough; what are proper cooking conditions?</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Communications – clarity (how do written and verbal communications play into the design of the plan?); measurable (problem solving and communications are both big – how do you reconcile those two in measurement?)</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11</a:t>
            </a:r>
            <a:r>
              <a:rPr lang="en-US" baseline="30000" dirty="0">
                <a:latin typeface="Arial"/>
                <a:ea typeface="Arial"/>
                <a:cs typeface="Arial"/>
                <a:sym typeface="Arial"/>
              </a:rPr>
              <a:t>th</a:t>
            </a:r>
            <a:r>
              <a:rPr lang="en-US" dirty="0">
                <a:latin typeface="Arial"/>
                <a:ea typeface="Arial"/>
                <a:cs typeface="Arial"/>
                <a:sym typeface="Arial"/>
              </a:rPr>
              <a:t> grade U.S. History – measurement (how do you measure the use of primary sources in oral explanations?); clarity (what is meant by the “purpose of historical events”?)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6)</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1"/>
                  </a:ext>
                </a:extLst>
              </a:rPr>
              <a:t> 8</a:t>
            </a:r>
            <a:r>
              <a:rPr lang="en-US" baseline="30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2"/>
                  </a:ext>
                </a:extLst>
              </a:rPr>
              <a:t>th</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3"/>
                  </a:ext>
                </a:extLst>
              </a:rPr>
              <a:t> grade science – clarity (is this too broad, i.e., what’s the context for these skills that is particular to 8</a:t>
            </a:r>
            <a:r>
              <a:rPr lang="en-US" baseline="30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4"/>
                  </a:ext>
                </a:extLst>
              </a:rPr>
              <a:t>th</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5"/>
                  </a:ext>
                </a:extLst>
              </a:rPr>
              <a:t> grade science?); measurable (what’s the measure of this skill look like?)</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6"/>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7"/>
                  </a:ext>
                </a:extLst>
              </a:rPr>
              <a:t>7) Advanced Jazz Ensemble – foundational skills (are both of those – improv and historical context – both foundational?); measurable (how do you reconcile those two pieces, and do those two piece go together, or are those very separate things?) Mixes two very different things: improvisation and history of jazz.</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8"/>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9"/>
                  </a:ext>
                </a:extLst>
              </a:rPr>
              <a:t>8) 9</a:t>
            </a:r>
            <a:r>
              <a:rPr lang="en-US" baseline="30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0"/>
                  </a:ext>
                </a:extLst>
              </a:rPr>
              <a:t>th</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1"/>
                  </a:ext>
                </a:extLst>
              </a:rPr>
              <a:t> grade ELA –Not clear how this will be measured; (how will you measure or ask students to demonstrate the skill while using a variety of sources – science, social studies, etc.); Vague in content—is this about informational texts? Making an argument?</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2"/>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3"/>
                  </a:ext>
                </a:extLst>
              </a:rPr>
              <a:t>9) 5</a:t>
            </a:r>
            <a:r>
              <a:rPr lang="en-US" baseline="30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4"/>
                  </a:ext>
                </a:extLst>
              </a:rPr>
              <a:t>th</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5"/>
                  </a:ext>
                </a:extLst>
              </a:rPr>
              <a:t> G</a:t>
            </a:r>
            <a:r>
              <a:rPr lang="en-US" dirty="0">
                <a:latin typeface="Arial"/>
                <a:ea typeface="Arial"/>
                <a:cs typeface="Arial"/>
                <a:sym typeface="Arial"/>
              </a:rPr>
              <a:t>rade Music-Vague language. What are the “music events” and how exactly will students demonstrate skill levels?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1" i="0"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94" name="Google Shape;49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These are the steps to take to convert a Non-Exemplar statement into an Exemplar Statement. We will model this process first, and then you will have a chance to do this on your own.</a:t>
            </a:r>
            <a:endParaRPr b="1">
              <a:latin typeface="Arial"/>
              <a:ea typeface="Arial"/>
              <a:cs typeface="Arial"/>
              <a:sym typeface="Arial"/>
            </a:endParaRPr>
          </a:p>
        </p:txBody>
      </p:sp>
      <p:sp>
        <p:nvSpPr>
          <p:cNvPr id="502" name="Google Shape;50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On this slide we see a portion of the TEKS for Culinary Arts I. The highlighted parts represent the part of the course that the teacher believes is the most “foundational”, which is learning to cook food properly and safely.</a:t>
            </a:r>
            <a:endParaRPr b="1">
              <a:latin typeface="Arial"/>
              <a:ea typeface="Arial"/>
              <a:cs typeface="Arial"/>
              <a:sym typeface="Arial"/>
            </a:endParaRPr>
          </a:p>
        </p:txBody>
      </p:sp>
      <p:sp>
        <p:nvSpPr>
          <p:cNvPr id="510" name="Google Shape;51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In addition, this part of the TEKS for Culinary arts further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0"/>
                  </a:ext>
                </a:extLst>
              </a:rPr>
              <a:t>defi</a:t>
            </a:r>
            <a:r>
              <a:rPr lang="en-US" b="1">
                <a:latin typeface="Arial"/>
                <a:ea typeface="Arial"/>
                <a:cs typeface="Arial"/>
                <a:sym typeface="Arial"/>
              </a:rPr>
              <a:t>nes safety and aligns to state and national standards for food sanitation. Although there are many more parts to the course, and many more TEKS, these two excerpts from the TEKS, together form the foundation of the course, so these are what will guide this teacher’s SLO Skill Statement.</a:t>
            </a:r>
            <a:endParaRPr b="1">
              <a:latin typeface="Arial"/>
              <a:ea typeface="Arial"/>
              <a:cs typeface="Arial"/>
              <a:sym typeface="Arial"/>
            </a:endParaRPr>
          </a:p>
        </p:txBody>
      </p:sp>
      <p:sp>
        <p:nvSpPr>
          <p:cNvPr id="518" name="Google Shape;51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Using the TEKS is a great place to start, but remember that they are a guide, and S</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1"/>
                  </a:ext>
                </a:extLst>
              </a:rPr>
              <a:t>LOs are not about every single</a:t>
            </a:r>
            <a:r>
              <a:rPr lang="en-US" b="1">
                <a:latin typeface="Arial"/>
                <a:ea typeface="Arial"/>
                <a:cs typeface="Arial"/>
                <a:sym typeface="Arial"/>
              </a:rPr>
              <a:t> TEK for the course. Rather, SLOs highlight the most foundational parts of the course.</a:t>
            </a:r>
            <a:endParaRPr b="1">
              <a:latin typeface="Arial"/>
              <a:ea typeface="Arial"/>
              <a:cs typeface="Arial"/>
              <a:sym typeface="Arial"/>
            </a:endParaRPr>
          </a:p>
        </p:txBody>
      </p:sp>
      <p:sp>
        <p:nvSpPr>
          <p:cNvPr id="526" name="Google Shape;52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2 min.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 </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brings us to a Core Idea.</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Read the slide and allow participants to process.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Our most effective teachers have a keen sense for what skills matter most and recognize that the deeper they can take their students with those skills, the more significant their students’ learning will be overall.</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p:txBody>
      </p:sp>
      <p:sp>
        <p:nvSpPr>
          <p:cNvPr id="534" name="Google Shape;534;p5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read the “before” and “after” skill statements.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What do you notice? </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How does the “After” version align better to the Success Criteria for Skill Statements?</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share how the “after” version aligns to the Success Criteria.</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(Collaborate Board in Nearpod or Jamboard for virtual, or at their tables in person)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Main differences: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“After” version is more specific, aligns to the TEKS, refers to industry standards for both cooking techniques and sanitation.</a:t>
            </a:r>
            <a:endParaRPr>
              <a:latin typeface="Arial"/>
              <a:ea typeface="Arial"/>
              <a:cs typeface="Arial"/>
              <a:sym typeface="Arial"/>
            </a:endParaRPr>
          </a:p>
        </p:txBody>
      </p:sp>
      <p:sp>
        <p:nvSpPr>
          <p:cNvPr id="542" name="Google Shape;54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3 min.</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Have participants compare the “Before” and “After” statements.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What do you notice? </a:t>
            </a: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How does the “After” version align better to the Success Criteria for Skill Statements?</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share how the “After” version aligns to the Success Criteria.</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(Collaborate Board in Nearpod or Jamboard for virtual, or at their tables in person)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Main points: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“After” statement is clearer, and describes an overarching skill, whereas the ”Before” statement reads more like a list of tasks to do than a skill statement.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“After” statement is aligned to TEKS, names a specific skill (multiplication and division) as well as how students will be expected to apply that skill.</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53" name="Google Shape;55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4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Use the slide as an icebreaker. Format depends on size of group and mode of delivery.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Suggestions for processing this activity: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person (Process activity at table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Virtual w/ Nearpod (Process activity via Collaborate board.)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Virtual without Nearpod (Process activity via Google </a:t>
            </a:r>
            <a:r>
              <a:rPr lang="en-US" dirty="0" err="1">
                <a:latin typeface="Arial"/>
                <a:ea typeface="Arial"/>
                <a:cs typeface="Arial"/>
                <a:sym typeface="Arial"/>
              </a:rPr>
              <a:t>Jamboard</a:t>
            </a:r>
            <a:r>
              <a:rPr lang="en-US" dirty="0">
                <a:latin typeface="Arial"/>
                <a:ea typeface="Arial"/>
                <a:cs typeface="Arial"/>
                <a:sym typeface="Arial"/>
              </a:rPr>
              <a:t>, verbally in breakout rooms, or in chat for a very small group.)</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Wrap up whole group and allow 2 volunteers to share an example that stood out in their small group.</a:t>
            </a:r>
            <a:endParaRPr dirty="0">
              <a:latin typeface="Arial"/>
              <a:ea typeface="Arial"/>
              <a:cs typeface="Arial"/>
              <a:sym typeface="Arial"/>
            </a:endParaRPr>
          </a:p>
        </p:txBody>
      </p:sp>
      <p:sp>
        <p:nvSpPr>
          <p:cNvPr id="126" name="Google Shape;1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9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5 min. small groups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4 min. to post and discuss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Share directions with participants (below and on slide) and provide clarification as needed.</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5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groups:</a:t>
            </a:r>
            <a:endParaRPr>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a:latin typeface="Arial"/>
                <a:ea typeface="Arial"/>
                <a:cs typeface="Arial"/>
                <a:sym typeface="Arial"/>
              </a:rPr>
              <a:t>Select one of the three non-exemplar skill statements you reviewed previously</a:t>
            </a:r>
            <a:endParaRPr>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a:latin typeface="Arial"/>
                <a:ea typeface="Arial"/>
                <a:cs typeface="Arial"/>
                <a:sym typeface="Arial"/>
              </a:rPr>
              <a:t>As a group, strengthen it by filling in identified gaps to align with the Success Criteria</a:t>
            </a:r>
            <a:endParaRPr>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a:latin typeface="Arial"/>
                <a:ea typeface="Arial"/>
                <a:cs typeface="Arial"/>
                <a:sym typeface="Arial"/>
              </a:rPr>
              <a:t>Be prepared to share your before/after versions of the skill statement when we come back and talk us through your revised Skill Statement.</a:t>
            </a:r>
            <a:endParaRPr>
              <a:latin typeface="Arial"/>
              <a:ea typeface="Arial"/>
              <a:cs typeface="Arial"/>
              <a:sym typeface="Arial"/>
            </a:endParaRPr>
          </a:p>
          <a:p>
            <a:pPr marL="255985" lvl="0" indent="-344885" algn="l" rtl="0">
              <a:spcBef>
                <a:spcPts val="0"/>
              </a:spcBef>
              <a:spcAft>
                <a:spcPts val="0"/>
              </a:spcAft>
              <a:buClr>
                <a:schemeClr val="dk1"/>
              </a:buClr>
              <a:buSzPts val="1400"/>
              <a:buChar char="•"/>
            </a:pPr>
            <a:r>
              <a:rPr lang="en-US">
                <a:latin typeface="Arial"/>
                <a:ea typeface="Arial"/>
                <a:cs typeface="Arial"/>
                <a:sym typeface="Arial"/>
              </a:rPr>
              <a:t> (Trainer, clarify how they will share based on virtual or in-person training.)</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4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a writing activity ready in Nearpod, Jamboard or on chart paper (in person) so they can post their answers. Select 2 or 3 groups to share how they revised their non-exemplar Skill Statement.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After groups share, the trainer will provide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5"/>
                  </a:ext>
                </a:extLst>
              </a:rPr>
              <a:t>the</a:t>
            </a:r>
            <a:r>
              <a:rPr lang="en-US">
                <a:latin typeface="Arial"/>
                <a:ea typeface="Arial"/>
                <a:cs typeface="Arial"/>
                <a:sym typeface="Arial"/>
              </a:rPr>
              <a:t> full list of revised Skill Statements (Before and After) as a resource. Trainers will find this on at Texasslo.org. </a:t>
            </a: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u="sng">
                <a:solidFill>
                  <a:schemeClr val="hlink"/>
                </a:solidFill>
                <a:latin typeface="Arial"/>
                <a:ea typeface="Arial"/>
                <a:cs typeface="Arial"/>
                <a:sym typeface="Arial"/>
                <a:hlinkClick r:id="rId3"/>
              </a:rPr>
              <a:t>https://texasslo.org/Resource_files/trainers/Revised_SLO_Skill_Statements.pdf</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64" name="Google Shape;56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Point participants’ attention to the “Revised Skill Statements” document shared on the previous slide. This is a resource for later. The point here is to point out the resource, make sure they have access to it, and allow them to become familiar with the document overall. They won’t have time to read the whole thing right now. Remind them that this is a resource for later.</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Give participants 3 minutes to review the list of revised SLO Skill Statements. Address any questions or comments in the chat.</a:t>
            </a:r>
            <a:endParaRPr>
              <a:latin typeface="Arial"/>
              <a:ea typeface="Arial"/>
              <a:cs typeface="Arial"/>
              <a:sym typeface="Arial"/>
            </a:endParaRPr>
          </a:p>
        </p:txBody>
      </p:sp>
      <p:sp>
        <p:nvSpPr>
          <p:cNvPr id="572" name="Google Shape;57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Allow two minutes for participants to locate the SLO Form document (electronic preferred or hard copy) and prepare for the next task.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must plan how documents will be shared prior to training. This may include preparing Google doc folders for participants ahead of time, so they will have a place to document their work, and the presenter can see their work as they write, if possible, or for participants to have access to an electronic copy of the form and store in their own folder.</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Please see the Trainer section at Texasslo.org for documents to support your plan to share documents.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SLO Form - </a:t>
            </a:r>
            <a:r>
              <a:rPr lang="en-US" u="sng">
                <a:solidFill>
                  <a:schemeClr val="hlink"/>
                </a:solidFill>
                <a:latin typeface="Arial"/>
                <a:ea typeface="Arial"/>
                <a:cs typeface="Arial"/>
                <a:sym typeface="Arial"/>
                <a:hlinkClick r:id="rId3"/>
              </a:rPr>
              <a:t>https://texasslo.org/Resource_files/resources/SLO_Form.pdf</a:t>
            </a:r>
            <a:endParaRPr>
              <a:latin typeface="Arial"/>
              <a:ea typeface="Arial"/>
              <a:cs typeface="Arial"/>
              <a:sym typeface="Arial"/>
            </a:endParaRPr>
          </a:p>
          <a:p>
            <a:pPr marL="0" lvl="0" indent="0" algn="l" rtl="0">
              <a:spcBef>
                <a:spcPts val="0"/>
              </a:spcBef>
              <a:spcAft>
                <a:spcPts val="0"/>
              </a:spcAft>
              <a:buNone/>
            </a:pPr>
            <a:endParaRPr/>
          </a:p>
        </p:txBody>
      </p:sp>
      <p:sp>
        <p:nvSpPr>
          <p:cNvPr id="580" name="Google Shape;58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10 min. total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7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Participants will use the blank SLO Form provided (digital form preferred).</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Provide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8"/>
                  </a:ext>
                </a:extLst>
              </a:rPr>
              <a:t> link to the TEKS website in the Chat for virtual training or via anchor chart or email for in person training - </a:t>
            </a:r>
            <a:r>
              <a:rPr lang="en-US" u="sng">
                <a:solidFill>
                  <a:schemeClr val="hlink"/>
                </a:solidFill>
                <a:latin typeface="Arial"/>
                <a:ea typeface="Arial"/>
                <a:cs typeface="Arial"/>
                <a:sym typeface="Aria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9"/>
                  </a:ext>
                </a:extLst>
              </a:rPr>
              <a:t>https://tea.texas.gov/academics/curriculum-standards/teks/texas-essential-knowledge-and-skills</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0"/>
                  </a:ext>
                </a:extLst>
              </a:rPr>
              <a:t>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Direct participants attention to the SLO Form in the Google Drive.  Ideally, t</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1"/>
                  </a:ext>
                </a:extLst>
              </a:rPr>
              <a:t>hey will write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2"/>
                  </a:ext>
                </a:extLst>
              </a:rPr>
              <a:t>their own SLO Skill Statement</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3"/>
                  </a:ext>
                </a:extLst>
              </a:rPr>
              <a:t> on the SLO Form in their Google folder.</a:t>
            </a:r>
            <a:r>
              <a:rPr lang="en-US">
                <a:latin typeface="Arial"/>
                <a:ea typeface="Arial"/>
                <a:cs typeface="Arial"/>
                <a:sym typeface="Arial"/>
              </a:rPr>
              <a:t> or on the form they download into their own folder. If time permits, they can answer the remaining questions on Step one of the form.</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For virtual training, share some exemplars in progress in this manner:</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 participants write in their electronic forms, if you created folders, open a few to find exemplars. Send a private message request in Zoom to ask them if they would be willing to share their work with the group.</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Selected participants share the SLO Skill Statement they wrote.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3 min.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Presenter shares screen that shows the SLO Skill Statement from the Google folder of the selected participant who will share, and the participant walks the group through what they wrote and why, in particular highlighting how their Statement aligns to the Success Criteria.</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589" name="Google Shape;58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3: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63: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Naturally, teachers and their appraisers won’t be able to make this determination until teachers have been trained on the SLO process but these are important questions and considerations as SLOs are implemented.</a:t>
            </a:r>
            <a:endParaRPr b="1">
              <a:latin typeface="Arial"/>
              <a:ea typeface="Arial"/>
              <a:cs typeface="Arial"/>
              <a:sym typeface="Arial"/>
            </a:endParaRPr>
          </a:p>
        </p:txBody>
      </p:sp>
      <p:sp>
        <p:nvSpPr>
          <p:cNvPr id="605" name="Google Shape;605;p63: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6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Typically, a teacher and administrator would look at determining the content area at the end of the school year during their end of year conference. You would choose the content area because it would be based on an area of need for student growth. </a:t>
            </a:r>
            <a:r>
              <a:rPr lang="en-US" b="1" u="sng">
                <a:latin typeface="Arial"/>
                <a:ea typeface="Arial"/>
                <a:cs typeface="Arial"/>
                <a:sym typeface="Arial"/>
              </a:rPr>
              <a:t>Content area can be as broad as subject for a generalist and as specific as writing (within a range of content areas) for an ELA teacher.</a:t>
            </a:r>
            <a:r>
              <a:rPr lang="en-US" u="sng">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After choosing the content area, the teacher would determine their skill focus based on the most important skills the teacher teaches and how they can improve their effectiveness in teaching that skill</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Next is writing the actual Skill Statement, which should happen within the first few weeks of school.</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REMEMBER – SLOs are about student growth.  The skill statement is the lens through which student growth will be determined.  That lens is best when it stays fixed on the most important skills taught throughout the year.</a:t>
            </a:r>
            <a:endParaRPr b="1">
              <a:latin typeface="Arial"/>
              <a:ea typeface="Arial"/>
              <a:cs typeface="Arial"/>
              <a:sym typeface="Arial"/>
            </a:endParaRPr>
          </a:p>
        </p:txBody>
      </p:sp>
      <p:sp>
        <p:nvSpPr>
          <p:cNvPr id="613" name="Google Shape;613;p6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55</a:t>
            </a:fld>
            <a:endParaRPr sz="1300">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spend two minutes in silent writing in their Teacher Orientation Manual to capture their key takeaways from the SLO Skill Statement section of the training. There is space for notes at the back of the Teacher Orientation Manual on p. 50.</a:t>
            </a:r>
            <a:endParaRPr dirty="0">
              <a:latin typeface="Arial"/>
              <a:ea typeface="Arial"/>
              <a:cs typeface="Arial"/>
              <a:sym typeface="Arial"/>
            </a:endParaRPr>
          </a:p>
        </p:txBody>
      </p:sp>
      <p:sp>
        <p:nvSpPr>
          <p:cNvPr id="621" name="Google Shape;621;p6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6: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66: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Here are the key takeaways we landed on.</a:t>
            </a:r>
            <a:endParaRPr b="1">
              <a:latin typeface="Arial"/>
              <a:ea typeface="Arial"/>
              <a:cs typeface="Arial"/>
              <a:sym typeface="Arial"/>
            </a:endParaRPr>
          </a:p>
        </p:txBody>
      </p:sp>
      <p:sp>
        <p:nvSpPr>
          <p:cNvPr id="629" name="Google Shape;629;p66: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Remind participants to have Participation Manual available to use.</a:t>
            </a:r>
            <a:endParaRPr>
              <a:latin typeface="Arial"/>
              <a:ea typeface="Arial"/>
              <a:cs typeface="Arial"/>
              <a:sym typeface="Arial"/>
            </a:endParaRPr>
          </a:p>
        </p:txBody>
      </p:sp>
      <p:sp>
        <p:nvSpPr>
          <p:cNvPr id="645" name="Google Shape;645;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72: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72: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brings us to our Core Idea.</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Read the slide and let it sit for a second.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Our most effective teachers shape their plans and approach based on their constant analysis of their students’ needs.</a:t>
            </a:r>
            <a:endParaRPr b="1" dirty="0">
              <a:latin typeface="Arial"/>
              <a:ea typeface="Arial"/>
              <a:cs typeface="Arial"/>
              <a:sym typeface="Arial"/>
            </a:endParaRPr>
          </a:p>
        </p:txBody>
      </p:sp>
      <p:sp>
        <p:nvSpPr>
          <p:cNvPr id="678" name="Google Shape;678;p72: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Process objectives for the session per the slide.</a:t>
            </a:r>
            <a:endParaRPr>
              <a:latin typeface="Arial"/>
              <a:ea typeface="Arial"/>
              <a:cs typeface="Arial"/>
              <a:sym typeface="Arial"/>
            </a:endParaRPr>
          </a:p>
        </p:txBody>
      </p:sp>
      <p:sp>
        <p:nvSpPr>
          <p:cNvPr id="134" name="Google Shape;1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74: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2"/>
                  </a:ext>
                </a:extLst>
              </a:rPr>
              <a:t>1 min.</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3"/>
                </a:ext>
              </a:extLst>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4"/>
                  </a:ext>
                </a:extLst>
              </a:rPr>
              <a:t>Trainer talk:</a:t>
            </a:r>
            <a:endParaRPr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5"/>
                </a:ext>
              </a:extLst>
            </a:endParaRPr>
          </a:p>
          <a:p>
            <a:pPr marL="0" lvl="0" indent="0" algn="l" rtl="0">
              <a:spcBef>
                <a:spcPts val="0"/>
              </a:spcBef>
              <a:spcAft>
                <a:spcPts val="0"/>
              </a:spcAft>
              <a:buNone/>
            </a:pP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6"/>
                  </a:ext>
                </a:extLst>
              </a:rPr>
              <a:t>Now moving on to Question 2 from the Big Six Questions:  Who are my students?</a:t>
            </a:r>
            <a:endParaRPr dirty="0">
              <a:latin typeface="Arial"/>
              <a:ea typeface="Arial"/>
              <a:cs typeface="Arial"/>
              <a:sym typeface="Arial"/>
            </a:endParaRPr>
          </a:p>
        </p:txBody>
      </p:sp>
      <p:sp>
        <p:nvSpPr>
          <p:cNvPr id="700" name="Google Shape;700;p74: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60</a:t>
            </a:fld>
            <a:endParaRPr sz="1300">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75: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 </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There are two parts needed to answer the question, “Who are my students?”</a:t>
            </a:r>
            <a:endParaRPr b="1" dirty="0">
              <a:latin typeface="Arial"/>
              <a:ea typeface="Arial"/>
              <a:cs typeface="Arial"/>
              <a:sym typeface="Arial"/>
            </a:endParaRPr>
          </a:p>
          <a:p>
            <a:pPr marL="0" lvl="0" indent="0" algn="l" rtl="0">
              <a:spcBef>
                <a:spcPts val="0"/>
              </a:spcBef>
              <a:spcAft>
                <a:spcPts val="0"/>
              </a:spcAft>
              <a:buNone/>
            </a:pPr>
            <a:r>
              <a:rPr lang="en-US" i="1" dirty="0">
                <a:latin typeface="Arial"/>
                <a:ea typeface="Arial"/>
                <a:cs typeface="Arial"/>
                <a:sym typeface="Arial"/>
              </a:rPr>
              <a:t>Click</a:t>
            </a:r>
            <a:r>
              <a:rPr lang="en-US" dirty="0">
                <a:latin typeface="Arial"/>
                <a:ea typeface="Arial"/>
                <a:cs typeface="Arial"/>
                <a:sym typeface="Arial"/>
              </a:rPr>
              <a:t> </a:t>
            </a:r>
            <a:r>
              <a:rPr lang="en-US" b="1" dirty="0">
                <a:latin typeface="Arial"/>
                <a:ea typeface="Arial"/>
                <a:cs typeface="Arial"/>
                <a:sym typeface="Arial"/>
              </a:rPr>
              <a:t>a) What are </a:t>
            </a:r>
            <a:r>
              <a:rPr lang="en-US" b="1"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7"/>
                  </a:ext>
                </a:extLst>
              </a:rPr>
              <a:t>the </a:t>
            </a:r>
            <a:r>
              <a:rPr lang="en-US" b="1" dirty="0">
                <a:latin typeface="Arial"/>
                <a:ea typeface="Arial"/>
                <a:cs typeface="Arial"/>
                <a:sym typeface="Arial"/>
              </a:rPr>
              <a:t>descriptors that cover the range of entering skill levels with respect to the Skill Statement, that students typically have at the beginning of the year, and</a:t>
            </a: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None/>
            </a:pPr>
            <a:r>
              <a:rPr lang="en-US" i="1" dirty="0">
                <a:latin typeface="Arial"/>
                <a:ea typeface="Arial"/>
                <a:cs typeface="Arial"/>
                <a:sym typeface="Arial"/>
              </a:rPr>
              <a:t>Click</a:t>
            </a:r>
            <a:r>
              <a:rPr lang="en-US" dirty="0">
                <a:latin typeface="Arial"/>
                <a:ea typeface="Arial"/>
                <a:cs typeface="Arial"/>
                <a:sym typeface="Arial"/>
              </a:rPr>
              <a:t> </a:t>
            </a:r>
            <a:r>
              <a:rPr lang="en-US" b="1" dirty="0">
                <a:latin typeface="Arial"/>
                <a:ea typeface="Arial"/>
                <a:cs typeface="Arial"/>
                <a:sym typeface="Arial"/>
              </a:rPr>
              <a:t>b) Based on evidence, where do my current students fall within this range of skill descriptors?</a:t>
            </a: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We will cover part a first.</a:t>
            </a:r>
            <a:r>
              <a:rPr lang="en-US" dirty="0">
                <a:latin typeface="Arial"/>
                <a:ea typeface="Arial"/>
                <a:cs typeface="Arial"/>
                <a:sym typeface="Arial"/>
              </a:rPr>
              <a:t> (Click animated arrow to emphasize.)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First, you need to think about the entering skill levels of who you expect or assume will be in your classroom. You want the assumptions exposed because all teachers have assumptions. The place to start is the teachers’ experience of the skill levels that students typically have at the beginning of the year as it relates to the Skill Statement. What specific descriptors truly describe a “typical entering skill level”? This part needs to be grounded in a specific description of what students know and are able to do across a variety of entering skill levels.</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For example, consider a kindergarten teacher whose experience is such that a typical entering skill level is students know the alphabet letters and the initial sound each letter makes, but don’t yet understand how to combine letters to create phonemes and begin to read. In this case, that description might qualify as a “typical skill level” for the beginning of the year. A below typical skill level might be that students know some, but not all, letters of the alphabet, and sometimes confuse the initial sound that the letters make. An above typical skill level in this teacher’s experience might be that students know all letters and the initial sounds they make, as well as some common phonemes that they can apply to emergent reading.</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The idea is to capture the list of specific skills that students have at the beginning of the year, across a variety of entering skill levels.</a:t>
            </a:r>
            <a:endParaRPr b="1" dirty="0">
              <a:latin typeface="Arial"/>
              <a:ea typeface="Arial"/>
              <a:cs typeface="Arial"/>
              <a:sym typeface="Arial"/>
            </a:endParaRPr>
          </a:p>
          <a:p>
            <a:pPr marL="0" lvl="0" indent="0" algn="l" rtl="0">
              <a:spcBef>
                <a:spcPts val="0"/>
              </a:spcBef>
              <a:spcAft>
                <a:spcPts val="0"/>
              </a:spcAft>
              <a:buNone/>
            </a:pPr>
            <a:endParaRPr sz="1300" b="1" i="1" dirty="0">
              <a:solidFill>
                <a:schemeClr val="accent3"/>
              </a:solidFill>
            </a:endParaRPr>
          </a:p>
        </p:txBody>
      </p:sp>
      <p:sp>
        <p:nvSpPr>
          <p:cNvPr id="708" name="Google Shape;708;p75: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61</a:t>
            </a:fld>
            <a:endParaRPr sz="1300">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Emphasize that this is a skill profile, so it is about describing skill levels across a variety of different levels. Be sure to ground this work on the skill levels of students by using specific descriptors. Use words such as: </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5"/>
                  </a:ext>
                </a:extLst>
              </a:rPr>
              <a:t> typical beginning of year </a:t>
            </a:r>
            <a:r>
              <a:rPr lang="en-US" b="1" i="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6"/>
                  </a:ext>
                </a:extLst>
              </a:rPr>
              <a:t>skill level</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7"/>
                  </a:ext>
                </a:extLst>
              </a:rPr>
              <a:t> looks like</a:t>
            </a:r>
            <a:r>
              <a:rPr lang="en-US" b="1">
                <a:latin typeface="Arial"/>
                <a:ea typeface="Arial"/>
                <a:cs typeface="Arial"/>
                <a:sym typeface="Arial"/>
              </a:rPr>
              <a:t>…</a:t>
            </a: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rather than</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8"/>
                  </a:ext>
                </a:extLst>
              </a:rPr>
              <a:t>typical </a:t>
            </a:r>
            <a:r>
              <a:rPr lang="en-US" b="1" i="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9"/>
                  </a:ext>
                </a:extLst>
              </a:rPr>
              <a:t>student</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0"/>
                  </a:ext>
                </a:extLst>
              </a:rPr>
              <a:t> looks like this</a:t>
            </a:r>
            <a:r>
              <a:rPr lang="en-US" b="1">
                <a:latin typeface="Arial"/>
                <a:ea typeface="Arial"/>
                <a:cs typeface="Arial"/>
                <a:sym typeface="Arial"/>
              </a:rPr>
              <a:t>…</a:t>
            </a:r>
            <a:endParaRPr b="1">
              <a:latin typeface="Arial"/>
              <a:ea typeface="Arial"/>
              <a:cs typeface="Arial"/>
              <a:sym typeface="Arial"/>
            </a:endParaRPr>
          </a:p>
        </p:txBody>
      </p:sp>
      <p:sp>
        <p:nvSpPr>
          <p:cNvPr id="717" name="Google Shape;71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 with the Skill Statement, there are Success Criteria for Initial Skill Profiles. You can find these at the top of page 5 in the Teacher Orientation Manual.</a:t>
            </a:r>
            <a:endParaRPr dirty="0">
              <a:latin typeface="Arial"/>
              <a:ea typeface="Arial"/>
              <a:cs typeface="Arial"/>
              <a:sym typeface="Arial"/>
            </a:endParaRPr>
          </a:p>
        </p:txBody>
      </p:sp>
      <p:sp>
        <p:nvSpPr>
          <p:cNvPr id="725" name="Google Shape;725;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This can be found in Teacher Orientation Manual page 6.</a:t>
            </a:r>
            <a:endParaRPr dirty="0">
              <a:latin typeface="Arial"/>
              <a:ea typeface="Arial"/>
              <a:cs typeface="Arial"/>
              <a:sym typeface="Arial"/>
            </a:endParaRPr>
          </a:p>
        </p:txBody>
      </p:sp>
      <p:sp>
        <p:nvSpPr>
          <p:cNvPr id="733" name="Google Shape;73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Allow participants to read the three different levels on this slide and pull out what is different between each level.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volunteers write in chat or come off mute to share specific skill differences between the 2 levels.</a:t>
            </a:r>
            <a:endParaRPr dirty="0">
              <a:latin typeface="Arial"/>
              <a:ea typeface="Arial"/>
              <a:cs typeface="Arial"/>
              <a:sym typeface="Arial"/>
            </a:endParaRPr>
          </a:p>
        </p:txBody>
      </p:sp>
      <p:sp>
        <p:nvSpPr>
          <p:cNvPr id="742" name="Google Shape;742;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which success criteria on the left do the skill descriptors from the ISP on the right align. </a:t>
            </a:r>
            <a:endParaRPr>
              <a:latin typeface="Arial"/>
              <a:ea typeface="Arial"/>
              <a:cs typeface="Arial"/>
              <a:sym typeface="Arial"/>
            </a:endParaRPr>
          </a:p>
        </p:txBody>
      </p:sp>
      <p:sp>
        <p:nvSpPr>
          <p:cNvPr id="751" name="Google Shape;75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min.</a:t>
            </a:r>
            <a:endParaRPr/>
          </a:p>
        </p:txBody>
      </p:sp>
      <p:sp>
        <p:nvSpPr>
          <p:cNvPr id="761" name="Google Shape;761;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is another exemplar ISP. On this slide we show Typical Skill, Above Typical Skill and Well Above Typical skill. The rest of the levels are on the next slide.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take a minute to read each of the 3 skill levels on this slide and consider how they align to the Skill Statement at the top.</a:t>
            </a:r>
            <a:endParaRPr>
              <a:latin typeface="Arial"/>
              <a:ea typeface="Arial"/>
              <a:cs typeface="Arial"/>
              <a:sym typeface="Arial"/>
            </a:endParaRPr>
          </a:p>
        </p:txBody>
      </p:sp>
      <p:sp>
        <p:nvSpPr>
          <p:cNvPr id="776" name="Google Shape;77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Here is the rest of this ISP. This slide shows again the Typical skill level for reference, as well as the Below and Well Below Typical skill levels.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Again, have participants read the 3 skill levels shown and look for how this ISP aligns to the Success Criteria for ISP. (List of ISP Success Criteria is on p. 8 of Teacher Orientation Manual.)</a:t>
            </a:r>
            <a:endParaRPr dirty="0">
              <a:latin typeface="Arial"/>
              <a:ea typeface="Arial"/>
              <a:cs typeface="Arial"/>
              <a:sym typeface="Arial"/>
            </a:endParaRPr>
          </a:p>
        </p:txBody>
      </p:sp>
      <p:sp>
        <p:nvSpPr>
          <p:cNvPr id="785" name="Google Shape;785;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Take a moment to consider evidence participants/teachers might use to determine progress throughout the year and track it. Share in the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chat</a:t>
            </a:r>
            <a:r>
              <a:rPr lang="en-US" b="1">
                <a:latin typeface="Arial"/>
                <a:ea typeface="Arial"/>
                <a:cs typeface="Arial"/>
                <a:sym typeface="Arial"/>
              </a:rPr>
              <a:t> </a:t>
            </a:r>
            <a:r>
              <a:rPr lang="en-US">
                <a:latin typeface="Arial"/>
                <a:ea typeface="Arial"/>
                <a:cs typeface="Arial"/>
                <a:sym typeface="Arial"/>
              </a:rPr>
              <a:t>(virtual delivery)</a:t>
            </a:r>
            <a:r>
              <a:rPr lang="en-US" b="1">
                <a:latin typeface="Arial"/>
                <a:ea typeface="Arial"/>
                <a:cs typeface="Arial"/>
                <a:sym typeface="Arial"/>
              </a:rPr>
              <a:t> or share at your table</a:t>
            </a:r>
            <a:r>
              <a:rPr lang="en-US">
                <a:latin typeface="Arial"/>
                <a:ea typeface="Arial"/>
                <a:cs typeface="Arial"/>
                <a:sym typeface="Arial"/>
              </a:rPr>
              <a:t> (in person)</a:t>
            </a:r>
            <a:r>
              <a:rPr lang="en-US" b="1">
                <a:latin typeface="Arial"/>
                <a:ea typeface="Arial"/>
                <a:cs typeface="Arial"/>
                <a:sym typeface="Arial"/>
              </a:rPr>
              <a:t> your response to one of these questions, so we can learn from each other.</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Other options for virtual delivery:</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Collaborate board in Nearpod</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Jamboard in Zoom</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Chat in Zoom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Breakout rooms not recommended due to time constraints.</a:t>
            </a:r>
            <a:endParaRPr>
              <a:latin typeface="Arial"/>
              <a:ea typeface="Arial"/>
              <a:cs typeface="Arial"/>
              <a:sym typeface="Arial"/>
            </a:endParaRPr>
          </a:p>
        </p:txBody>
      </p:sp>
      <p:sp>
        <p:nvSpPr>
          <p:cNvPr id="142" name="Google Shape;1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3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indicate which of the success criteria on the left are represented in the part of the ISP included on the right. Remind them to re-read the Skill Statement at the top, and focus on how the two levels are different from each other with respect to student skills described. Then ask them to draw check marks on the Nearpod Draw It to indicate their answers.</a:t>
            </a:r>
            <a:endParaRPr>
              <a:latin typeface="Arial"/>
              <a:ea typeface="Arial"/>
              <a:cs typeface="Arial"/>
              <a:sym typeface="Arial"/>
            </a:endParaRPr>
          </a:p>
        </p:txBody>
      </p:sp>
      <p:sp>
        <p:nvSpPr>
          <p:cNvPr id="794" name="Google Shape;794;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Discuss answers and take any questions. Some participants might have gotten different answers, and that is ok. Probe for rationale.</a:t>
            </a:r>
            <a:endParaRPr>
              <a:latin typeface="Arial"/>
              <a:ea typeface="Arial"/>
              <a:cs typeface="Arial"/>
              <a:sym typeface="Arial"/>
            </a:endParaRPr>
          </a:p>
        </p:txBody>
      </p:sp>
      <p:sp>
        <p:nvSpPr>
          <p:cNvPr id="804" name="Google Shape;804;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 Read silent/solo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5 min. Table groups/breakout rooms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4 min. Share out - What gaps did your group see? (2 min per each group)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4 min. Share out - What probing questions would you ask the teacher? (2 min per each group)</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2 minutes on their own (silent/solo) to read their assigned Non-Exemplar ISP on p. 7-8 of the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5"/>
                  </a:ext>
                </a:extLst>
              </a:rPr>
              <a:t>Teacher Orientation Manual </a:t>
            </a:r>
            <a:r>
              <a:rPr lang="en-US" dirty="0">
                <a:latin typeface="Arial"/>
                <a:ea typeface="Arial"/>
                <a:cs typeface="Arial"/>
                <a:sym typeface="Arial"/>
              </a:rPr>
              <a:t>and identify the gaps in how they align to the Success Criteria, as well as probing questions they would ask the teacher. Then ask participants to discuss in table groups/ breakout rooms for five minutes.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1-6 take the first non-exemplar, 7</a:t>
            </a:r>
            <a:r>
              <a:rPr lang="en-US" baseline="30000" dirty="0">
                <a:latin typeface="Arial"/>
                <a:ea typeface="Arial"/>
                <a:cs typeface="Arial"/>
                <a:sym typeface="Arial"/>
              </a:rPr>
              <a:t>th</a:t>
            </a:r>
            <a:r>
              <a:rPr lang="en-US" dirty="0">
                <a:latin typeface="Arial"/>
                <a:ea typeface="Arial"/>
                <a:cs typeface="Arial"/>
                <a:sym typeface="Arial"/>
              </a:rPr>
              <a:t> Grade Science.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Groups/Rooms 7-12  take the second non-exemplar, Culinary Arts.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When back in whole group, ask one room from each assigned non-exemplar to share the gaps they found and the questions they would ask the teacher.</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200" i="0" dirty="0">
                <a:latin typeface="Arial"/>
                <a:ea typeface="Arial"/>
                <a:cs typeface="Arial"/>
                <a:sym typeface="Arial"/>
              </a:rPr>
              <a:t>Example gaps for each ISP:</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7</a:t>
            </a:r>
            <a:r>
              <a:rPr lang="en-US" baseline="30000" dirty="0">
                <a:latin typeface="Arial"/>
                <a:ea typeface="Arial"/>
                <a:cs typeface="Arial"/>
                <a:sym typeface="Arial"/>
              </a:rPr>
              <a:t>th</a:t>
            </a:r>
            <a:r>
              <a:rPr lang="en-US" dirty="0">
                <a:latin typeface="Arial"/>
                <a:ea typeface="Arial"/>
                <a:cs typeface="Arial"/>
                <a:sym typeface="Arial"/>
              </a:rPr>
              <a:t> grade science – differentiation between levels (below typical and well below seems like a massive drop); alignment to skill statement (graphic displays not present – is that intentional?)</a:t>
            </a:r>
            <a:endParaRPr dirty="0">
              <a:latin typeface="Arial"/>
              <a:ea typeface="Arial"/>
              <a:cs typeface="Arial"/>
              <a:sym typeface="Arial"/>
            </a:endParaRPr>
          </a:p>
          <a:p>
            <a:pPr marL="222405" lvl="0" indent="-222405" algn="l" rtl="0">
              <a:spcBef>
                <a:spcPts val="0"/>
              </a:spcBef>
              <a:spcAft>
                <a:spcPts val="0"/>
              </a:spcAft>
              <a:buClr>
                <a:schemeClr val="dk1"/>
              </a:buClr>
              <a:buSzPts val="1200"/>
              <a:buAutoNum type="arabicParenR"/>
            </a:pPr>
            <a:r>
              <a:rPr lang="en-US" dirty="0">
                <a:latin typeface="Arial"/>
                <a:ea typeface="Arial"/>
                <a:cs typeface="Arial"/>
                <a:sym typeface="Arial"/>
              </a:rPr>
              <a:t>Culinary arts – alignment to skill statement (why are STAAR results pertinent?); differentiation (well above and above seem like a large leap; typical seems like it could be higher level than above typical).</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1" i="0" dirty="0">
              <a:latin typeface="Calibri"/>
              <a:ea typeface="Calibri"/>
              <a:cs typeface="Calibri"/>
              <a:sym typeface="Calibri"/>
            </a:endParaRPr>
          </a:p>
          <a:p>
            <a:pPr marL="0" lvl="0" indent="0" algn="l" rtl="0">
              <a:spcBef>
                <a:spcPts val="0"/>
              </a:spcBef>
              <a:spcAft>
                <a:spcPts val="0"/>
              </a:spcAft>
              <a:buNone/>
            </a:pPr>
            <a:endParaRPr dirty="0"/>
          </a:p>
        </p:txBody>
      </p:sp>
      <p:sp>
        <p:nvSpPr>
          <p:cNvPr id="819" name="Google Shape;819;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Explain that we are going to take a non-exemplar ISP and revise it to make it stronger. The purpose of this exercise is to have practice doing this ourselves, so that we can be able to coach teachers to do it. In practice, school leaders most likely will not be revising ISPs, but they will have to coach teachers to be able to revise ISPs, so this is some initial practice for teacher appraisers to have tried this and gained some experience/familiarity with the process in order to be able to coach it.</a:t>
            </a:r>
            <a:endParaRPr dirty="0">
              <a:latin typeface="Arial"/>
              <a:ea typeface="Arial"/>
              <a:cs typeface="Arial"/>
              <a:sym typeface="Arial"/>
            </a:endParaRPr>
          </a:p>
        </p:txBody>
      </p:sp>
      <p:sp>
        <p:nvSpPr>
          <p:cNvPr id="827" name="Google Shape;827;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5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compare this revised 3</a:t>
            </a:r>
            <a:r>
              <a:rPr lang="en-US" baseline="30000" dirty="0">
                <a:latin typeface="Arial"/>
                <a:ea typeface="Arial"/>
                <a:cs typeface="Arial"/>
                <a:sym typeface="Arial"/>
              </a:rPr>
              <a:t>rd</a:t>
            </a:r>
            <a:r>
              <a:rPr lang="en-US" dirty="0">
                <a:latin typeface="Arial"/>
                <a:ea typeface="Arial"/>
                <a:cs typeface="Arial"/>
                <a:sym typeface="Arial"/>
              </a:rPr>
              <a:t> grade math ISP ( on the slide and also on p. 12) of the Teacher Orientation Manual to the original non-exemplar 3</a:t>
            </a:r>
            <a:r>
              <a:rPr lang="en-US" baseline="30000" dirty="0">
                <a:latin typeface="Arial"/>
                <a:ea typeface="Arial"/>
                <a:cs typeface="Arial"/>
                <a:sym typeface="Arial"/>
              </a:rPr>
              <a:t>rd</a:t>
            </a:r>
            <a:r>
              <a:rPr lang="en-US" dirty="0">
                <a:latin typeface="Arial"/>
                <a:ea typeface="Arial"/>
                <a:cs typeface="Arial"/>
                <a:sym typeface="Arial"/>
              </a:rPr>
              <a:t> grade math ISP in their Teacher Orientation Manual on p.10. What has changed? Participants should jot notes to share what has changed from the non-exemplar version on p. 10  to the revised version shown on this slide.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Allow a few participants share out what has changed in the revised version.</a:t>
            </a:r>
            <a:endParaRPr dirty="0">
              <a:latin typeface="Arial"/>
              <a:ea typeface="Arial"/>
              <a:cs typeface="Arial"/>
              <a:sym typeface="Arial"/>
            </a:endParaRPr>
          </a:p>
        </p:txBody>
      </p:sp>
      <p:sp>
        <p:nvSpPr>
          <p:cNvPr id="835" name="Google Shape;835;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As your comments suggested, here is the main list of changes from the non-exemplar version to the exemplar version.</a:t>
            </a:r>
            <a:endParaRPr b="1">
              <a:latin typeface="Arial"/>
              <a:ea typeface="Arial"/>
              <a:cs typeface="Arial"/>
              <a:sym typeface="Arial"/>
            </a:endParaRPr>
          </a:p>
        </p:txBody>
      </p:sp>
      <p:sp>
        <p:nvSpPr>
          <p:cNvPr id="844" name="Google Shape;844;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Share the Revised ISPs From Non-Exemplars document (hard copy or electronic). The document is available at Texasslo.org under the Trainer tab when logged in. </a:t>
            </a:r>
            <a:r>
              <a:rPr lang="en-US" u="sng" dirty="0">
                <a:solidFill>
                  <a:schemeClr val="hlink"/>
                </a:solidFill>
                <a:latin typeface="Arial"/>
                <a:ea typeface="Arial"/>
                <a:cs typeface="Arial"/>
                <a:sym typeface="Arial"/>
                <a:hlinkClick r:id="rId3"/>
              </a:rPr>
              <a:t>https://texasslo.org/Resource_files/trainers/Revised_ISPs_from_non-exemplars.pdf</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2 minutes to review the document that has all of the revised ISPs. Ask them to select one and compare it to the non-exemplar counterpart on pages 7-10 of the Teacher Orientation Manual.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What is different in the corrected version of the ISP, compared to the original non-exemplar version?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4 min.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Address each subject area one at a time.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a participant volunteer to share what  noticed between the before and after versions of each ISP.</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7</a:t>
            </a:r>
            <a:r>
              <a:rPr lang="en-US" baseline="30000" dirty="0">
                <a:latin typeface="Arial"/>
                <a:ea typeface="Arial"/>
                <a:cs typeface="Arial"/>
                <a:sym typeface="Arial"/>
              </a:rPr>
              <a:t>th</a:t>
            </a:r>
            <a:r>
              <a:rPr lang="en-US" dirty="0">
                <a:latin typeface="Arial"/>
                <a:ea typeface="Arial"/>
                <a:cs typeface="Arial"/>
                <a:sym typeface="Arial"/>
              </a:rPr>
              <a:t> Grade Science: (1 min.)</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Culinary Arts: (1 min.)</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French I: (1 min.)</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Grade Math: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2"/>
                  </a:ext>
                </a:extLst>
              </a:rPr>
              <a:t>(1 min.)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Participants can review this resource later and compare the differences between the four revised ISPs in more detail.</a:t>
            </a:r>
            <a:endParaRPr dirty="0">
              <a:latin typeface="Arial"/>
              <a:ea typeface="Arial"/>
              <a:cs typeface="Arial"/>
              <a:sym typeface="Arial"/>
            </a:endParaRPr>
          </a:p>
        </p:txBody>
      </p:sp>
      <p:sp>
        <p:nvSpPr>
          <p:cNvPr id="868" name="Google Shape;868;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Direct participants to their individual SLO Form that they have begun. They will be asked to write their own Initial Skill Profile (ISP) for the Skill Statement that they wrote earlier in the training day. </a:t>
            </a:r>
            <a:endParaRPr>
              <a:latin typeface="Arial"/>
              <a:ea typeface="Arial"/>
              <a:cs typeface="Arial"/>
              <a:sym typeface="Arial"/>
            </a:endParaRPr>
          </a:p>
        </p:txBody>
      </p:sp>
      <p:sp>
        <p:nvSpPr>
          <p:cNvPr id="876" name="Google Shape;876;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3"/>
                  </a:ext>
                </a:extLst>
              </a:rPr>
              <a:t>15 min</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4"/>
                  </a:ext>
                </a:extLst>
              </a:rPr>
              <a:t>Share the TEKS main site link: </a:t>
            </a:r>
            <a:r>
              <a:rPr lang="en-US" u="sng" dirty="0">
                <a:solidFill>
                  <a:schemeClr val="hlink"/>
                </a:solidFill>
                <a:latin typeface="Arial"/>
                <a:ea typeface="Arial"/>
                <a:cs typeface="Arial"/>
                <a:sym typeface="Aria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5"/>
                  </a:ext>
                </a:extLst>
              </a:rPr>
              <a:t>https://tea.texas.gov/academics/curriculum-standards/teks/texas-essential-knowledge-and-skills</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6"/>
                  </a:ext>
                </a:extLst>
              </a:rPr>
              <a:t>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Share the directions.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Framing: For school leaders who have not been in the classroom for a while, this might feel like a task that they are not prepared to do. The goal in asking them to do this is so that they can be the most effective coaches for their teachers as possible. Taking a stab at writing an ISP themselves, is one of the best ways for them to prepare to coach teachers in this work. Name that school leaders won’t be required to write their own ISPs, teachers will do this. However, it is the responsibility of the school leaders to coach teachers as well as</a:t>
            </a:r>
            <a:r>
              <a:rPr lang="en-US" i="1" dirty="0">
                <a:latin typeface="Arial"/>
                <a:ea typeface="Arial"/>
                <a:cs typeface="Arial"/>
                <a:sym typeface="Arial"/>
              </a:rPr>
              <a:t> approve their teachers ISPs</a:t>
            </a:r>
            <a:r>
              <a:rPr lang="en-US" dirty="0">
                <a:latin typeface="Arial"/>
                <a:ea typeface="Arial"/>
                <a:cs typeface="Arial"/>
                <a:sym typeface="Arial"/>
              </a:rPr>
              <a:t>. Because of this responsibility, it is critical that school leaders have this background in order to be prepared to approve teachers’ work in this area.</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Participants have 15 minutes to write. Note that if they don’t get all 5 levels done in 15 min. it’s okay. The point is to get the feel of writing a quality ISP, so they will be able to coach teachers to do it. These don’t have to be perfect!</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 participants write, the trainer reviews participants’ work if possible (Google folders or live). Select 2-3 participants whose ISPs look promising and privately (via Zoom or in person) ask if they would be willing to share when we return to full group. If they agree, presenter shares (via Zoom screen or document camera) and the participant walks group through their work.</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Allow 5 minutes for sharing participant work.</a:t>
            </a:r>
            <a:endParaRPr dirty="0">
              <a:latin typeface="Arial"/>
              <a:ea typeface="Arial"/>
              <a:cs typeface="Arial"/>
              <a:sym typeface="Arial"/>
            </a:endParaRPr>
          </a:p>
        </p:txBody>
      </p:sp>
      <p:sp>
        <p:nvSpPr>
          <p:cNvPr id="884" name="Google Shape;884;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Reflect on the ISP you wrote. How does it align with the Success Criteria? Note which aspects of the Success Criteria the ISP you wrote demonstrates. You will be asked how you think you did in just a minute in a quick poll.</a:t>
            </a:r>
            <a:r>
              <a:rPr lang="en-US" b="1" dirty="0"/>
              <a:t>  </a:t>
            </a:r>
            <a:r>
              <a:rPr lang="en-US" b="1" dirty="0">
                <a:latin typeface="Arial"/>
                <a:ea typeface="Arial"/>
                <a:cs typeface="Arial"/>
                <a:sym typeface="Arial"/>
              </a:rPr>
              <a:t>(No one will see how you graded yourself, just the results from the overall group of participants as a whole will be shown.)</a:t>
            </a:r>
            <a:endParaRPr b="1" dirty="0">
              <a:latin typeface="Arial"/>
              <a:ea typeface="Arial"/>
              <a:cs typeface="Arial"/>
              <a:sym typeface="Arial"/>
            </a:endParaRPr>
          </a:p>
        </p:txBody>
      </p:sp>
      <p:sp>
        <p:nvSpPr>
          <p:cNvPr id="892" name="Google Shape;892;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 Student Learning Objectives process is designed to be an alternate student growth measure that is different from pre-test/post-test. SLOs are an option if a district wants an </a:t>
            </a:r>
            <a:r>
              <a:rPr lang="en-US" b="1" i="1">
                <a:latin typeface="Arial"/>
                <a:ea typeface="Arial"/>
                <a:cs typeface="Arial"/>
                <a:sym typeface="Arial"/>
              </a:rPr>
              <a:t>alternative</a:t>
            </a:r>
            <a:r>
              <a:rPr lang="en-US" b="1">
                <a:latin typeface="Arial"/>
                <a:ea typeface="Arial"/>
                <a:cs typeface="Arial"/>
                <a:sym typeface="Arial"/>
              </a:rPr>
              <a:t> to pre-test/post-test. SLOs are based on student work designed to measure student skill as it relates to the skill statement. Student work is the evidence of growth, rather than the comparison of pre/post test results.</a:t>
            </a:r>
            <a:endParaRPr b="1">
              <a:latin typeface="Arial"/>
              <a:ea typeface="Arial"/>
              <a:cs typeface="Arial"/>
              <a:sym typeface="Arial"/>
            </a:endParaRPr>
          </a:p>
        </p:txBody>
      </p:sp>
      <p:sp>
        <p:nvSpPr>
          <p:cNvPr id="150" name="Google Shape;1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7: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97: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3 min. total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capture key takeaways from the ISP section of the training on notes page 50 in the Teacher Orientation Manual.</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Invite participants to share takeaways verbally. </a:t>
            </a:r>
            <a:endParaRPr dirty="0">
              <a:latin typeface="Arial"/>
              <a:ea typeface="Arial"/>
              <a:cs typeface="Arial"/>
              <a:sym typeface="Arial"/>
            </a:endParaRPr>
          </a:p>
        </p:txBody>
      </p:sp>
      <p:sp>
        <p:nvSpPr>
          <p:cNvPr id="908" name="Google Shape;908;p97: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1: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01: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1"/>
                  </a:ext>
                </a:extLst>
              </a:rPr>
              <a:t>3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Now we will cover the second step in answering the question, “Who are my students?” This is documenting, based on multiple sources of evidence, where each student’s skill level actually falls within the ISP.</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marR="0" lvl="0" indent="0" algn="l" rtl="0">
              <a:lnSpc>
                <a:spcPct val="100000"/>
              </a:lnSpc>
              <a:spcBef>
                <a:spcPts val="0"/>
              </a:spcBef>
              <a:spcAft>
                <a:spcPts val="0"/>
              </a:spcAft>
              <a:buClr>
                <a:schemeClr val="accent3"/>
              </a:buClr>
              <a:buSzPts val="300"/>
              <a:buFont typeface="Oxygen"/>
              <a:buNone/>
            </a:pPr>
            <a:r>
              <a:rPr lang="en-US" b="1">
                <a:latin typeface="Arial"/>
                <a:ea typeface="Arial"/>
                <a:cs typeface="Arial"/>
                <a:sym typeface="Arial"/>
              </a:rPr>
              <a:t>“One of the most notable flaws in ineffective instruction is teaching to the students teacher thought they would have, wished they had, or who they used to have long ago, not the ones they actually have sitting in front of them. Sometimes you see this when the same lesson plans are used year after year with little reflection on what needs to be adjusted based on student need.  </a:t>
            </a:r>
            <a:endParaRPr b="1">
              <a:latin typeface="Arial"/>
              <a:ea typeface="Arial"/>
              <a:cs typeface="Arial"/>
              <a:sym typeface="Arial"/>
            </a:endParaRPr>
          </a:p>
          <a:p>
            <a:pPr marL="0" marR="0" lvl="0" indent="0" algn="l" rtl="0">
              <a:lnSpc>
                <a:spcPct val="100000"/>
              </a:lnSpc>
              <a:spcBef>
                <a:spcPts val="0"/>
              </a:spcBef>
              <a:spcAft>
                <a:spcPts val="0"/>
              </a:spcAft>
              <a:buClr>
                <a:schemeClr val="accent3"/>
              </a:buClr>
              <a:buSzPts val="300"/>
              <a:buFont typeface="Oxygen"/>
              <a:buNone/>
            </a:pPr>
            <a:endParaRPr b="1" i="1">
              <a:latin typeface="Arial"/>
              <a:ea typeface="Arial"/>
              <a:cs typeface="Arial"/>
              <a:sym typeface="Arial"/>
            </a:endParaRPr>
          </a:p>
          <a:p>
            <a:pPr marL="0" marR="0" lvl="0" indent="0" algn="l" rtl="0">
              <a:lnSpc>
                <a:spcPct val="100000"/>
              </a:lnSpc>
              <a:spcBef>
                <a:spcPts val="0"/>
              </a:spcBef>
              <a:spcAft>
                <a:spcPts val="0"/>
              </a:spcAft>
              <a:buClr>
                <a:schemeClr val="accent3"/>
              </a:buClr>
              <a:buSzPts val="300"/>
              <a:buFont typeface="Oxygen"/>
              <a:buNone/>
            </a:pPr>
            <a:r>
              <a:rPr lang="en-US" b="1" i="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2"/>
                  </a:ext>
                </a:extLst>
              </a:rPr>
              <a:t>This is one of the more valuable steps in the SLO process</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3"/>
                  </a:ext>
                </a:extLst>
              </a:rPr>
              <a:t> </a:t>
            </a:r>
            <a:r>
              <a:rPr lang="en-US" b="1">
                <a:latin typeface="Arial"/>
                <a:ea typeface="Arial"/>
                <a:cs typeface="Arial"/>
                <a:sym typeface="Arial"/>
              </a:rPr>
              <a:t>– recognizing, based on multiple data sources, the skill levels of the students actually sitting in front of the teacher in a given year.</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This ensures that when teachers are planning, they are planning for the kids in their class this year, and the skill levels the students actually have.</a:t>
            </a:r>
            <a:endParaRPr b="1">
              <a:latin typeface="Arial"/>
              <a:ea typeface="Arial"/>
              <a:cs typeface="Arial"/>
              <a:sym typeface="Arial"/>
            </a:endParaRPr>
          </a:p>
          <a:p>
            <a:pPr marL="0" lvl="0" indent="0" algn="l" rtl="0">
              <a:spcBef>
                <a:spcPts val="0"/>
              </a:spcBef>
              <a:spcAft>
                <a:spcPts val="0"/>
              </a:spcAft>
              <a:buNone/>
            </a:pPr>
            <a:endParaRPr sz="1300" b="1" i="1">
              <a:latin typeface="Arial"/>
              <a:ea typeface="Arial"/>
              <a:cs typeface="Arial"/>
              <a:sym typeface="Arial"/>
            </a:endParaRPr>
          </a:p>
        </p:txBody>
      </p:sp>
      <p:sp>
        <p:nvSpPr>
          <p:cNvPr id="939" name="Google Shape;939;p101: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82</a:t>
            </a:fld>
            <a:endParaRPr sz="1300">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02: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02: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lnSpc>
                <a:spcPct val="80000"/>
              </a:lnSpc>
              <a:spcBef>
                <a:spcPts val="0"/>
              </a:spcBef>
              <a:spcAft>
                <a:spcPts val="0"/>
              </a:spcAft>
              <a:buNone/>
            </a:pP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5"/>
                  </a:ext>
                </a:extLst>
              </a:rPr>
              <a:t>5 min. total</a:t>
            </a: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Trainer talk: </a:t>
            </a:r>
            <a:endParaRPr dirty="0">
              <a:latin typeface="Arial"/>
              <a:ea typeface="Arial"/>
              <a:cs typeface="Arial"/>
              <a:sym typeface="Arial"/>
            </a:endParaRPr>
          </a:p>
          <a:p>
            <a:pPr marL="0" lvl="0" indent="0" algn="l" rtl="0">
              <a:lnSpc>
                <a:spcPct val="80000"/>
              </a:lnSpc>
              <a:spcBef>
                <a:spcPts val="0"/>
              </a:spcBef>
              <a:spcAft>
                <a:spcPts val="0"/>
              </a:spcAft>
              <a:buNone/>
            </a:pPr>
            <a:r>
              <a:rPr lang="en-US" b="1" dirty="0">
                <a:latin typeface="Arial"/>
                <a:ea typeface="Arial"/>
                <a:cs typeface="Arial"/>
                <a:sym typeface="Arial"/>
              </a:rPr>
              <a:t>This begins the second part of Step 2. Now the teacher has created their ISP that describes the skill levels that typically represent the spread of student entering skills.  It is now time to collect data in order to actually map the students to their corresponding ISP level based on the students’ actual skills. The ISP itself can be written prior to students’ arrival. Once that is fleshed out and the students arrive, it can take 6 weeks to really get to know students’ actual entering skill levels based on multiple data points. This is where the teacher can use various types of data to determine the individual student skill levels as they relate to the SLO skill statement.</a:t>
            </a:r>
            <a:endParaRPr b="1" dirty="0">
              <a:latin typeface="Arial"/>
              <a:ea typeface="Arial"/>
              <a:cs typeface="Arial"/>
              <a:sym typeface="Arial"/>
            </a:endParaRPr>
          </a:p>
          <a:p>
            <a:pPr marL="0" lvl="0" indent="0" algn="l" rtl="0">
              <a:lnSpc>
                <a:spcPct val="80000"/>
              </a:lnSpc>
              <a:spcBef>
                <a:spcPts val="0"/>
              </a:spcBef>
              <a:spcAft>
                <a:spcPts val="0"/>
              </a:spcAft>
              <a:buNone/>
            </a:pPr>
            <a:endParaRPr b="1" dirty="0">
              <a:latin typeface="Arial"/>
              <a:ea typeface="Arial"/>
              <a:cs typeface="Arial"/>
              <a:sym typeface="Arial"/>
            </a:endParaRPr>
          </a:p>
          <a:p>
            <a:pPr marL="0" lvl="0" indent="0" algn="l" rtl="0">
              <a:lnSpc>
                <a:spcPct val="80000"/>
              </a:lnSpc>
              <a:spcBef>
                <a:spcPts val="0"/>
              </a:spcBef>
              <a:spcAft>
                <a:spcPts val="0"/>
              </a:spcAft>
              <a:buNone/>
            </a:pPr>
            <a:r>
              <a:rPr lang="en-US" b="1" dirty="0">
                <a:latin typeface="Arial"/>
                <a:ea typeface="Arial"/>
                <a:cs typeface="Arial"/>
                <a:sym typeface="Arial"/>
              </a:rPr>
              <a:t>This will likely be a mix of formal and informal data. The goal here is that teachers are already getting to know their students through many methods. SLOs are designed to complement that process not create extra assessments. Administrators should encourage the staff to see what they are already using to gather information on their students’ skill levels.  Examples include teacher created pre-tests, classwork during the first few weeks of school, homework, class participation, exit tickets, student work on any assignment/project/presentation that students complete during the first few weeks, etc.</a:t>
            </a:r>
            <a:endParaRPr b="1" dirty="0">
              <a:latin typeface="Arial"/>
              <a:ea typeface="Arial"/>
              <a:cs typeface="Arial"/>
              <a:sym typeface="Arial"/>
            </a:endParaRPr>
          </a:p>
          <a:p>
            <a:pPr marL="0" lvl="0" indent="0" algn="l" rtl="0">
              <a:lnSpc>
                <a:spcPct val="80000"/>
              </a:lnSpc>
              <a:spcBef>
                <a:spcPts val="0"/>
              </a:spcBef>
              <a:spcAft>
                <a:spcPts val="0"/>
              </a:spcAft>
              <a:buNone/>
            </a:pPr>
            <a:endParaRPr b="1" dirty="0">
              <a:latin typeface="Arial"/>
              <a:ea typeface="Arial"/>
              <a:cs typeface="Arial"/>
              <a:sym typeface="Arial"/>
            </a:endParaRPr>
          </a:p>
          <a:p>
            <a:pPr marL="0" lvl="0" indent="0" algn="l" rtl="0">
              <a:lnSpc>
                <a:spcPct val="80000"/>
              </a:lnSpc>
              <a:spcBef>
                <a:spcPts val="0"/>
              </a:spcBef>
              <a:spcAft>
                <a:spcPts val="0"/>
              </a:spcAft>
              <a:buNone/>
            </a:pPr>
            <a:r>
              <a:rPr lang="en-US" b="1" dirty="0">
                <a:latin typeface="Arial"/>
                <a:ea typeface="Arial"/>
                <a:cs typeface="Arial"/>
                <a:sym typeface="Arial"/>
              </a:rPr>
              <a:t>Caution: district or campus based standardized assessments may or may not be a valuable source of data. For example, the district assessment may contain 30 questions, but only 3 questions might really pertain to a specific teacher’s Skill Statement. Those 3 questions could be helpful data, but using the whole test would not be accurate if the majority of questions don’t all align to the teacher’s focus.</a:t>
            </a:r>
            <a:endParaRPr b="1" dirty="0">
              <a:latin typeface="Arial"/>
              <a:ea typeface="Arial"/>
              <a:cs typeface="Arial"/>
              <a:sym typeface="Arial"/>
            </a:endParaRPr>
          </a:p>
          <a:p>
            <a:pPr marL="0" lvl="0" indent="0" algn="l" rtl="0">
              <a:lnSpc>
                <a:spcPct val="80000"/>
              </a:lnSpc>
              <a:spcBef>
                <a:spcPts val="0"/>
              </a:spcBef>
              <a:spcAft>
                <a:spcPts val="0"/>
              </a:spcAft>
              <a:buNone/>
            </a:pPr>
            <a:endParaRPr sz="1100" i="0" dirty="0">
              <a:latin typeface="Arial"/>
              <a:ea typeface="Arial"/>
              <a:cs typeface="Arial"/>
              <a:sym typeface="Arial"/>
            </a:endParaRPr>
          </a:p>
          <a:p>
            <a:pPr marL="0" lvl="0" indent="0" algn="l" rtl="0">
              <a:lnSpc>
                <a:spcPct val="80000"/>
              </a:lnSpc>
              <a:spcBef>
                <a:spcPts val="0"/>
              </a:spcBef>
              <a:spcAft>
                <a:spcPts val="0"/>
              </a:spcAft>
              <a:buNone/>
            </a:pPr>
            <a:r>
              <a:rPr lang="en-US" sz="1100" i="0" dirty="0">
                <a:latin typeface="Arial"/>
                <a:ea typeface="Arial"/>
                <a:cs typeface="Arial"/>
                <a:sym typeface="Arial"/>
              </a:rPr>
              <a:t>2 min.</a:t>
            </a:r>
            <a:endParaRPr sz="1100" i="0" dirty="0">
              <a:latin typeface="Arial"/>
              <a:ea typeface="Arial"/>
              <a:cs typeface="Arial"/>
              <a:sym typeface="Arial"/>
            </a:endParaRPr>
          </a:p>
          <a:p>
            <a:pPr marL="0" lvl="0" indent="0" algn="l" rtl="0">
              <a:lnSpc>
                <a:spcPct val="80000"/>
              </a:lnSpc>
              <a:spcBef>
                <a:spcPts val="0"/>
              </a:spcBef>
              <a:spcAft>
                <a:spcPts val="0"/>
              </a:spcAft>
              <a:buNone/>
            </a:pPr>
            <a:r>
              <a:rPr lang="en-US" b="1" dirty="0">
                <a:latin typeface="Arial"/>
                <a:ea typeface="Arial"/>
                <a:cs typeface="Arial"/>
                <a:sym typeface="Arial"/>
              </a:rPr>
              <a:t>Think about 3-4 different types of data you might use for the ISPs you created, or for one of the ISPs we reviewed. What potential data sources do you think would be a good fit? You can record these in your notes or on your SLO form on Step 2, part b.</a:t>
            </a:r>
            <a:endParaRPr b="1" dirty="0">
              <a:latin typeface="Arial"/>
              <a:ea typeface="Arial"/>
              <a:cs typeface="Arial"/>
              <a:sym typeface="Arial"/>
            </a:endParaRPr>
          </a:p>
          <a:p>
            <a:pPr marL="0" lvl="0" indent="0" algn="l" rtl="0">
              <a:lnSpc>
                <a:spcPct val="80000"/>
              </a:lnSpc>
              <a:spcBef>
                <a:spcPts val="0"/>
              </a:spcBef>
              <a:spcAft>
                <a:spcPts val="0"/>
              </a:spcAft>
              <a:buNone/>
            </a:pPr>
            <a:endParaRPr b="1" dirty="0">
              <a:latin typeface="Arial"/>
              <a:ea typeface="Arial"/>
              <a:cs typeface="Arial"/>
              <a:sym typeface="Arial"/>
            </a:endParaRPr>
          </a:p>
          <a:p>
            <a:pPr marL="0" lvl="0" indent="0" algn="l" rtl="0">
              <a:lnSpc>
                <a:spcPct val="80000"/>
              </a:lnSpc>
              <a:spcBef>
                <a:spcPts val="0"/>
              </a:spcBef>
              <a:spcAft>
                <a:spcPts val="0"/>
              </a:spcAft>
              <a:buNone/>
            </a:pPr>
            <a:r>
              <a:rPr lang="en-US" b="1" dirty="0">
                <a:latin typeface="Arial"/>
                <a:ea typeface="Arial"/>
                <a:cs typeface="Arial"/>
                <a:sym typeface="Arial"/>
              </a:rPr>
              <a:t>THE KEY IS TO USE MULTIPLE DATA SOURCES.</a:t>
            </a:r>
            <a:endParaRPr b="1" dirty="0">
              <a:latin typeface="Arial"/>
              <a:ea typeface="Arial"/>
              <a:cs typeface="Arial"/>
              <a:sym typeface="Arial"/>
            </a:endParaRPr>
          </a:p>
          <a:p>
            <a:pPr marL="0" lvl="0" indent="0" algn="l" rtl="0">
              <a:lnSpc>
                <a:spcPct val="80000"/>
              </a:lnSpc>
              <a:spcBef>
                <a:spcPts val="0"/>
              </a:spcBef>
              <a:spcAft>
                <a:spcPts val="0"/>
              </a:spcAft>
              <a:buNone/>
            </a:pPr>
            <a:endParaRPr b="1"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Share some of the possible data sources below and/or ask participants to share data sources they might use.</a:t>
            </a: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Suggestions might include:</a:t>
            </a: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Grade 7 math:</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Early quizzes (only using the questions focused on the SLO or sub skills)</a:t>
            </a:r>
            <a:endParaRPr dirty="0">
              <a:latin typeface="Arial"/>
              <a:ea typeface="Arial"/>
              <a:cs typeface="Arial"/>
              <a:sym typeface="Arial"/>
            </a:endParaRPr>
          </a:p>
          <a:p>
            <a:pPr marL="646932" lvl="1" indent="-189766" algn="l" rtl="0">
              <a:lnSpc>
                <a:spcPct val="80000"/>
              </a:lnSpc>
              <a:spcBef>
                <a:spcPts val="0"/>
              </a:spcBef>
              <a:spcAft>
                <a:spcPts val="0"/>
              </a:spcAft>
              <a:buClr>
                <a:schemeClr val="dk1"/>
              </a:buClr>
              <a:buSzPts val="1200"/>
              <a:buChar char="•"/>
            </a:pPr>
            <a:r>
              <a:rPr lang="en-US" dirty="0">
                <a:latin typeface="Arial"/>
                <a:ea typeface="Arial"/>
                <a:cs typeface="Arial"/>
                <a:sym typeface="Arial"/>
              </a:rPr>
              <a:t>Having students explain the process or concept tied to the SLO</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Exit tickets </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Any diagnostic tests given by the school/district</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Grade 6 STAAR results for CURRENT students </a:t>
            </a:r>
            <a:r>
              <a:rPr lang="en-US" u="sng" dirty="0">
                <a:latin typeface="Arial"/>
                <a:ea typeface="Arial"/>
                <a:cs typeface="Arial"/>
                <a:sym typeface="Arial"/>
              </a:rPr>
              <a:t>ONLY IF </a:t>
            </a:r>
            <a:r>
              <a:rPr lang="en-US" dirty="0">
                <a:latin typeface="Arial"/>
                <a:ea typeface="Arial"/>
                <a:cs typeface="Arial"/>
                <a:sym typeface="Arial"/>
              </a:rPr>
              <a:t>results can be mapped specifically to the skill in question.</a:t>
            </a:r>
            <a:endParaRPr dirty="0">
              <a:latin typeface="Arial"/>
              <a:ea typeface="Arial"/>
              <a:cs typeface="Arial"/>
              <a:sym typeface="Arial"/>
            </a:endParaRPr>
          </a:p>
          <a:p>
            <a:pPr marL="0" lvl="0" indent="0" algn="l" rtl="0">
              <a:lnSpc>
                <a:spcPct val="80000"/>
              </a:lnSpc>
              <a:spcBef>
                <a:spcPts val="0"/>
              </a:spcBef>
              <a:spcAft>
                <a:spcPts val="0"/>
              </a:spcAft>
              <a:buNone/>
            </a:pP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Grade 5 Art:</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Early student assignments/projects – perhaps giving a task that is directly tied to the issue of interest – here it is perspective</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Classwork “quick sketch”</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Art journal entries</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A vocabulary quiz using the words that the teacher has focused on in the SLO</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Knowledge from previous experience with these students</a:t>
            </a:r>
            <a:endParaRPr dirty="0">
              <a:latin typeface="Arial"/>
              <a:ea typeface="Arial"/>
              <a:cs typeface="Arial"/>
              <a:sym typeface="Arial"/>
            </a:endParaRPr>
          </a:p>
          <a:p>
            <a:pPr marL="646933" lvl="1" indent="-177410" algn="l" rtl="0">
              <a:lnSpc>
                <a:spcPct val="80000"/>
              </a:lnSpc>
              <a:spcBef>
                <a:spcPts val="0"/>
              </a:spcBef>
              <a:spcAft>
                <a:spcPts val="0"/>
              </a:spcAft>
              <a:buNone/>
            </a:pPr>
            <a:endParaRPr dirty="0">
              <a:latin typeface="Arial"/>
              <a:ea typeface="Arial"/>
              <a:cs typeface="Arial"/>
              <a:sym typeface="Arial"/>
            </a:endParaRPr>
          </a:p>
          <a:p>
            <a:pPr marL="0" lvl="0" indent="0" algn="l" rtl="0">
              <a:lnSpc>
                <a:spcPct val="80000"/>
              </a:lnSpc>
              <a:spcBef>
                <a:spcPts val="0"/>
              </a:spcBef>
              <a:spcAft>
                <a:spcPts val="0"/>
              </a:spcAft>
              <a:buNone/>
            </a:pPr>
            <a:r>
              <a:rPr lang="en-US" dirty="0">
                <a:latin typeface="Arial"/>
                <a:ea typeface="Arial"/>
                <a:cs typeface="Arial"/>
                <a:sym typeface="Arial"/>
              </a:rPr>
              <a:t>HS Culinary Arts:</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Survey of students’ experiences with cooking</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Early student work on a simple cooking task – perhaps assessed using a rubric similar to what would be used to judge the end product</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Quiz on basic cooking techniques to see which techniques students know or don’t know</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Food sanitation and safety checklist</a:t>
            </a:r>
            <a:endParaRPr dirty="0">
              <a:latin typeface="Arial"/>
              <a:ea typeface="Arial"/>
              <a:cs typeface="Arial"/>
              <a:sym typeface="Arial"/>
            </a:endParaRPr>
          </a:p>
          <a:p>
            <a:pPr marL="646933" lvl="1" indent="-189767" algn="l" rtl="0">
              <a:lnSpc>
                <a:spcPct val="80000"/>
              </a:lnSpc>
              <a:spcBef>
                <a:spcPts val="0"/>
              </a:spcBef>
              <a:spcAft>
                <a:spcPts val="0"/>
              </a:spcAft>
              <a:buClr>
                <a:schemeClr val="dk1"/>
              </a:buClr>
              <a:buSzPts val="1200"/>
              <a:buChar char="•"/>
            </a:pPr>
            <a:r>
              <a:rPr lang="en-US" dirty="0">
                <a:latin typeface="Arial"/>
                <a:ea typeface="Arial"/>
                <a:cs typeface="Arial"/>
                <a:sym typeface="Arial"/>
              </a:rPr>
              <a:t>Observation of students’ ability to follow basic cooking directions/read recipes</a:t>
            </a:r>
            <a:endParaRPr dirty="0">
              <a:latin typeface="Arial"/>
              <a:ea typeface="Arial"/>
              <a:cs typeface="Arial"/>
              <a:sym typeface="Arial"/>
            </a:endParaRPr>
          </a:p>
          <a:p>
            <a:pPr marL="646933" lvl="1" indent="-113567" algn="l" rtl="0">
              <a:lnSpc>
                <a:spcPct val="80000"/>
              </a:lnSpc>
              <a:spcBef>
                <a:spcPts val="0"/>
              </a:spcBef>
              <a:spcAft>
                <a:spcPts val="0"/>
              </a:spcAft>
              <a:buClr>
                <a:schemeClr val="dk1"/>
              </a:buClr>
              <a:buSzPts val="1200"/>
              <a:buFont typeface="Oxygen"/>
              <a:buNone/>
            </a:pPr>
            <a:endParaRPr b="1" dirty="0">
              <a:latin typeface="Arial"/>
              <a:ea typeface="Arial"/>
              <a:cs typeface="Arial"/>
              <a:sym typeface="Arial"/>
            </a:endParaRPr>
          </a:p>
        </p:txBody>
      </p:sp>
      <p:sp>
        <p:nvSpPr>
          <p:cNvPr id="948" name="Google Shape;948;p102: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83</a:t>
            </a:fld>
            <a:endParaRPr sz="1300">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03: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03: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These are suggested timelines. In the first year, we say about 6-9 weeks. It is a new process and it might take a little longer to work through the first time around. In Year 2 and beyond, this process should be able occur faster. The recommended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6"/>
                  </a:ext>
                </a:extLst>
              </a:rPr>
              <a:t>time frame</a:t>
            </a:r>
            <a:r>
              <a:rPr lang="en-US" b="1">
                <a:latin typeface="Arial"/>
                <a:ea typeface="Arial"/>
                <a:cs typeface="Arial"/>
                <a:sym typeface="Arial"/>
              </a:rPr>
              <a:t> shifts to the first 4-6 weeks of the school year. Again these are just recommendations and each district has the opportunity to set their own timelines. The timelines set here are designed to balance the time needed plan a thoughtful Skill Statement tweak the ISP as needed, and gather multiple sources of evidence in order to map each student to a corresponding skill level on the ISP.</a:t>
            </a:r>
            <a:endParaRPr>
              <a:latin typeface="Arial"/>
              <a:ea typeface="Arial"/>
              <a:cs typeface="Arial"/>
              <a:sym typeface="Arial"/>
            </a:endParaRPr>
          </a:p>
        </p:txBody>
      </p:sp>
      <p:sp>
        <p:nvSpPr>
          <p:cNvPr id="956" name="Google Shape;956;p103: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These are the key points to consider when determining students’ entry skill level with respect to the Skill Statement.</a:t>
            </a:r>
            <a:endParaRPr>
              <a:latin typeface="Arial"/>
              <a:ea typeface="Arial"/>
              <a:cs typeface="Arial"/>
              <a:sym typeface="Arial"/>
            </a:endParaRPr>
          </a:p>
        </p:txBody>
      </p:sp>
      <p:sp>
        <p:nvSpPr>
          <p:cNvPr id="965" name="Google Shape;965;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0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dirty="0">
                <a:latin typeface="Arial"/>
                <a:ea typeface="Arial"/>
                <a:cs typeface="Arial"/>
                <a:sym typeface="Arial"/>
              </a:rPr>
              <a:t>1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This brings us back to one of our Core Ideas.</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Read the slide and let it sit for a second.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Determining to which skill level on the ISP each student’s beginning of year work most closely aligns, it is essential to use multiple data points.</a:t>
            </a:r>
            <a:endParaRPr dirty="0">
              <a:latin typeface="Arial"/>
              <a:ea typeface="Arial"/>
              <a:cs typeface="Arial"/>
              <a:sym typeface="Arial"/>
            </a:endParaRPr>
          </a:p>
        </p:txBody>
      </p:sp>
      <p:sp>
        <p:nvSpPr>
          <p:cNvPr id="974" name="Google Shape;974;p10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10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sz="1300"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sz="1300" dirty="0">
                <a:latin typeface="Arial"/>
                <a:ea typeface="Arial"/>
                <a:cs typeface="Arial"/>
                <a:sym typeface="Arial"/>
              </a:rPr>
              <a:t>Carefully name and review each of the 5 data points this teacher will use to determine her student’s initial skill levels.</a:t>
            </a:r>
            <a:endParaRPr dirty="0">
              <a:latin typeface="Arial"/>
              <a:ea typeface="Arial"/>
              <a:cs typeface="Arial"/>
              <a:sym typeface="Arial"/>
            </a:endParaRPr>
          </a:p>
          <a:p>
            <a:pPr marL="0" lvl="0" indent="0" algn="l" rtl="0">
              <a:spcBef>
                <a:spcPts val="0"/>
              </a:spcBef>
              <a:spcAft>
                <a:spcPts val="0"/>
              </a:spcAft>
              <a:buNone/>
            </a:pPr>
            <a:r>
              <a:rPr lang="en-US" sz="1300" dirty="0">
                <a:latin typeface="Arial"/>
                <a:ea typeface="Arial"/>
                <a:cs typeface="Arial"/>
                <a:sym typeface="Arial"/>
              </a:rPr>
              <a:t>Have participants pull out the 8th grade ISP exemplar  on p. 6 of Teacher Orientation Manual, since this example of student skill levels is for an 8</a:t>
            </a:r>
            <a:r>
              <a:rPr lang="en-US" sz="1300" baseline="30000" dirty="0">
                <a:latin typeface="Arial"/>
                <a:ea typeface="Arial"/>
                <a:cs typeface="Arial"/>
                <a:sym typeface="Arial"/>
              </a:rPr>
              <a:t>th</a:t>
            </a:r>
            <a:r>
              <a:rPr lang="en-US" sz="1300" dirty="0">
                <a:latin typeface="Arial"/>
                <a:ea typeface="Arial"/>
                <a:cs typeface="Arial"/>
                <a:sym typeface="Arial"/>
              </a:rPr>
              <a:t> grade ELA teacher.</a:t>
            </a:r>
            <a:r>
              <a:rPr lang="en-US" dirty="0">
                <a:latin typeface="Arial"/>
                <a:ea typeface="Arial"/>
                <a:cs typeface="Arial"/>
                <a:sym typeface="Arial"/>
              </a:rPr>
              <a:t> </a:t>
            </a:r>
            <a:r>
              <a:rPr lang="en-US" sz="1300" dirty="0">
                <a:latin typeface="Arial"/>
                <a:ea typeface="Arial"/>
                <a:cs typeface="Arial"/>
                <a:sym typeface="Arial"/>
              </a:rPr>
              <a:t>This is background for </a:t>
            </a:r>
            <a:r>
              <a:rPr lang="en-US" dirty="0">
                <a:latin typeface="Arial"/>
                <a:ea typeface="Arial"/>
                <a:cs typeface="Arial"/>
                <a:sym typeface="Arial"/>
              </a:rPr>
              <a:t>the </a:t>
            </a:r>
            <a:r>
              <a:rPr lang="en-US" sz="1300" dirty="0">
                <a:latin typeface="Arial"/>
                <a:ea typeface="Arial"/>
                <a:cs typeface="Arial"/>
                <a:sym typeface="Arial"/>
              </a:rPr>
              <a:t>next step in the process – mapping students to the ISP.</a:t>
            </a:r>
            <a:endParaRPr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Let’s see how a teacher might approach this. H</a:t>
            </a:r>
            <a:r>
              <a:rPr lang="en-US" sz="1300" b="1" dirty="0">
                <a:latin typeface="Arial"/>
                <a:ea typeface="Arial"/>
                <a:cs typeface="Arial"/>
                <a:sym typeface="Arial"/>
              </a:rPr>
              <a:t>ere is an example from an 8</a:t>
            </a:r>
            <a:r>
              <a:rPr lang="en-US" sz="1300" b="1" baseline="30000" dirty="0">
                <a:latin typeface="Arial"/>
                <a:ea typeface="Arial"/>
                <a:cs typeface="Arial"/>
                <a:sym typeface="Arial"/>
              </a:rPr>
              <a:t>th</a:t>
            </a:r>
            <a:r>
              <a:rPr lang="en-US" sz="1300" b="1" dirty="0">
                <a:latin typeface="Arial"/>
                <a:ea typeface="Arial"/>
                <a:cs typeface="Arial"/>
                <a:sym typeface="Arial"/>
              </a:rPr>
              <a:t> grade English teacher. </a:t>
            </a:r>
            <a:r>
              <a:rPr lang="en-US" b="1" dirty="0">
                <a:latin typeface="Arial"/>
                <a:ea typeface="Arial"/>
                <a:cs typeface="Arial"/>
                <a:sym typeface="Arial"/>
              </a:rPr>
              <a:t>This</a:t>
            </a:r>
            <a:r>
              <a:rPr lang="en-US" sz="1300" b="1" dirty="0">
                <a:latin typeface="Arial"/>
                <a:ea typeface="Arial"/>
                <a:cs typeface="Arial"/>
                <a:sym typeface="Arial"/>
              </a:rPr>
              <a:t> teacher is using five types of assessments or measures that correspond to her SLO Skill Statement.</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sz="1300" b="1" dirty="0">
                <a:latin typeface="Arial"/>
                <a:ea typeface="Arial"/>
                <a:cs typeface="Arial"/>
                <a:sym typeface="Arial"/>
              </a:rPr>
              <a:t>Each one is rated on a five-point scale – 5 is very accomplished and a 1= minimum skill or effort.</a:t>
            </a:r>
            <a:endParaRPr b="1" dirty="0">
              <a:latin typeface="Arial"/>
              <a:ea typeface="Arial"/>
              <a:cs typeface="Arial"/>
              <a:sym typeface="Arial"/>
            </a:endParaRPr>
          </a:p>
          <a:p>
            <a:pPr marL="0" lvl="0" indent="0" algn="l" rtl="0">
              <a:spcBef>
                <a:spcPts val="0"/>
              </a:spcBef>
              <a:spcAft>
                <a:spcPts val="0"/>
              </a:spcAft>
              <a:buNone/>
            </a:pPr>
            <a:endParaRPr sz="1300"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F</a:t>
            </a:r>
            <a:r>
              <a:rPr lang="en-US" sz="1300" b="1" dirty="0">
                <a:latin typeface="Arial"/>
                <a:ea typeface="Arial"/>
                <a:cs typeface="Arial"/>
                <a:sym typeface="Arial"/>
              </a:rPr>
              <a:t>or this teacher, the data collected is directly related to the focus of the SLO. Her Skill Statement is f</a:t>
            </a:r>
            <a:r>
              <a:rPr lang="en-US" b="1" dirty="0">
                <a:latin typeface="Arial"/>
                <a:ea typeface="Arial"/>
                <a:cs typeface="Arial"/>
                <a:sym typeface="Arial"/>
              </a:rPr>
              <a:t>ocused on drawing accurate conclusions from informational texts and supporting those conclusions with optimal evidence.</a:t>
            </a:r>
            <a:endParaRPr b="1" dirty="0">
              <a:latin typeface="Arial"/>
              <a:ea typeface="Arial"/>
              <a:cs typeface="Arial"/>
              <a:sym typeface="Arial"/>
            </a:endParaRPr>
          </a:p>
          <a:p>
            <a:pPr marL="0" lvl="0" indent="0" algn="l" rtl="0">
              <a:spcBef>
                <a:spcPts val="0"/>
              </a:spcBef>
              <a:spcAft>
                <a:spcPts val="0"/>
              </a:spcAft>
              <a:buNone/>
            </a:pPr>
            <a:r>
              <a:rPr lang="en-US" b="1" dirty="0" err="1">
                <a:latin typeface="Arial"/>
                <a:ea typeface="Arial"/>
                <a:cs typeface="Arial"/>
                <a:sym typeface="Arial"/>
              </a:rPr>
              <a:t>Eachof</a:t>
            </a:r>
            <a:r>
              <a:rPr lang="en-US" b="1" dirty="0">
                <a:latin typeface="Arial"/>
                <a:ea typeface="Arial"/>
                <a:cs typeface="Arial"/>
                <a:sym typeface="Arial"/>
              </a:rPr>
              <a:t> these five assignments is designed to measure all or a part of the skills mentioned in the Skill Statement. Taken together, the teacher will be able to discern to which level of the ISP each students work most closely aligns.</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IMPORTANT POINT - Teachers can and should use assessments they have already created or currently use where possible; the point is definitely not looking for the creation of assessments for SLOs.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982" name="Google Shape;982;p10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87</a:t>
            </a:fld>
            <a:endParaRPr sz="1300">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latin typeface="Oxygen"/>
                <a:ea typeface="Oxygen"/>
                <a:cs typeface="Oxygen"/>
                <a:sym typeface="Oxygen"/>
              </a:rPr>
              <a:t>8 min.</a:t>
            </a:r>
            <a:endParaRPr b="0"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Trainer talk:</a:t>
            </a:r>
            <a:endParaRPr dirty="0">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7"/>
                  </a:ext>
                </a:extLst>
              </a:rPr>
              <a:t>As I share the evidence this teacher used, please follow along in the 8</a:t>
            </a:r>
            <a:r>
              <a:rPr lang="en-US" b="1" baseline="30000" dirty="0">
                <a:latin typeface="Oxygen"/>
                <a:ea typeface="Oxygen"/>
                <a:cs typeface="Oxygen"/>
                <a:sym typeface="Oxy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8"/>
                  </a:ext>
                </a:extLst>
              </a:rPr>
              <a:t>th</a:t>
            </a:r>
            <a:r>
              <a:rPr lang="en-US" b="1" dirty="0">
                <a:latin typeface="Oxygen"/>
                <a:ea typeface="Oxygen"/>
                <a:cs typeface="Oxygen"/>
                <a:sym typeface="Oxy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9"/>
                  </a:ext>
                </a:extLst>
              </a:rPr>
              <a:t> Gr</a:t>
            </a:r>
            <a:r>
              <a:rPr lang="en-US" b="1" dirty="0">
                <a:latin typeface="Oxygen"/>
                <a:ea typeface="Oxygen"/>
                <a:cs typeface="Oxygen"/>
                <a:sym typeface="Oxygen"/>
              </a:rPr>
              <a:t>ade ISP Exemplar document on page 6 of Teacher Orientation Manual and jot down how you think the evidence for each student corresponds to the skill levels on the ISP. </a:t>
            </a:r>
            <a:endParaRPr b="1" dirty="0">
              <a:latin typeface="Oxygen"/>
              <a:ea typeface="Oxygen"/>
              <a:cs typeface="Oxygen"/>
              <a:sym typeface="Oxygen"/>
            </a:endParaRPr>
          </a:p>
          <a:p>
            <a:pPr marL="0" lvl="0" indent="0" algn="l" rtl="0">
              <a:spcBef>
                <a:spcPts val="0"/>
              </a:spcBef>
              <a:spcAft>
                <a:spcPts val="0"/>
              </a:spcAft>
              <a:buNone/>
            </a:pPr>
            <a:endParaRPr b="1"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Give them one minute after the presenter reads each student’s evidence to determine where they think each student falls and if they agree with the numbers on the slide. </a:t>
            </a:r>
            <a:endParaRPr dirty="0"/>
          </a:p>
          <a:p>
            <a:pPr marL="0" lvl="0" indent="0" algn="l" rtl="0">
              <a:spcBef>
                <a:spcPts val="0"/>
              </a:spcBef>
              <a:spcAft>
                <a:spcPts val="0"/>
              </a:spcAft>
              <a:buNone/>
            </a:pPr>
            <a:r>
              <a:rPr lang="en-US" dirty="0">
                <a:latin typeface="Oxygen"/>
                <a:ea typeface="Oxygen"/>
                <a:cs typeface="Oxygen"/>
                <a:sym typeface="Oxygen"/>
              </a:rPr>
              <a:t>It is VERY important to read student’s evidence clearly and slowly, so participants can get a sense of how the evidence aligns to the skill levels described in the ISP for this course. TIP, read each student’s evidence twice and pause between students. Otherwise participants won’t have time to actually process the information and map it back to the ISP. </a:t>
            </a:r>
            <a:endParaRPr dirty="0"/>
          </a:p>
          <a:p>
            <a:pPr marL="0" lvl="0" indent="0" algn="l" rtl="0">
              <a:spcBef>
                <a:spcPts val="0"/>
              </a:spcBef>
              <a:spcAft>
                <a:spcPts val="0"/>
              </a:spcAft>
              <a:buNone/>
            </a:pPr>
            <a:endParaRPr b="1" dirty="0">
              <a:latin typeface="Oxygen"/>
              <a:ea typeface="Oxygen"/>
              <a:cs typeface="Oxygen"/>
              <a:sym typeface="Oxygen"/>
            </a:endParaRPr>
          </a:p>
          <a:p>
            <a:pPr marL="0" lvl="0" indent="0" algn="l" rtl="0">
              <a:spcBef>
                <a:spcPts val="0"/>
              </a:spcBef>
              <a:spcAft>
                <a:spcPts val="0"/>
              </a:spcAft>
              <a:buNone/>
            </a:pPr>
            <a:r>
              <a:rPr lang="en-US" dirty="0">
                <a:latin typeface="Oxygen"/>
                <a:ea typeface="Oxygen"/>
                <a:cs typeface="Oxygen"/>
                <a:sym typeface="Oxygen"/>
              </a:rPr>
              <a:t>Trainer talk:</a:t>
            </a:r>
            <a:endParaRPr dirty="0">
              <a:latin typeface="Oxygen"/>
              <a:ea typeface="Oxygen"/>
              <a:cs typeface="Oxygen"/>
              <a:sym typeface="Oxygen"/>
            </a:endParaRPr>
          </a:p>
          <a:p>
            <a:pPr marL="0" lvl="0" indent="0" algn="l" rtl="0">
              <a:spcBef>
                <a:spcPts val="0"/>
              </a:spcBef>
              <a:spcAft>
                <a:spcPts val="0"/>
              </a:spcAft>
              <a:buNone/>
            </a:pPr>
            <a:r>
              <a:rPr lang="en-US" b="1" dirty="0">
                <a:latin typeface="Oxygen"/>
                <a:ea typeface="Oxygen"/>
                <a:cs typeface="Oxygen"/>
                <a:sym typeface="Oxygen"/>
              </a:rPr>
              <a:t>At the beginning of the year a student who can score all 4s on the assignments, and even a 5 on one assignment this early in the year, is  a student who has well above typical skill for the beginning of the year, like Maria. Similarly, a student who scores mostly 3s with a 2 on a more difficult assignment and a 4 on an easier assignment like multiple choice, is typical for an 8th grade student at the beginning of the year, like Kendrick. Be careful not to assume that numbers align exactly to specific skill levels on the ISP. The idea is to take all of the assignments together as a whole to determine the level on the ISP, using the specific descriptors for each level, that most closely aligns to each student's work. It's not about the numbers, per se. It's about the words that describe each skill level in the ISP and an analysis of student work to see to which level the student work most closely aligns. Numbers, letter grades, percent scores, etc. ca</a:t>
            </a:r>
            <a:r>
              <a:rPr lang="en-US" b="1" dirty="0">
                <a:latin typeface="Arial"/>
                <a:ea typeface="Arial"/>
                <a:cs typeface="Arial"/>
                <a:sym typeface="Arial"/>
              </a:rPr>
              <a:t>n be used to grade each assignment, but it is the group of assignments taken as a whole that paints the picture of where each individual student's skill level is at the beginning of the year and how that skill level compares to what is a typical skill level at the beginning of the year.</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Maria did a great job on the multiple choice assignment. She was very independent and able to move through the assignment with very little support. So her MC level is a 5.  She was accurate in her execution of the response to the prompt and short answer process. Her level for both of these this was a 4. Based on her reading, she was able to draw accurate and high-level conclusions for the analysis assignment and also was able to connect some of her inferences with evidence from the text. She was a strong 4 here on both of these as well.</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Kendrick was able to work through the MC with some reassurance that he was correctly identifying the best answers. His independence level was 4 here because he did need some validation.  He was accurate in summarizing on the prompt response, but his short answers were a little rigid and lacking in consistent clarity. His prompt response and  short answer level were both strong 3s.  For the most part, he was able to draw conclusions that were accurate in the analysis essay, but  struggled to connect to the bigger, more complex concepts. With support and if the right questions were asked, he may have been able to make that leap. He was a 3 on analysis and a 2 on the free write.</a:t>
            </a:r>
            <a:endParaRPr b="1"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solidFill>
                  <a:schemeClr val="dk1"/>
                </a:solidFill>
                <a:latin typeface="Arial"/>
                <a:ea typeface="Arial"/>
                <a:cs typeface="Arial"/>
                <a:sym typeface="Arial"/>
              </a:rPr>
              <a:t>Felipe was very independent in his MC work; his independence level here was a solid 4. He was able to summarize accurately in prompt response, which scored him at a 4, however during the short answer task, he sometimes would rush and wasn’t always accurate, which caused a few errors that he recognized and was able to work though. </a:t>
            </a:r>
            <a:r>
              <a:rPr lang="en-US" b="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0"/>
                  </a:ext>
                </a:extLst>
              </a:rPr>
              <a:t>His SA level was a weak 4</a:t>
            </a:r>
            <a:r>
              <a:rPr lang="en-US" b="1" dirty="0">
                <a:solidFill>
                  <a:schemeClr val="dk1"/>
                </a:solidFill>
                <a:latin typeface="Arial"/>
                <a:ea typeface="Arial"/>
                <a:cs typeface="Arial"/>
                <a:sym typeface="Arial"/>
              </a:rPr>
              <a:t>. As Felipe</a:t>
            </a:r>
            <a:r>
              <a:rPr lang="en-US" b="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1"/>
                  </a:ext>
                </a:extLst>
              </a:rPr>
              <a:t> </a:t>
            </a:r>
            <a:r>
              <a:rPr lang="en-US" b="1" dirty="0">
                <a:solidFill>
                  <a:schemeClr val="dk1"/>
                </a:solidFill>
                <a:latin typeface="Arial"/>
                <a:ea typeface="Arial"/>
                <a:cs typeface="Arial"/>
                <a:sym typeface="Arial"/>
              </a:rPr>
              <a:t>worked through his conclusions, he was able to make some solid conclusions and connections but he struggled to see clear patterns or lack thereof.  His skill level in analysis and the free write were both at a mid-3 range.</a:t>
            </a:r>
            <a:endParaRPr b="1" dirty="0">
              <a:latin typeface="Arial"/>
              <a:ea typeface="Arial"/>
              <a:cs typeface="Arial"/>
              <a:sym typeface="Arial"/>
            </a:endParaRPr>
          </a:p>
          <a:p>
            <a:pPr marL="0" lvl="0" indent="0" algn="l" rtl="0">
              <a:spcBef>
                <a:spcPts val="0"/>
              </a:spcBef>
              <a:spcAft>
                <a:spcPts val="0"/>
              </a:spcAft>
              <a:buNone/>
            </a:pPr>
            <a:endParaRPr b="1" dirty="0">
              <a:solidFill>
                <a:schemeClr val="accent3"/>
              </a:solidFill>
              <a:latin typeface="Arial"/>
              <a:ea typeface="Arial"/>
              <a:cs typeface="Arial"/>
              <a:sym typeface="Arial"/>
            </a:endParaRPr>
          </a:p>
          <a:p>
            <a:pPr marL="0" lvl="0" indent="0" algn="l" rtl="0">
              <a:spcBef>
                <a:spcPts val="0"/>
              </a:spcBef>
              <a:spcAft>
                <a:spcPts val="0"/>
              </a:spcAft>
              <a:buNone/>
            </a:pPr>
            <a:r>
              <a:rPr lang="en-US" b="1" dirty="0">
                <a:solidFill>
                  <a:schemeClr val="dk1"/>
                </a:solidFill>
                <a:latin typeface="Arial"/>
                <a:ea typeface="Arial"/>
                <a:cs typeface="Arial"/>
                <a:sym typeface="Arial"/>
              </a:rPr>
              <a:t>Dayana was fairly independent with her multiple choice work and but needed a lot of support on the higher level questions. </a:t>
            </a:r>
            <a:r>
              <a:rPr lang="en-US" b="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2"/>
                  </a:ext>
                </a:extLst>
              </a:rPr>
              <a:t>Her MC level was a 3.</a:t>
            </a:r>
            <a:r>
              <a:rPr lang="en-US" b="1" dirty="0">
                <a:solidFill>
                  <a:schemeClr val="dk1"/>
                </a:solidFill>
                <a:latin typeface="Arial"/>
                <a:ea typeface="Arial"/>
                <a:cs typeface="Arial"/>
                <a:sym typeface="Arial"/>
              </a:rPr>
              <a:t> She did have a bit of trouble reading through the both the prompt and the short answer questions and at times would guess on how to respond. This caused her to be less accurate. She also had difficulty recognizing her errors and couldn’t catch them. Her prompt response was a 2 and her SA level was a 1. Because she was challenged by reading the material and interpreting the text, it caused her to really struggle with drawing conclusions. She couldn’t see the connections between the text and the larger concepts, so her conclusions were very difficult to understand. Her skill level with analysis was a 1. She was not able to make inferences or support them with evidence on the free write task, so she scored a 1 here as well.</a:t>
            </a:r>
            <a:endParaRPr b="1" dirty="0">
              <a:latin typeface="Arial"/>
              <a:ea typeface="Arial"/>
              <a:cs typeface="Arial"/>
              <a:sym typeface="Arial"/>
            </a:endParaRPr>
          </a:p>
          <a:p>
            <a:pPr marL="0" lvl="0" indent="0" algn="l" rtl="0">
              <a:spcBef>
                <a:spcPts val="0"/>
              </a:spcBef>
              <a:spcAft>
                <a:spcPts val="0"/>
              </a:spcAft>
              <a:buNone/>
            </a:pPr>
            <a:endParaRPr b="1" dirty="0">
              <a:solidFill>
                <a:schemeClr val="accent3"/>
              </a:solidFill>
              <a:latin typeface="Arial"/>
              <a:ea typeface="Arial"/>
              <a:cs typeface="Arial"/>
              <a:sym typeface="Arial"/>
            </a:endParaRPr>
          </a:p>
          <a:p>
            <a:pPr marL="0" lvl="0" indent="0" algn="l" rtl="0">
              <a:spcBef>
                <a:spcPts val="0"/>
              </a:spcBef>
              <a:spcAft>
                <a:spcPts val="0"/>
              </a:spcAft>
              <a:buNone/>
            </a:pPr>
            <a:r>
              <a:rPr lang="en-US" b="1" dirty="0">
                <a:solidFill>
                  <a:schemeClr val="dk1"/>
                </a:solidFill>
                <a:latin typeface="Arial"/>
                <a:ea typeface="Arial"/>
                <a:cs typeface="Arial"/>
                <a:sym typeface="Arial"/>
              </a:rPr>
              <a:t>Violet struggled to get through higher level questions of the MC assignment. She needed some  support to understand what the assignment was asking. Her MC level is at a 3. Because she worked hard to understand what the text was saying, her summarization in the prompt response task was a 3. Once she was able to work through what the analysis task was asking her to think about, she was pretty accurate. She would at times miss the big picture, but overall she was mostly accurate in her work. Her SA level is at a 2. </a:t>
            </a:r>
            <a:r>
              <a:rPr lang="en-US" b="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3"/>
                  </a:ext>
                </a:extLst>
              </a:rPr>
              <a:t>Violet </a:t>
            </a:r>
            <a:r>
              <a:rPr lang="en-US" b="1" dirty="0">
                <a:solidFill>
                  <a:schemeClr val="dk1"/>
                </a:solidFill>
                <a:latin typeface="Arial"/>
                <a:ea typeface="Arial"/>
                <a:cs typeface="Arial"/>
                <a:sym typeface="Arial"/>
              </a:rPr>
              <a:t>used her text to draw mostly accurate conclusions. Some of her conclusions lacked depth, and she needed a lot of support from the teacher to even attempt to go deeper. Her analysis level is at a 2. She was able to make only basic inferences on the free write, and struggled to support them with evidence from the text. She was a strong 1 on the free write.</a:t>
            </a:r>
            <a:endParaRPr sz="1300" b="1" dirty="0">
              <a:solidFill>
                <a:schemeClr val="accent3"/>
              </a:solidFill>
              <a:latin typeface="Arial"/>
              <a:ea typeface="Arial"/>
              <a:cs typeface="Arial"/>
              <a:sym typeface="Arial"/>
            </a:endParaRPr>
          </a:p>
          <a:p>
            <a:pPr marL="0" lvl="0" indent="0" algn="l" rtl="0">
              <a:spcBef>
                <a:spcPts val="0"/>
              </a:spcBef>
              <a:spcAft>
                <a:spcPts val="0"/>
              </a:spcAft>
              <a:buNone/>
            </a:pPr>
            <a:endParaRPr sz="1300" b="1" dirty="0">
              <a:solidFill>
                <a:schemeClr val="accent3"/>
              </a:solidFill>
              <a:latin typeface="Arial"/>
              <a:ea typeface="Arial"/>
              <a:cs typeface="Arial"/>
              <a:sym typeface="Arial"/>
            </a:endParaRPr>
          </a:p>
          <a:p>
            <a:pPr marL="0" lvl="0" indent="0" algn="l" rtl="0">
              <a:spcBef>
                <a:spcPts val="0"/>
              </a:spcBef>
              <a:spcAft>
                <a:spcPts val="0"/>
              </a:spcAft>
              <a:buNone/>
            </a:pPr>
            <a:endParaRPr b="1" dirty="0"/>
          </a:p>
        </p:txBody>
      </p:sp>
      <p:sp>
        <p:nvSpPr>
          <p:cNvPr id="990" name="Google Shape;990;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Using the ISP for 8</a:t>
            </a:r>
            <a:r>
              <a:rPr lang="en-US" baseline="30000" dirty="0">
                <a:latin typeface="Arial"/>
                <a:ea typeface="Arial"/>
                <a:cs typeface="Arial"/>
                <a:sym typeface="Arial"/>
              </a:rPr>
              <a:t>th</a:t>
            </a:r>
            <a:r>
              <a:rPr lang="en-US" dirty="0">
                <a:latin typeface="Arial"/>
                <a:ea typeface="Arial"/>
                <a:cs typeface="Arial"/>
                <a:sym typeface="Arial"/>
              </a:rPr>
              <a:t> Grade ELA, this is where each student’s work corresponds to the ISP skill levels.</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dirty="0">
                <a:latin typeface="Arial"/>
                <a:ea typeface="Arial"/>
                <a:cs typeface="Arial"/>
                <a:sym typeface="Arial"/>
              </a:rPr>
              <a:t>Trainer talk:</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b="1" dirty="0">
                <a:latin typeface="Arial"/>
                <a:ea typeface="Arial"/>
                <a:cs typeface="Arial"/>
                <a:sym typeface="Arial"/>
              </a:rPr>
              <a:t>You can see where each students’ skill level landed after the initial data were collected during the first few weeks of school. This teacher used multiple data points and possibly additional data such as historical data to map the students to the ISP. She used the evidence of student work to evaluate students’ ability to demonstrate and apply their skills. Are there any questions?</a:t>
            </a:r>
            <a:endParaRPr b="1" dirty="0">
              <a:latin typeface="Arial"/>
              <a:ea typeface="Arial"/>
              <a:cs typeface="Arial"/>
              <a:sym typeface="Arial"/>
            </a:endParaRPr>
          </a:p>
          <a:p>
            <a:pPr marL="0" lvl="0" indent="0" algn="l" rtl="0">
              <a:spcBef>
                <a:spcPts val="0"/>
              </a:spcBef>
              <a:spcAft>
                <a:spcPts val="0"/>
              </a:spcAft>
              <a:buNone/>
            </a:pPr>
            <a:endParaRPr dirty="0"/>
          </a:p>
        </p:txBody>
      </p:sp>
      <p:sp>
        <p:nvSpPr>
          <p:cNvPr id="998" name="Google Shape;998;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Pre-test/post-test is also a valid student growth measure and can be used as the </a:t>
            </a: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Student Growth Measure (SGM)</a:t>
            </a:r>
            <a:r>
              <a:rPr lang="en-US" b="1" dirty="0">
                <a:latin typeface="Arial"/>
                <a:ea typeface="Arial"/>
                <a:cs typeface="Arial"/>
                <a:sym typeface="Arial"/>
              </a:rPr>
              <a:t> for purposes of TIA. However, SLOs are a </a:t>
            </a:r>
            <a:r>
              <a:rPr lang="en-US" b="1" i="1" dirty="0">
                <a:latin typeface="Arial"/>
                <a:ea typeface="Arial"/>
                <a:cs typeface="Arial"/>
                <a:sym typeface="Arial"/>
              </a:rPr>
              <a:t>different</a:t>
            </a:r>
            <a:r>
              <a:rPr lang="en-US" b="1" dirty="0">
                <a:latin typeface="Arial"/>
                <a:ea typeface="Arial"/>
                <a:cs typeface="Arial"/>
                <a:sym typeface="Arial"/>
              </a:rPr>
              <a:t> option that is NOT based on just two tests.</a:t>
            </a:r>
            <a:endParaRPr b="1" dirty="0">
              <a:latin typeface="Arial"/>
              <a:ea typeface="Arial"/>
              <a:cs typeface="Arial"/>
              <a:sym typeface="Arial"/>
            </a:endParaRPr>
          </a:p>
        </p:txBody>
      </p:sp>
      <p:sp>
        <p:nvSpPr>
          <p:cNvPr id="158" name="Google Shape;15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09:notes"/>
          <p:cNvSpPr>
            <a:spLocks noGrp="1" noRot="1" noChangeAspect="1"/>
          </p:cNvSpPr>
          <p:nvPr>
            <p:ph type="sldImg" idx="2"/>
          </p:nvPr>
        </p:nvSpPr>
        <p:spPr>
          <a:xfrm>
            <a:off x="1201738" y="703263"/>
            <a:ext cx="46831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b="1">
                <a:latin typeface="Arial"/>
                <a:ea typeface="Arial"/>
                <a:cs typeface="Arial"/>
                <a:sym typeface="Arial"/>
              </a:rPr>
              <a:t>When determining student skill level on the ISP, you want to use a preponderance of evidence as the standard. It may not be a clean placement of everything hitting in the exact area of the ISP levels but when you look at the multiple data points as a whole, you should be able to determine the best placement. You will find even within each level, a range of skills still exist. You may have high typical and lower typical but still they land in the typical range. That is to be expected. When looking at your evidence to support the student’s placement, we are looking to accurately capture their skill set but that doesn’t mean it is absolutely precise. Multiple examples of diverse types of assessments can give us an accurate picture.</a:t>
            </a:r>
            <a:endParaRPr b="1">
              <a:latin typeface="Arial"/>
              <a:ea typeface="Arial"/>
              <a:cs typeface="Arial"/>
              <a:sym typeface="Arial"/>
            </a:endParaRPr>
          </a:p>
        </p:txBody>
      </p:sp>
      <p:sp>
        <p:nvSpPr>
          <p:cNvPr id="1006" name="Google Shape;1006;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90</a:t>
            </a:fld>
            <a:endParaRPr sz="1300">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10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Silent/Solo</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Participants will review actual student work and use it to map each student to their respective ISP level.</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Direct participants to the 3</a:t>
            </a:r>
            <a:r>
              <a:rPr lang="en-US" baseline="30000" dirty="0">
                <a:latin typeface="Arial"/>
                <a:ea typeface="Arial"/>
                <a:cs typeface="Arial"/>
                <a:sym typeface="Arial"/>
              </a:rPr>
              <a:t>rd</a:t>
            </a:r>
            <a:r>
              <a:rPr lang="en-US" dirty="0">
                <a:latin typeface="Arial"/>
                <a:ea typeface="Arial"/>
                <a:cs typeface="Arial"/>
                <a:sym typeface="Arial"/>
              </a:rPr>
              <a:t> Grade ISP Student Work document on pages 13-22 of their Teacher Orientation Manual or at this link: </a:t>
            </a:r>
            <a:r>
              <a:rPr lang="en-US" u="sng" dirty="0">
                <a:solidFill>
                  <a:schemeClr val="hlink"/>
                </a:solidFill>
                <a:latin typeface="Arial"/>
                <a:ea typeface="Arial"/>
                <a:cs typeface="Arial"/>
                <a:sym typeface="Arial"/>
                <a:hlinkClick r:id="rId3"/>
              </a:rPr>
              <a:t>https://texasslo.org/Resource_files/trainers/ISP_Student_Work_Samples-3rd_Grade_Math.pdf</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Advance to the next slide to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6"/>
                  </a:ext>
                </a:extLst>
              </a:rPr>
              <a:t>sho</a:t>
            </a:r>
            <a:r>
              <a:rPr lang="en-US" dirty="0">
                <a:latin typeface="Arial"/>
                <a:ea typeface="Arial"/>
                <a:cs typeface="Arial"/>
                <a:sym typeface="Arial"/>
              </a:rPr>
              <a:t>w them what it looks like, then return to this slide to complete directions. </a:t>
            </a:r>
            <a:r>
              <a:rPr lang="en-US" i="1" dirty="0">
                <a:latin typeface="Arial"/>
                <a:ea typeface="Arial"/>
                <a:cs typeface="Arial"/>
                <a:sym typeface="Arial"/>
              </a:rPr>
              <a:t>Before starting the work time, advance to slide 88 to review the specific skills in the heading of the table that they will be looking for evidence of in the student work.</a:t>
            </a:r>
            <a:endParaRPr i="1" dirty="0">
              <a:latin typeface="Arial"/>
              <a:ea typeface="Arial"/>
              <a:cs typeface="Arial"/>
              <a:sym typeface="Arial"/>
            </a:endParaRPr>
          </a:p>
          <a:p>
            <a:pPr marL="0" lvl="0" indent="0" algn="l" rtl="0">
              <a:spcBef>
                <a:spcPts val="540"/>
              </a:spcBef>
              <a:spcAft>
                <a:spcPts val="0"/>
              </a:spcAft>
              <a:buClr>
                <a:schemeClr val="dk1"/>
              </a:buClr>
              <a:buFont typeface="Arial"/>
              <a:buNone/>
            </a:pPr>
            <a:endParaRPr lang="en-US" dirty="0">
              <a:latin typeface="Arial"/>
              <a:ea typeface="Arial"/>
              <a:cs typeface="Arial"/>
              <a:sym typeface="Arial"/>
            </a:endParaRPr>
          </a:p>
          <a:p>
            <a:pPr marL="0" lvl="0" indent="0" algn="l" rtl="0">
              <a:spcBef>
                <a:spcPts val="540"/>
              </a:spcBef>
              <a:spcAft>
                <a:spcPts val="0"/>
              </a:spcAft>
              <a:buClr>
                <a:schemeClr val="dk1"/>
              </a:buClr>
              <a:buFont typeface="Arial"/>
              <a:buNone/>
            </a:pPr>
            <a:r>
              <a:rPr lang="en-US" dirty="0">
                <a:latin typeface="Arial"/>
                <a:ea typeface="Arial"/>
                <a:cs typeface="Arial"/>
                <a:sym typeface="Arial"/>
              </a:rPr>
              <a:t>Important n</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7"/>
                  </a:ext>
                </a:extLst>
              </a:rPr>
              <a:t>ote: In reality there would be MULTIPLE data sources used, but for today, we are just going to use one sample per student, just to get some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8"/>
                  </a:ext>
                </a:extLst>
              </a:rPr>
              <a:t>practice</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9"/>
                  </a:ext>
                </a:extLst>
              </a:rPr>
              <a: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015" name="Google Shape;1015;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This is just a snip to help participants identify the ISP work sample document. These are found on pages 13-22 in the Teacher Orientation Manual.</a:t>
            </a:r>
            <a:endParaRPr dirty="0">
              <a:latin typeface="Arial"/>
              <a:ea typeface="Arial"/>
              <a:cs typeface="Arial"/>
              <a:sym typeface="Arial"/>
            </a:endParaRPr>
          </a:p>
        </p:txBody>
      </p:sp>
      <p:sp>
        <p:nvSpPr>
          <p:cNvPr id="1023" name="Google Shape;1023;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10 min. work time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talk:</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 you review the student work, you will be looking for evidence of the following specific skills in each student’s work sample. These are listed in the top row of the table.</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Adding 4 digit numbers</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Subtracting 4 digit numbers</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Regrouping (formerly known as “borrowing” and “carrying”)</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Multiplication when given a picture or manipulatives</a:t>
            </a:r>
            <a:endParaRPr b="1" dirty="0">
              <a:latin typeface="Arial"/>
              <a:ea typeface="Arial"/>
              <a:cs typeface="Arial"/>
              <a:sym typeface="Arial"/>
            </a:endParaRPr>
          </a:p>
          <a:p>
            <a:pPr marL="228600" lvl="0" indent="-228600" algn="l" rtl="0">
              <a:spcBef>
                <a:spcPts val="0"/>
              </a:spcBef>
              <a:spcAft>
                <a:spcPts val="0"/>
              </a:spcAft>
              <a:buClr>
                <a:schemeClr val="dk1"/>
              </a:buClr>
              <a:buSzPts val="1200"/>
              <a:buAutoNum type="arabicPeriod"/>
            </a:pPr>
            <a:r>
              <a:rPr lang="en-US" b="1" dirty="0">
                <a:latin typeface="Arial"/>
                <a:ea typeface="Arial"/>
                <a:cs typeface="Arial"/>
                <a:sym typeface="Arial"/>
              </a:rPr>
              <a:t>Multiplication when there are no pictures or manipulatives</a:t>
            </a:r>
            <a:endParaRPr b="1" dirty="0">
              <a:latin typeface="Arial"/>
              <a:ea typeface="Arial"/>
              <a:cs typeface="Arial"/>
              <a:sym typeface="Arial"/>
            </a:endParaRPr>
          </a:p>
          <a:p>
            <a:pPr marL="228600" lvl="0" indent="-152400" algn="l" rtl="0">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b="1" dirty="0">
                <a:latin typeface="Arial"/>
                <a:ea typeface="Arial"/>
                <a:cs typeface="Arial"/>
                <a:sym typeface="Arial"/>
              </a:rPr>
              <a:t>Some students demonstrate skill in just a few of these, some demonstrate skill in all of them and some do not demonstrate skill in any of them.</a:t>
            </a:r>
            <a:endParaRPr b="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b="1" dirty="0">
                <a:latin typeface="Arial"/>
                <a:ea typeface="Arial"/>
                <a:cs typeface="Arial"/>
                <a:sym typeface="Arial"/>
              </a:rPr>
              <a:t>You have 10 minutes to review student work, and we will ask you to rate each student on a </a:t>
            </a:r>
            <a:r>
              <a:rPr lang="en-US"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0"/>
                  </a:ext>
                </a:extLst>
              </a:rPr>
              <a:t>scale of 1-4 regarding t</a:t>
            </a:r>
            <a:r>
              <a:rPr lang="en-US" b="1" dirty="0">
                <a:latin typeface="Arial"/>
                <a:ea typeface="Arial"/>
                <a:cs typeface="Arial"/>
                <a:sym typeface="Arial"/>
              </a:rPr>
              <a:t>heir ability level with each of these 5 skills. If you were doing this as the teacher, you would have developed a rubric or a system that would describe what each level would like be, but in this case, we’re just practicing assigning a level so you will think generally on a scale of 1-4. </a:t>
            </a:r>
            <a:endParaRPr b="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After 10 minutes, have participants indicate the rating on the chart at the top of p. 23 in the Teacher Orientation Manual.</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dirty="0">
                <a:latin typeface="Arial"/>
                <a:ea typeface="Arial"/>
                <a:cs typeface="Arial"/>
                <a:sym typeface="Arial"/>
              </a:rPr>
              <a:t>Choose 1 or 2 participants work to highligh</a:t>
            </a:r>
            <a:r>
              <a:rPr lang="en-US" dirty="0"/>
              <a:t>t and have them talk through their answers.</a:t>
            </a:r>
            <a:endParaRPr dirty="0"/>
          </a:p>
        </p:txBody>
      </p:sp>
      <p:sp>
        <p:nvSpPr>
          <p:cNvPr id="1031" name="Google Shape;1031;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Review the answers. Explain some of the nuances.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For example: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Vanessa and Josh both got all of the addition and subtraction problems correct. However, Vanessa had to draw extensive pictures/graphs/diagrams in order to get the correct answers, whereas Josh appears to have internalized these processes. That’s why Va</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1"/>
                  </a:ext>
                </a:extLst>
              </a:rPr>
              <a:t>nessa received a 3 in these tasks, but Josh received a 4.</a:t>
            </a:r>
            <a:endParaRPr dirty="0">
              <a:latin typeface="Arial"/>
              <a:ea typeface="Arial"/>
              <a:cs typeface="Arial"/>
              <a:sym typeface="Arial"/>
            </a:endParaRPr>
          </a:p>
        </p:txBody>
      </p:sp>
      <p:sp>
        <p:nvSpPr>
          <p:cNvPr id="1040" name="Google Shape;1040;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Explain that based on the evidence we just reviewed, these are the skill levels on the ISP that each of these students mapped to.</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Allow participants 1 minute to read the slide, then open the discussion for 2 minutes to take reactions/thoughts/questions.</a:t>
            </a:r>
            <a:endParaRPr dirty="0">
              <a:latin typeface="Arial"/>
              <a:ea typeface="Arial"/>
              <a:cs typeface="Arial"/>
              <a:sym typeface="Arial"/>
            </a:endParaRPr>
          </a:p>
        </p:txBody>
      </p:sp>
      <p:sp>
        <p:nvSpPr>
          <p:cNvPr id="1049" name="Google Shape;1049;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11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p11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dirty="0">
                <a:latin typeface="Arial"/>
                <a:ea typeface="Arial"/>
                <a:cs typeface="Arial"/>
                <a:sym typeface="Arial"/>
              </a:rPr>
              <a:t>5 min. table groups/breakout rooms to discuss each </a:t>
            </a:r>
            <a:r>
              <a:rPr lang="en-US"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3"/>
                  </a:ext>
                </a:extLst>
              </a:rPr>
              <a:t>question.</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Possible Answers (actual answers on next slide): </a:t>
            </a:r>
            <a:endParaRPr dirty="0">
              <a:latin typeface="Arial"/>
              <a:ea typeface="Arial"/>
              <a:cs typeface="Arial"/>
              <a:sym typeface="Arial"/>
            </a:endParaRPr>
          </a:p>
          <a:p>
            <a:pPr marL="470208" lvl="0" indent="-235448" algn="l" rtl="0">
              <a:spcBef>
                <a:spcPts val="0"/>
              </a:spcBef>
              <a:spcAft>
                <a:spcPts val="0"/>
              </a:spcAft>
              <a:buClr>
                <a:schemeClr val="dk1"/>
              </a:buClr>
              <a:buSzPts val="1200"/>
              <a:buChar char="-"/>
            </a:pPr>
            <a:r>
              <a:rPr lang="en-US" dirty="0">
                <a:latin typeface="Arial"/>
                <a:ea typeface="Arial"/>
                <a:cs typeface="Arial"/>
                <a:sym typeface="Arial"/>
              </a:rPr>
              <a:t>To ground the determination of entering students’ skill levels in the students’ actual work</a:t>
            </a:r>
            <a:endParaRPr dirty="0">
              <a:latin typeface="Arial"/>
              <a:ea typeface="Arial"/>
              <a:cs typeface="Arial"/>
              <a:sym typeface="Arial"/>
            </a:endParaRPr>
          </a:p>
          <a:p>
            <a:pPr marL="470208" lvl="0" indent="-235448" algn="l" rtl="0">
              <a:spcBef>
                <a:spcPts val="0"/>
              </a:spcBef>
              <a:spcAft>
                <a:spcPts val="0"/>
              </a:spcAft>
              <a:buClr>
                <a:schemeClr val="dk1"/>
              </a:buClr>
              <a:buSzPts val="1200"/>
              <a:buChar char="-"/>
            </a:pPr>
            <a:r>
              <a:rPr lang="en-US" dirty="0">
                <a:latin typeface="Arial"/>
                <a:ea typeface="Arial"/>
                <a:cs typeface="Arial"/>
                <a:sym typeface="Arial"/>
              </a:rPr>
              <a:t>Having evidence based information about students’ entering skill levels helps the teacher know where to focus and even fine tune instruction for  students. This will maximize student growth by focusing on where in particular student skill deficits lie.</a:t>
            </a:r>
            <a:endParaRPr dirty="0">
              <a:latin typeface="Arial"/>
              <a:ea typeface="Arial"/>
              <a:cs typeface="Arial"/>
              <a:sym typeface="Arial"/>
            </a:endParaRPr>
          </a:p>
          <a:p>
            <a:pPr marL="470208" lvl="0" indent="-235448" algn="l" rtl="0">
              <a:spcBef>
                <a:spcPts val="0"/>
              </a:spcBef>
              <a:spcAft>
                <a:spcPts val="0"/>
              </a:spcAft>
              <a:buClr>
                <a:schemeClr val="dk1"/>
              </a:buClr>
              <a:buSzPts val="1200"/>
              <a:buChar char="-"/>
            </a:pPr>
            <a:r>
              <a:rPr lang="en-US" dirty="0">
                <a:latin typeface="Arial"/>
                <a:ea typeface="Arial"/>
                <a:cs typeface="Arial"/>
                <a:sym typeface="Arial"/>
              </a:rPr>
              <a:t>Baseline information focuses teaching approaches (and conversations about those approaches) in concrete, evidence-based information and thus, are more effective.</a:t>
            </a:r>
            <a:endParaRPr dirty="0">
              <a:latin typeface="Arial"/>
              <a:ea typeface="Arial"/>
              <a:cs typeface="Arial"/>
              <a:sym typeface="Arial"/>
            </a:endParaRPr>
          </a:p>
          <a:p>
            <a:pPr marL="234759" lvl="0" indent="0" algn="l" rtl="0">
              <a:spcBef>
                <a:spcPts val="0"/>
              </a:spcBef>
              <a:spcAft>
                <a:spcPts val="0"/>
              </a:spcAft>
              <a:buClr>
                <a:schemeClr val="dk1"/>
              </a:buClr>
              <a:buSzPts val="1200"/>
              <a:buFont typeface="Oxygen"/>
              <a:buNone/>
            </a:pPr>
            <a:r>
              <a:rPr lang="en-US" dirty="0">
                <a:latin typeface="Arial"/>
                <a:ea typeface="Arial"/>
                <a:cs typeface="Arial"/>
                <a:sym typeface="Arial"/>
              </a:rPr>
              <a:t>Upon return to whole group, have participants to share their answers to these questions.</a:t>
            </a:r>
            <a:endParaRPr dirty="0">
              <a:latin typeface="Arial"/>
              <a:ea typeface="Arial"/>
              <a:cs typeface="Arial"/>
              <a:sym typeface="Arial"/>
            </a:endParaRPr>
          </a:p>
          <a:p>
            <a:pPr marL="234759" lvl="0" indent="0" algn="l" rtl="0">
              <a:spcBef>
                <a:spcPts val="0"/>
              </a:spcBef>
              <a:spcAft>
                <a:spcPts val="0"/>
              </a:spcAft>
              <a:buClr>
                <a:schemeClr val="dk1"/>
              </a:buClr>
              <a:buSzPts val="1200"/>
              <a:buFont typeface="Oxygen"/>
              <a:buNone/>
            </a:pPr>
            <a:endParaRPr dirty="0">
              <a:latin typeface="Arial"/>
              <a:ea typeface="Arial"/>
              <a:cs typeface="Arial"/>
              <a:sym typeface="Arial"/>
            </a:endParaRPr>
          </a:p>
          <a:p>
            <a:pPr marL="234759" lvl="0" indent="0" algn="l" rtl="0">
              <a:spcBef>
                <a:spcPts val="0"/>
              </a:spcBef>
              <a:spcAft>
                <a:spcPts val="0"/>
              </a:spcAft>
              <a:buClr>
                <a:schemeClr val="dk1"/>
              </a:buClr>
              <a:buSzPts val="1200"/>
              <a:buFont typeface="Oxygen"/>
              <a:buNone/>
            </a:pPr>
            <a:r>
              <a:rPr lang="en-US" dirty="0">
                <a:latin typeface="Arial"/>
                <a:ea typeface="Arial"/>
                <a:cs typeface="Arial"/>
                <a:sym typeface="Arial"/>
              </a:rPr>
              <a:t>Options for sharing:</a:t>
            </a:r>
            <a:endParaRPr dirty="0">
              <a:latin typeface="Arial"/>
              <a:ea typeface="Arial"/>
              <a:cs typeface="Arial"/>
              <a:sym typeface="Arial"/>
            </a:endParaRPr>
          </a:p>
          <a:p>
            <a:pPr marL="234759" lvl="0" indent="0" algn="l" rtl="0">
              <a:spcBef>
                <a:spcPts val="0"/>
              </a:spcBef>
              <a:spcAft>
                <a:spcPts val="0"/>
              </a:spcAft>
              <a:buClr>
                <a:schemeClr val="dk1"/>
              </a:buClr>
              <a:buSzPts val="1200"/>
              <a:buFont typeface="Oxygen"/>
              <a:buNone/>
            </a:pPr>
            <a:r>
              <a:rPr lang="en-US" dirty="0">
                <a:latin typeface="Arial"/>
                <a:ea typeface="Arial"/>
                <a:cs typeface="Arial"/>
                <a:sym typeface="Arial"/>
              </a:rPr>
              <a:t>Collab Board in Nearpod</a:t>
            </a:r>
            <a:endParaRPr dirty="0">
              <a:latin typeface="Arial"/>
              <a:ea typeface="Arial"/>
              <a:cs typeface="Arial"/>
              <a:sym typeface="Arial"/>
            </a:endParaRPr>
          </a:p>
          <a:p>
            <a:pPr marL="234759" lvl="0" indent="0" algn="l" rtl="0">
              <a:spcBef>
                <a:spcPts val="0"/>
              </a:spcBef>
              <a:spcAft>
                <a:spcPts val="0"/>
              </a:spcAft>
              <a:buClr>
                <a:schemeClr val="dk1"/>
              </a:buClr>
              <a:buSzPts val="1200"/>
              <a:buFont typeface="Oxygen"/>
              <a:buNone/>
            </a:pPr>
            <a:r>
              <a:rPr lang="en-US" dirty="0" err="1">
                <a:latin typeface="Arial"/>
                <a:ea typeface="Arial"/>
                <a:cs typeface="Arial"/>
                <a:sym typeface="Arial"/>
              </a:rPr>
              <a:t>Jamboard</a:t>
            </a:r>
            <a:r>
              <a:rPr lang="en-US" dirty="0">
                <a:latin typeface="Arial"/>
                <a:ea typeface="Arial"/>
                <a:cs typeface="Arial"/>
                <a:sym typeface="Arial"/>
              </a:rPr>
              <a:t> in Google</a:t>
            </a:r>
            <a:endParaRPr dirty="0">
              <a:latin typeface="Arial"/>
              <a:ea typeface="Arial"/>
              <a:cs typeface="Arial"/>
              <a:sym typeface="Arial"/>
            </a:endParaRPr>
          </a:p>
          <a:p>
            <a:pPr marL="234760" lvl="0" indent="0" algn="l" rtl="0">
              <a:spcBef>
                <a:spcPts val="0"/>
              </a:spcBef>
              <a:spcAft>
                <a:spcPts val="0"/>
              </a:spcAft>
              <a:buClr>
                <a:schemeClr val="dk1"/>
              </a:buClr>
              <a:buSzPts val="1200"/>
              <a:buFont typeface="Oxygen"/>
              <a:buNone/>
            </a:pPr>
            <a:r>
              <a:rPr lang="en-US" dirty="0">
                <a:latin typeface="Arial"/>
                <a:ea typeface="Arial"/>
                <a:cs typeface="Arial"/>
                <a:sym typeface="Arial"/>
              </a:rPr>
              <a:t>Choose a few volunteers to share verbally</a:t>
            </a:r>
            <a:endParaRPr dirty="0">
              <a:latin typeface="Arial"/>
              <a:ea typeface="Arial"/>
              <a:cs typeface="Arial"/>
              <a:sym typeface="Arial"/>
            </a:endParaRPr>
          </a:p>
        </p:txBody>
      </p:sp>
      <p:sp>
        <p:nvSpPr>
          <p:cNvPr id="1057" name="Google Shape;1057;p11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96</a:t>
            </a:fld>
            <a:endParaRPr sz="1300">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1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11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en-US" dirty="0">
                <a:latin typeface="Arial"/>
                <a:ea typeface="Arial"/>
                <a:cs typeface="Arial"/>
                <a:sym typeface="Arial"/>
              </a:rPr>
              <a:t>2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 a summary of what was just shared by participants, here are some key points.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Trainer or a volunteer reads slide.</a:t>
            </a:r>
            <a:endParaRPr dirty="0">
              <a:latin typeface="Arial"/>
              <a:ea typeface="Arial"/>
              <a:cs typeface="Arial"/>
              <a:sym typeface="Arial"/>
            </a:endParaRPr>
          </a:p>
        </p:txBody>
      </p:sp>
      <p:sp>
        <p:nvSpPr>
          <p:cNvPr id="1065" name="Google Shape;1065;p11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97</a:t>
            </a:fld>
            <a:endParaRPr sz="1300">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17: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17: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4 min. total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participants spend two minutes in silent writing on their loose notes document capturing their key takeaways from this section of the training, and from Day One overall.</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a few participants to share out verbally.</a:t>
            </a:r>
            <a:endParaRPr>
              <a:latin typeface="Arial"/>
              <a:ea typeface="Arial"/>
              <a:cs typeface="Arial"/>
              <a:sym typeface="Arial"/>
            </a:endParaRPr>
          </a:p>
          <a:p>
            <a:pPr marL="0" lvl="0" indent="0" algn="l" rtl="0">
              <a:spcBef>
                <a:spcPts val="0"/>
              </a:spcBef>
              <a:spcAft>
                <a:spcPts val="0"/>
              </a:spcAft>
              <a:buNone/>
            </a:pPr>
            <a:endParaRPr/>
          </a:p>
        </p:txBody>
      </p:sp>
      <p:sp>
        <p:nvSpPr>
          <p:cNvPr id="1073" name="Google Shape;1073;p117: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118: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118: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r>
              <a:rPr lang="en-US">
                <a:latin typeface="Arial"/>
                <a:ea typeface="Arial"/>
                <a:cs typeface="Arial"/>
                <a:sym typeface="Arial"/>
              </a:rPr>
              <a:t>2 min.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Here are the key takeaways we landed on.</a:t>
            </a:r>
            <a:endParaRPr b="1">
              <a:latin typeface="Arial"/>
              <a:ea typeface="Arial"/>
              <a:cs typeface="Arial"/>
              <a:sym typeface="Arial"/>
            </a:endParaRPr>
          </a:p>
        </p:txBody>
      </p:sp>
      <p:sp>
        <p:nvSpPr>
          <p:cNvPr id="1082" name="Google Shape;1082;p118: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TESS - Cover with Logo">
  <p:cSld name="T-TESS - Cover with Logo">
    <p:spTree>
      <p:nvGrpSpPr>
        <p:cNvPr id="1" name="Shape 18"/>
        <p:cNvGrpSpPr/>
        <p:nvPr/>
      </p:nvGrpSpPr>
      <p:grpSpPr>
        <a:xfrm>
          <a:off x="0" y="0"/>
          <a:ext cx="0" cy="0"/>
          <a:chOff x="0" y="0"/>
          <a:chExt cx="0" cy="0"/>
        </a:xfrm>
      </p:grpSpPr>
      <p:sp>
        <p:nvSpPr>
          <p:cNvPr id="19" name="Google Shape;19;p226"/>
          <p:cNvSpPr txBox="1">
            <a:spLocks noGrp="1"/>
          </p:cNvSpPr>
          <p:nvPr>
            <p:ph type="body" idx="1"/>
          </p:nvPr>
        </p:nvSpPr>
        <p:spPr>
          <a:xfrm>
            <a:off x="374073" y="856672"/>
            <a:ext cx="8229600" cy="14224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300">
                <a:latin typeface="Arial"/>
                <a:ea typeface="Arial"/>
                <a:cs typeface="Arial"/>
                <a:sym typeface="Arial"/>
              </a:defRPr>
            </a:lvl1pPr>
            <a:lvl2pPr marL="914400" lvl="1" indent="-419100" algn="l">
              <a:spcBef>
                <a:spcPts val="600"/>
              </a:spcBef>
              <a:spcAft>
                <a:spcPts val="0"/>
              </a:spcAft>
              <a:buClr>
                <a:schemeClr val="lt1"/>
              </a:buClr>
              <a:buSzPts val="3000"/>
              <a:buChar char="–"/>
              <a:defRPr sz="3000">
                <a:solidFill>
                  <a:schemeClr val="lt1"/>
                </a:solidFill>
              </a:defRPr>
            </a:lvl2pPr>
            <a:lvl3pPr marL="1371600" lvl="2" indent="-342900" algn="l">
              <a:spcBef>
                <a:spcPts val="360"/>
              </a:spcBef>
              <a:spcAft>
                <a:spcPts val="0"/>
              </a:spcAft>
              <a:buClr>
                <a:schemeClr val="lt1"/>
              </a:buClr>
              <a:buSzPts val="1800"/>
              <a:buChar char="•"/>
              <a:defRPr>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26"/>
          <p:cNvSpPr txBox="1">
            <a:spLocks noGrp="1"/>
          </p:cNvSpPr>
          <p:nvPr>
            <p:ph type="body" idx="2"/>
          </p:nvPr>
        </p:nvSpPr>
        <p:spPr>
          <a:xfrm>
            <a:off x="457200" y="4953000"/>
            <a:ext cx="8229600" cy="914400"/>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SzPts val="1400"/>
              <a:buNone/>
              <a:defRPr sz="2700">
                <a:solidFill>
                  <a:schemeClr val="dk1"/>
                </a:solidFill>
                <a:latin typeface="Arial"/>
                <a:ea typeface="Arial"/>
                <a:cs typeface="Arial"/>
                <a:sym typeface="Arial"/>
              </a:defRPr>
            </a:lvl1pPr>
            <a:lvl2pPr marL="914400" lvl="1" indent="-419100" algn="l">
              <a:spcBef>
                <a:spcPts val="600"/>
              </a:spcBef>
              <a:spcAft>
                <a:spcPts val="0"/>
              </a:spcAft>
              <a:buClr>
                <a:schemeClr val="dk1"/>
              </a:buClr>
              <a:buSzPts val="3000"/>
              <a:buChar char="–"/>
              <a:defRPr sz="3000">
                <a:solidFill>
                  <a:schemeClr val="dk1"/>
                </a:solidFill>
              </a:defRPr>
            </a:lvl2pPr>
            <a:lvl3pPr marL="1371600" lvl="2" indent="-342900" algn="l">
              <a:spcBef>
                <a:spcPts val="360"/>
              </a:spcBef>
              <a:spcAft>
                <a:spcPts val="0"/>
              </a:spcAft>
              <a:buClr>
                <a:schemeClr val="lt1"/>
              </a:buClr>
              <a:buSzPts val="1800"/>
              <a:buChar char="•"/>
              <a:defRPr>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226"/>
          <p:cNvPicPr preferRelativeResize="0"/>
          <p:nvPr/>
        </p:nvPicPr>
        <p:blipFill rotWithShape="1">
          <a:blip r:embed="rId2">
            <a:alphaModFix/>
          </a:blip>
          <a:srcRect/>
          <a:stretch/>
        </p:blipFill>
        <p:spPr>
          <a:xfrm>
            <a:off x="1360446" y="2857138"/>
            <a:ext cx="6423108" cy="20719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TESS- Chart">
  <p:cSld name="T-TESS- Chart">
    <p:spTree>
      <p:nvGrpSpPr>
        <p:cNvPr id="1" name="Shape 64"/>
        <p:cNvGrpSpPr/>
        <p:nvPr/>
      </p:nvGrpSpPr>
      <p:grpSpPr>
        <a:xfrm>
          <a:off x="0" y="0"/>
          <a:ext cx="0" cy="0"/>
          <a:chOff x="0" y="0"/>
          <a:chExt cx="0" cy="0"/>
        </a:xfrm>
      </p:grpSpPr>
      <p:sp>
        <p:nvSpPr>
          <p:cNvPr id="65" name="Google Shape;65;p236"/>
          <p:cNvSpPr>
            <a:spLocks noGrp="1"/>
          </p:cNvSpPr>
          <p:nvPr>
            <p:ph type="chart" idx="2"/>
          </p:nvPr>
        </p:nvSpPr>
        <p:spPr>
          <a:xfrm>
            <a:off x="381000" y="1219200"/>
            <a:ext cx="8391594" cy="4419600"/>
          </a:xfrm>
          <a:prstGeom prst="rect">
            <a:avLst/>
          </a:prstGeom>
          <a:noFill/>
          <a:ln>
            <a:noFill/>
          </a:ln>
        </p:spPr>
        <p:txBody>
          <a:bodyPr spcFirstLastPara="1" wrap="square" lIns="91425" tIns="45700" rIns="91425" bIns="45700" anchor="t" anchorCtr="0">
            <a:noAutofit/>
          </a:bodyPr>
          <a:lstStyle>
            <a:lvl1pPr marR="0" lvl="0" algn="l" rtl="0">
              <a:spcBef>
                <a:spcPts val="135"/>
              </a:spcBef>
              <a:spcAft>
                <a:spcPts val="0"/>
              </a:spcAft>
              <a:buSzPts val="1400"/>
              <a:buNone/>
              <a:defRPr sz="675">
                <a:solidFill>
                  <a:schemeClr val="dk1"/>
                </a:solidFill>
                <a:latin typeface="Source Sans Pro"/>
                <a:ea typeface="Source Sans Pro"/>
                <a:cs typeface="Source Sans Pro"/>
                <a:sym typeface="Source Sans Pro"/>
              </a:defRPr>
            </a:lvl1pPr>
            <a:lvl2pPr marR="0" lvl="1"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2pPr>
            <a:lvl3pPr marR="0" lvl="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3pPr>
            <a:lvl4pPr marR="0" lvl="3"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R="0" lvl="4"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236"/>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23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type="title">
  <p:cSld name="TITL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237"/>
          <p:cNvSpPr txBox="1">
            <a:spLocks noGrp="1"/>
          </p:cNvSpPr>
          <p:nvPr>
            <p:ph type="ctrTitle"/>
          </p:nvPr>
        </p:nvSpPr>
        <p:spPr>
          <a:xfrm>
            <a:off x="328612" y="1627189"/>
            <a:ext cx="6465094"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Open Sans"/>
              <a:buNone/>
              <a:defRPr sz="4500">
                <a:solidFill>
                  <a:schemeClr val="lt1"/>
                </a:solidFill>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a:endParaRPr/>
          </a:p>
        </p:txBody>
      </p:sp>
      <p:sp>
        <p:nvSpPr>
          <p:cNvPr id="70" name="Google Shape;70;p237"/>
          <p:cNvSpPr txBox="1">
            <a:spLocks noGrp="1"/>
          </p:cNvSpPr>
          <p:nvPr>
            <p:ph type="subTitle" idx="1"/>
          </p:nvPr>
        </p:nvSpPr>
        <p:spPr>
          <a:xfrm>
            <a:off x="328612" y="4286250"/>
            <a:ext cx="6465094" cy="7524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400"/>
              <a:buFont typeface="Arial"/>
              <a:buNone/>
              <a:defRPr sz="1800">
                <a:solidFill>
                  <a:schemeClr val="lt1"/>
                </a:solidFill>
                <a:latin typeface="Source Sans Pro"/>
                <a:ea typeface="Source Sans Pro"/>
                <a:cs typeface="Source Sans Pro"/>
                <a:sym typeface="Source Sans Pro"/>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defRPr>
            </a:lvl1pPr>
            <a:lvl2pPr marL="556022" indent="-213122">
              <a:buClr>
                <a:srgbClr val="5783C2"/>
              </a:buClr>
              <a:buSzPct val="85000"/>
              <a:buFont typeface="Arial" panose="020B0604020202020204" pitchFamily="34" charset="0"/>
              <a:buChar char="•"/>
              <a:defRPr sz="2400" b="0" cap="none" spc="0">
                <a:ln w="0">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defRPr>
            </a:lvl2pPr>
            <a:lvl3pPr marL="856060" indent="-170260">
              <a:buClr>
                <a:srgbClr val="F89C4D"/>
              </a:buClr>
              <a:buSzPct val="85000"/>
              <a:buFont typeface="Arial" panose="020B0604020202020204" pitchFamily="34" charset="0"/>
              <a:buChar char="•"/>
              <a:defRPr sz="2100" b="0" cap="none" spc="0">
                <a:ln w="0">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defRPr>
            </a:lvl3pPr>
            <a:lvl4pPr marL="1198960" indent="-170260">
              <a:buClr>
                <a:srgbClr val="F89C4D"/>
              </a:buClr>
              <a:buSzPct val="85000"/>
              <a:buFont typeface="Arial" panose="020B0604020202020204" pitchFamily="34" charset="0"/>
              <a:buChar char="–"/>
              <a:defRPr sz="1800" b="0" cap="none" spc="0">
                <a:ln w="0">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defRPr>
            </a:lvl4pPr>
            <a:lvl5pPr>
              <a:defRPr sz="1800" b="0" cap="none" spc="0">
                <a:ln w="0">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70659A"/>
          </a:solidFill>
        </p:spPr>
        <p:txBody>
          <a:bodyPr/>
          <a:lstStyle>
            <a:lvl1pPr fontAlgn="auto">
              <a:spcAft>
                <a:spcPts val="0"/>
              </a:spcAft>
              <a:defRPr sz="3000" b="1" cap="none" spc="0">
                <a:ln w="22225">
                  <a:noFill/>
                  <a:prstDash val="solid"/>
                </a:ln>
                <a:solidFill>
                  <a:schemeClr val="bg1"/>
                </a:solidFill>
                <a:effectLst/>
                <a:latin typeface="Source Sans Pro" panose="020B0503030403020204" pitchFamily="34" charset="0"/>
                <a:ea typeface="Source Sans Pro" panose="020B0503030403020204" pitchFamily="34" charset="0"/>
              </a:defRPr>
            </a:lvl1pPr>
            <a:lvl2pPr>
              <a:defRPr>
                <a:solidFill>
                  <a:schemeClr val="bg1"/>
                </a:solidFill>
              </a:defRPr>
            </a:lvl2pPr>
            <a:lvl3pPr>
              <a:defRPr>
                <a:solidFill>
                  <a:schemeClr val="bg1"/>
                </a:solidFill>
              </a:defRPr>
            </a:lvl3pPr>
          </a:lstStyle>
          <a:p>
            <a:pPr fontAlgn="auto">
              <a:spcAft>
                <a:spcPts val="0"/>
              </a:spcAft>
              <a:defRPr/>
            </a:pPr>
            <a:r>
              <a:rPr lang="en-US" sz="3300"/>
              <a:t>Click to edit Master title style</a:t>
            </a:r>
          </a:p>
        </p:txBody>
      </p:sp>
      <p:sp>
        <p:nvSpPr>
          <p:cNvPr id="4" name="Shape 22"/>
          <p:cNvSpPr>
            <a:spLocks noGrp="1"/>
          </p:cNvSpPr>
          <p:nvPr>
            <p:ph type="sldNum" idx="4"/>
          </p:nvPr>
        </p:nvSpPr>
        <p:spPr>
          <a:xfrm>
            <a:off x="8568172" y="6420309"/>
            <a:ext cx="274200" cy="274200"/>
          </a:xfrm>
          <a:prstGeom prst="ellipse">
            <a:avLst/>
          </a:prstGeom>
          <a:solidFill>
            <a:schemeClr val="accent1"/>
          </a:solidFill>
          <a:ln>
            <a:noFill/>
          </a:ln>
        </p:spPr>
        <p:txBody>
          <a:bodyPr lIns="0" tIns="0" rIns="0" bIns="0" anchor="ctr" anchorCtr="1">
            <a:noAutofit/>
          </a:bodyPr>
          <a:lstStyle/>
          <a:p>
            <a:pPr marL="0" marR="0" lvl="0" indent="0" algn="ctr" rtl="0">
              <a:spcBef>
                <a:spcPts val="0"/>
              </a:spcBef>
              <a:buSzPct val="25000"/>
              <a:buNone/>
            </a:pPr>
            <a:fld id="{00000000-1234-1234-1234-123412341234}" type="slidenum">
              <a:rPr lang="en-US" sz="1400">
                <a:solidFill>
                  <a:srgbClr val="FFFFFF"/>
                </a:solidFill>
                <a:latin typeface="Source Sans Pro"/>
                <a:ea typeface="Source Sans Pro"/>
                <a:cs typeface="Source Sans Pro"/>
                <a:sym typeface="Source Sans Pro"/>
              </a:rPr>
              <a:t>‹#›</a:t>
            </a:fld>
            <a:endParaRPr lang="en-US" sz="1400">
              <a:solidFill>
                <a:srgbClr val="FFFFFF"/>
              </a:solidFill>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257074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TESS - Master Content">
  <p:cSld name="T-TESS - Master Content">
    <p:spTree>
      <p:nvGrpSpPr>
        <p:cNvPr id="1" name="Shape 26"/>
        <p:cNvGrpSpPr/>
        <p:nvPr/>
      </p:nvGrpSpPr>
      <p:grpSpPr>
        <a:xfrm>
          <a:off x="0" y="0"/>
          <a:ext cx="0" cy="0"/>
          <a:chOff x="0" y="0"/>
          <a:chExt cx="0" cy="0"/>
        </a:xfrm>
      </p:grpSpPr>
      <p:sp>
        <p:nvSpPr>
          <p:cNvPr id="27" name="Google Shape;27;p228"/>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0"/>
              </a:spcBef>
              <a:spcAft>
                <a:spcPts val="0"/>
              </a:spcAft>
              <a:buSzPts val="1400"/>
              <a:buNone/>
              <a:defRPr sz="2700" b="0" i="0" u="none" strike="noStrike" cap="none">
                <a:solidFill>
                  <a:schemeClr val="dk1"/>
                </a:solidFill>
                <a:latin typeface="Source Sans Pro"/>
                <a:ea typeface="Source Sans Pro"/>
                <a:cs typeface="Source Sans Pro"/>
                <a:sym typeface="Source Sans Pro"/>
              </a:defRPr>
            </a:lvl1pPr>
            <a:lvl2pPr marL="914400" marR="0" lvl="1" indent="-358140" algn="l" rtl="0">
              <a:spcBef>
                <a:spcPts val="480"/>
              </a:spcBef>
              <a:spcAft>
                <a:spcPts val="0"/>
              </a:spcAft>
              <a:buClr>
                <a:srgbClr val="5783C2"/>
              </a:buClr>
              <a:buSzPts val="204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41947" algn="l" rtl="0">
              <a:spcBef>
                <a:spcPts val="420"/>
              </a:spcBef>
              <a:spcAft>
                <a:spcPts val="0"/>
              </a:spcAft>
              <a:buClr>
                <a:srgbClr val="F89C4D"/>
              </a:buClr>
              <a:buSzPts val="1785"/>
              <a:buFont typeface="Arial"/>
              <a:buChar char="•"/>
              <a:defRPr sz="2100" b="0" i="0" u="none" strike="noStrike" cap="none">
                <a:solidFill>
                  <a:schemeClr val="dk1"/>
                </a:solidFill>
                <a:latin typeface="Source Sans Pro"/>
                <a:ea typeface="Source Sans Pro"/>
                <a:cs typeface="Source Sans Pro"/>
                <a:sym typeface="Source Sans Pro"/>
              </a:defRPr>
            </a:lvl3pPr>
            <a:lvl4pPr marL="1828800" marR="0" lvl="3" indent="-325755" algn="l" rtl="0">
              <a:spcBef>
                <a:spcPts val="360"/>
              </a:spcBef>
              <a:spcAft>
                <a:spcPts val="0"/>
              </a:spcAft>
              <a:buClr>
                <a:srgbClr val="F89C4D"/>
              </a:buClr>
              <a:buSzPts val="153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228"/>
          <p:cNvSpPr txBox="1">
            <a:spLocks noGrp="1"/>
          </p:cNvSpPr>
          <p:nvPr>
            <p:ph type="body" idx="2"/>
          </p:nvPr>
        </p:nvSpPr>
        <p:spPr>
          <a:xfrm>
            <a:off x="152400" y="76200"/>
            <a:ext cx="8915400" cy="1091938"/>
          </a:xfrm>
          <a:prstGeom prst="rect">
            <a:avLst/>
          </a:prstGeom>
          <a:solidFill>
            <a:srgbClr val="70659A"/>
          </a:solid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3000" b="1" i="0" u="none" strike="noStrike" cap="none">
                <a:solidFill>
                  <a:schemeClr val="lt1"/>
                </a:solidFill>
                <a:latin typeface="Source Sans Pro"/>
                <a:ea typeface="Source Sans Pro"/>
                <a:cs typeface="Source Sans Pro"/>
                <a:sym typeface="Source Sans Pro"/>
              </a:defRPr>
            </a:lvl1pPr>
            <a:lvl2pPr marL="914400" marR="0" lvl="1" indent="-271462" algn="l" rtl="0">
              <a:spcBef>
                <a:spcPts val="135"/>
              </a:spcBef>
              <a:spcAft>
                <a:spcPts val="0"/>
              </a:spcAft>
              <a:buClr>
                <a:schemeClr val="lt1"/>
              </a:buClr>
              <a:buSzPts val="675"/>
              <a:buFont typeface="Arial"/>
              <a:buChar char="–"/>
              <a:defRPr sz="675" b="0" i="0" u="none" strike="noStrike" cap="none">
                <a:solidFill>
                  <a:schemeClr val="lt1"/>
                </a:solidFill>
                <a:latin typeface="Source Sans Pro"/>
                <a:ea typeface="Source Sans Pro"/>
                <a:cs typeface="Source Sans Pro"/>
                <a:sym typeface="Source Sans Pro"/>
              </a:defRPr>
            </a:lvl2pPr>
            <a:lvl3pPr marL="1371600" marR="0" lvl="2" indent="-271462" algn="l" rtl="0">
              <a:spcBef>
                <a:spcPts val="135"/>
              </a:spcBef>
              <a:spcAft>
                <a:spcPts val="0"/>
              </a:spcAft>
              <a:buClr>
                <a:schemeClr val="lt1"/>
              </a:buClr>
              <a:buSzPts val="675"/>
              <a:buFont typeface="Arial"/>
              <a:buChar char="•"/>
              <a:defRPr sz="675" b="0" i="0" u="none" strike="noStrike" cap="none">
                <a:solidFill>
                  <a:schemeClr val="lt1"/>
                </a:solidFill>
                <a:latin typeface="Source Sans Pro"/>
                <a:ea typeface="Source Sans Pro"/>
                <a:cs typeface="Source Sans Pro"/>
                <a:sym typeface="Source Sans Pro"/>
              </a:defRPr>
            </a:lvl3pPr>
            <a:lvl4pPr marL="1828800" marR="0" lvl="3" indent="-27146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L="2286000" marR="0" lvl="4" indent="-27146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228"/>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29"/>
          <p:cNvSpPr txBox="1">
            <a:spLocks noGrp="1"/>
          </p:cNvSpPr>
          <p:nvPr>
            <p:ph type="title"/>
          </p:nvPr>
        </p:nvSpPr>
        <p:spPr>
          <a:xfrm>
            <a:off x="521854" y="223981"/>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3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lvl1pPr marR="0" lvl="0" algn="l">
              <a:spcBef>
                <a:spcPts val="0"/>
              </a:spcBef>
              <a:spcAft>
                <a:spcPts val="0"/>
              </a:spcAft>
              <a:buClr>
                <a:schemeClr val="dk2"/>
              </a:buClr>
              <a:buSzPts val="4000"/>
              <a:buFont typeface="Source Sans Pro"/>
              <a:buNone/>
              <a:defRPr sz="4000" b="0" i="0" u="none" strike="noStrike" cap="none">
                <a:solidFill>
                  <a:srgbClr val="70659A"/>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Calibri"/>
              <a:buNone/>
              <a:defRPr sz="1800"/>
            </a:lvl2pPr>
            <a:lvl3pPr lvl="2" algn="l">
              <a:spcBef>
                <a:spcPts val="0"/>
              </a:spcBef>
              <a:spcAft>
                <a:spcPts val="0"/>
              </a:spcAft>
              <a:buClr>
                <a:schemeClr val="lt1"/>
              </a:buClr>
              <a:buSzPts val="1800"/>
              <a:buFont typeface="Calibri"/>
              <a:buNone/>
              <a:defRPr sz="1800"/>
            </a:lvl3pPr>
            <a:lvl4pPr lvl="3" algn="l">
              <a:spcBef>
                <a:spcPts val="0"/>
              </a:spcBef>
              <a:spcAft>
                <a:spcPts val="0"/>
              </a:spcAft>
              <a:buClr>
                <a:schemeClr val="lt1"/>
              </a:buClr>
              <a:buSzPts val="1800"/>
              <a:buFont typeface="Calibri"/>
              <a:buNone/>
              <a:defRPr sz="1800"/>
            </a:lvl4pPr>
            <a:lvl5pPr lvl="4" algn="l">
              <a:spcBef>
                <a:spcPts val="0"/>
              </a:spcBef>
              <a:spcAft>
                <a:spcPts val="0"/>
              </a:spcAft>
              <a:buClr>
                <a:schemeClr val="lt1"/>
              </a:buClr>
              <a:buSzPts val="1800"/>
              <a:buFont typeface="Calibri"/>
              <a:buNone/>
              <a:defRPr sz="1800"/>
            </a:lvl5pPr>
            <a:lvl6pPr lvl="5" algn="l">
              <a:spcBef>
                <a:spcPts val="0"/>
              </a:spcBef>
              <a:spcAft>
                <a:spcPts val="0"/>
              </a:spcAft>
              <a:buClr>
                <a:schemeClr val="lt1"/>
              </a:buClr>
              <a:buSzPts val="1800"/>
              <a:buFont typeface="Calibri"/>
              <a:buNone/>
              <a:defRPr sz="1800"/>
            </a:lvl6pPr>
            <a:lvl7pPr lvl="6" algn="l">
              <a:spcBef>
                <a:spcPts val="0"/>
              </a:spcBef>
              <a:spcAft>
                <a:spcPts val="0"/>
              </a:spcAft>
              <a:buClr>
                <a:schemeClr val="lt1"/>
              </a:buClr>
              <a:buSzPts val="1800"/>
              <a:buFont typeface="Calibri"/>
              <a:buNone/>
              <a:defRPr sz="1800"/>
            </a:lvl7pPr>
            <a:lvl8pPr lvl="7" algn="l">
              <a:spcBef>
                <a:spcPts val="0"/>
              </a:spcBef>
              <a:spcAft>
                <a:spcPts val="0"/>
              </a:spcAft>
              <a:buClr>
                <a:schemeClr val="lt1"/>
              </a:buClr>
              <a:buSzPts val="1800"/>
              <a:buFont typeface="Calibri"/>
              <a:buNone/>
              <a:defRPr sz="1800"/>
            </a:lvl8pPr>
            <a:lvl9pPr lvl="8" algn="l">
              <a:spcBef>
                <a:spcPts val="0"/>
              </a:spcBef>
              <a:spcAft>
                <a:spcPts val="0"/>
              </a:spcAft>
              <a:buClr>
                <a:schemeClr val="lt1"/>
              </a:buClr>
              <a:buSzPts val="1800"/>
              <a:buFont typeface="Calibri"/>
              <a:buNone/>
              <a:defRPr sz="1800"/>
            </a:lvl9pPr>
          </a:lstStyle>
          <a:p>
            <a:endParaRPr/>
          </a:p>
        </p:txBody>
      </p:sp>
      <p:sp>
        <p:nvSpPr>
          <p:cNvPr id="34" name="Google Shape;34;p230"/>
          <p:cNvSpPr>
            <a:spLocks noGrp="1"/>
          </p:cNvSpPr>
          <p:nvPr>
            <p:ph type="sldNum" idx="12"/>
          </p:nvPr>
        </p:nvSpPr>
        <p:spPr>
          <a:xfrm>
            <a:off x="8580582" y="6262254"/>
            <a:ext cx="389655" cy="422564"/>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None/>
              <a:defRPr sz="1800">
                <a:solidFill>
                  <a:schemeClr val="lt1"/>
                </a:solidFill>
                <a:latin typeface="Source Sans Pro"/>
                <a:ea typeface="Source Sans Pro"/>
                <a:cs typeface="Source Sans Pro"/>
                <a:sym typeface="Source Sans Pro"/>
              </a:defRPr>
            </a:lvl1pPr>
            <a:lvl2pPr marL="0" marR="0" lvl="1" indent="0" algn="ctr">
              <a:spcBef>
                <a:spcPts val="0"/>
              </a:spcBef>
              <a:buNone/>
              <a:defRPr sz="1800">
                <a:solidFill>
                  <a:schemeClr val="lt1"/>
                </a:solidFill>
                <a:latin typeface="Source Sans Pro"/>
                <a:ea typeface="Source Sans Pro"/>
                <a:cs typeface="Source Sans Pro"/>
                <a:sym typeface="Source Sans Pro"/>
              </a:defRPr>
            </a:lvl2pPr>
            <a:lvl3pPr marL="0" marR="0" lvl="2" indent="0" algn="ctr">
              <a:spcBef>
                <a:spcPts val="0"/>
              </a:spcBef>
              <a:buNone/>
              <a:defRPr sz="1800">
                <a:solidFill>
                  <a:schemeClr val="lt1"/>
                </a:solidFill>
                <a:latin typeface="Source Sans Pro"/>
                <a:ea typeface="Source Sans Pro"/>
                <a:cs typeface="Source Sans Pro"/>
                <a:sym typeface="Source Sans Pro"/>
              </a:defRPr>
            </a:lvl3pPr>
            <a:lvl4pPr marL="0" marR="0" lvl="3" indent="0" algn="ctr">
              <a:spcBef>
                <a:spcPts val="0"/>
              </a:spcBef>
              <a:buNone/>
              <a:defRPr sz="1800">
                <a:solidFill>
                  <a:schemeClr val="lt1"/>
                </a:solidFill>
                <a:latin typeface="Source Sans Pro"/>
                <a:ea typeface="Source Sans Pro"/>
                <a:cs typeface="Source Sans Pro"/>
                <a:sym typeface="Source Sans Pro"/>
              </a:defRPr>
            </a:lvl4pPr>
            <a:lvl5pPr marL="0" marR="0" lvl="4" indent="0" algn="ctr">
              <a:spcBef>
                <a:spcPts val="0"/>
              </a:spcBef>
              <a:buNone/>
              <a:defRPr sz="1800">
                <a:solidFill>
                  <a:schemeClr val="lt1"/>
                </a:solidFill>
                <a:latin typeface="Source Sans Pro"/>
                <a:ea typeface="Source Sans Pro"/>
                <a:cs typeface="Source Sans Pro"/>
                <a:sym typeface="Source Sans Pro"/>
              </a:defRPr>
            </a:lvl5pPr>
            <a:lvl6pPr marL="0" marR="0" lvl="5" indent="0" algn="ctr">
              <a:spcBef>
                <a:spcPts val="0"/>
              </a:spcBef>
              <a:buNone/>
              <a:defRPr sz="1800">
                <a:solidFill>
                  <a:schemeClr val="lt1"/>
                </a:solidFill>
                <a:latin typeface="Source Sans Pro"/>
                <a:ea typeface="Source Sans Pro"/>
                <a:cs typeface="Source Sans Pro"/>
                <a:sym typeface="Source Sans Pro"/>
              </a:defRPr>
            </a:lvl6pPr>
            <a:lvl7pPr marL="0" marR="0" lvl="6" indent="0" algn="ctr">
              <a:spcBef>
                <a:spcPts val="0"/>
              </a:spcBef>
              <a:buNone/>
              <a:defRPr sz="1800">
                <a:solidFill>
                  <a:schemeClr val="lt1"/>
                </a:solidFill>
                <a:latin typeface="Source Sans Pro"/>
                <a:ea typeface="Source Sans Pro"/>
                <a:cs typeface="Source Sans Pro"/>
                <a:sym typeface="Source Sans Pro"/>
              </a:defRPr>
            </a:lvl7pPr>
            <a:lvl8pPr marL="0" marR="0" lvl="7" indent="0" algn="ctr">
              <a:spcBef>
                <a:spcPts val="0"/>
              </a:spcBef>
              <a:buNone/>
              <a:defRPr sz="1800">
                <a:solidFill>
                  <a:schemeClr val="lt1"/>
                </a:solidFill>
                <a:latin typeface="Source Sans Pro"/>
                <a:ea typeface="Source Sans Pro"/>
                <a:cs typeface="Source Sans Pro"/>
                <a:sym typeface="Source Sans Pro"/>
              </a:defRPr>
            </a:lvl8pPr>
            <a:lvl9pPr marL="0" marR="0" lvl="8" indent="0" algn="ctr">
              <a:spcBef>
                <a:spcPts val="0"/>
              </a:spcBef>
              <a:buNone/>
              <a:defRPr sz="1800">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30"/>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1"/>
          <p:cNvSpPr txBox="1">
            <a:spLocks noGrp="1"/>
          </p:cNvSpPr>
          <p:nvPr>
            <p:ph type="title"/>
          </p:nvPr>
        </p:nvSpPr>
        <p:spPr>
          <a:xfrm>
            <a:off x="914400" y="273050"/>
            <a:ext cx="7772400" cy="11430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Arial"/>
              <a:buNone/>
              <a:defRPr sz="1800"/>
            </a:lvl2pPr>
            <a:lvl3pPr lvl="2" algn="l">
              <a:spcBef>
                <a:spcPts val="0"/>
              </a:spcBef>
              <a:spcAft>
                <a:spcPts val="0"/>
              </a:spcAft>
              <a:buClr>
                <a:schemeClr val="lt1"/>
              </a:buClr>
              <a:buSzPts val="1800"/>
              <a:buFont typeface="Arial"/>
              <a:buNone/>
              <a:defRPr sz="1800"/>
            </a:lvl3pPr>
            <a:lvl4pPr lvl="3" algn="l">
              <a:spcBef>
                <a:spcPts val="0"/>
              </a:spcBef>
              <a:spcAft>
                <a:spcPts val="0"/>
              </a:spcAft>
              <a:buClr>
                <a:schemeClr val="lt1"/>
              </a:buClr>
              <a:buSzPts val="1800"/>
              <a:buFont typeface="Arial"/>
              <a:buNone/>
              <a:defRPr sz="1800"/>
            </a:lvl4pPr>
            <a:lvl5pPr lvl="4" algn="l">
              <a:spcBef>
                <a:spcPts val="0"/>
              </a:spcBef>
              <a:spcAft>
                <a:spcPts val="0"/>
              </a:spcAft>
              <a:buClr>
                <a:schemeClr val="lt1"/>
              </a:buClr>
              <a:buSzPts val="1800"/>
              <a:buFont typeface="Arial"/>
              <a:buNone/>
              <a:defRPr sz="1800"/>
            </a:lvl5pPr>
            <a:lvl6pPr lvl="5" algn="l">
              <a:spcBef>
                <a:spcPts val="0"/>
              </a:spcBef>
              <a:spcAft>
                <a:spcPts val="0"/>
              </a:spcAft>
              <a:buClr>
                <a:schemeClr val="lt1"/>
              </a:buClr>
              <a:buSzPts val="1800"/>
              <a:buFont typeface="Arial"/>
              <a:buNone/>
              <a:defRPr sz="1800"/>
            </a:lvl6pPr>
            <a:lvl7pPr lvl="6" algn="l">
              <a:spcBef>
                <a:spcPts val="0"/>
              </a:spcBef>
              <a:spcAft>
                <a:spcPts val="0"/>
              </a:spcAft>
              <a:buClr>
                <a:schemeClr val="lt1"/>
              </a:buClr>
              <a:buSzPts val="1800"/>
              <a:buFont typeface="Arial"/>
              <a:buNone/>
              <a:defRPr sz="1800"/>
            </a:lvl7pPr>
            <a:lvl8pPr lvl="7" algn="l">
              <a:spcBef>
                <a:spcPts val="0"/>
              </a:spcBef>
              <a:spcAft>
                <a:spcPts val="0"/>
              </a:spcAft>
              <a:buClr>
                <a:schemeClr val="lt1"/>
              </a:buClr>
              <a:buSzPts val="1800"/>
              <a:buFont typeface="Arial"/>
              <a:buNone/>
              <a:defRPr sz="1800"/>
            </a:lvl8pPr>
            <a:lvl9pPr lvl="8" algn="l">
              <a:spcBef>
                <a:spcPts val="0"/>
              </a:spcBef>
              <a:spcAft>
                <a:spcPts val="0"/>
              </a:spcAft>
              <a:buClr>
                <a:schemeClr val="lt1"/>
              </a:buClr>
              <a:buSzPts val="1800"/>
              <a:buFont typeface="Arial"/>
              <a:buNone/>
              <a:defRPr sz="1800"/>
            </a:lvl9pPr>
          </a:lstStyle>
          <a:p>
            <a:endParaRPr/>
          </a:p>
        </p:txBody>
      </p:sp>
      <p:sp>
        <p:nvSpPr>
          <p:cNvPr id="38" name="Google Shape;38;p231"/>
          <p:cNvSpPr txBox="1">
            <a:spLocks noGrp="1"/>
          </p:cNvSpPr>
          <p:nvPr>
            <p:ph type="body" idx="1"/>
          </p:nvPr>
        </p:nvSpPr>
        <p:spPr>
          <a:xfrm>
            <a:off x="9144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600"/>
              <a:buFont typeface="Source Sans Pro"/>
              <a:buNone/>
              <a:defRPr sz="1600" b="1"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9" name="Google Shape;39;p231"/>
          <p:cNvSpPr txBox="1">
            <a:spLocks noGrp="1"/>
          </p:cNvSpPr>
          <p:nvPr>
            <p:ph type="body" idx="2"/>
          </p:nvPr>
        </p:nvSpPr>
        <p:spPr>
          <a:xfrm>
            <a:off x="49530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600"/>
              <a:buFont typeface="Source Sans Pro"/>
              <a:buNone/>
              <a:defRPr sz="1600" b="1"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0" name="Google Shape;40;p231"/>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1" name="Google Shape;41;p231"/>
          <p:cNvSpPr>
            <a:spLocks noGrp="1"/>
          </p:cNvSpPr>
          <p:nvPr>
            <p:ph type="sldNum" idx="12"/>
          </p:nvPr>
        </p:nvSpPr>
        <p:spPr>
          <a:xfrm>
            <a:off x="184513" y="626363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231"/>
          <p:cNvSpPr txBox="1">
            <a:spLocks noGrp="1"/>
          </p:cNvSpPr>
          <p:nvPr>
            <p:ph type="body" idx="3"/>
          </p:nvPr>
        </p:nvSpPr>
        <p:spPr>
          <a:xfrm>
            <a:off x="9144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lnSpc>
                <a:spcPct val="100000"/>
              </a:lnSpc>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3" name="Google Shape;43;p231"/>
          <p:cNvSpPr txBox="1">
            <a:spLocks noGrp="1"/>
          </p:cNvSpPr>
          <p:nvPr>
            <p:ph type="body" idx="4"/>
          </p:nvPr>
        </p:nvSpPr>
        <p:spPr>
          <a:xfrm>
            <a:off x="49530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lnSpc>
                <a:spcPct val="100000"/>
              </a:lnSpc>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TESS- No Header">
  <p:cSld name="T-TESS- No Header">
    <p:spTree>
      <p:nvGrpSpPr>
        <p:cNvPr id="1" name="Shape 44"/>
        <p:cNvGrpSpPr/>
        <p:nvPr/>
      </p:nvGrpSpPr>
      <p:grpSpPr>
        <a:xfrm>
          <a:off x="0" y="0"/>
          <a:ext cx="0" cy="0"/>
          <a:chOff x="0" y="0"/>
          <a:chExt cx="0" cy="0"/>
        </a:xfrm>
      </p:grpSpPr>
      <p:sp>
        <p:nvSpPr>
          <p:cNvPr id="45" name="Google Shape;45;p232"/>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0"/>
              </a:spcBef>
              <a:spcAft>
                <a:spcPts val="0"/>
              </a:spcAft>
              <a:buSzPts val="1400"/>
              <a:buNone/>
              <a:defRPr sz="2700">
                <a:solidFill>
                  <a:schemeClr val="dk1"/>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232"/>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23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TESS- Media">
  <p:cSld name="T-TESS- Media">
    <p:spTree>
      <p:nvGrpSpPr>
        <p:cNvPr id="1" name="Shape 48"/>
        <p:cNvGrpSpPr/>
        <p:nvPr/>
      </p:nvGrpSpPr>
      <p:grpSpPr>
        <a:xfrm>
          <a:off x="0" y="0"/>
          <a:ext cx="0" cy="0"/>
          <a:chOff x="0" y="0"/>
          <a:chExt cx="0" cy="0"/>
        </a:xfrm>
      </p:grpSpPr>
      <p:sp>
        <p:nvSpPr>
          <p:cNvPr id="49" name="Google Shape;49;p233"/>
          <p:cNvSpPr>
            <a:spLocks noGrp="1"/>
          </p:cNvSpPr>
          <p:nvPr>
            <p:ph type="media" idx="2"/>
          </p:nvPr>
        </p:nvSpPr>
        <p:spPr>
          <a:xfrm>
            <a:off x="381000" y="1219200"/>
            <a:ext cx="8305800" cy="4419600"/>
          </a:xfrm>
          <a:prstGeom prst="rect">
            <a:avLst/>
          </a:prstGeom>
          <a:noFill/>
          <a:ln>
            <a:noFill/>
          </a:ln>
        </p:spPr>
        <p:txBody>
          <a:bodyPr spcFirstLastPara="1" wrap="square" lIns="91425" tIns="45700" rIns="91425" bIns="45700" anchor="t" anchorCtr="0">
            <a:noAutofit/>
          </a:bodyPr>
          <a:lstStyle>
            <a:lvl1pPr marR="0" lvl="0" algn="l" rtl="0">
              <a:spcBef>
                <a:spcPts val="135"/>
              </a:spcBef>
              <a:spcAft>
                <a:spcPts val="0"/>
              </a:spcAft>
              <a:buSzPts val="1400"/>
              <a:buNone/>
              <a:defRPr sz="675">
                <a:solidFill>
                  <a:schemeClr val="dk1"/>
                </a:solidFill>
                <a:latin typeface="Source Sans Pro"/>
                <a:ea typeface="Source Sans Pro"/>
                <a:cs typeface="Source Sans Pro"/>
                <a:sym typeface="Source Sans Pro"/>
              </a:defRPr>
            </a:lvl1pPr>
            <a:lvl2pPr marR="0" lvl="1"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2pPr>
            <a:lvl3pPr marR="0" lvl="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3pPr>
            <a:lvl4pPr marR="0" lvl="3"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R="0" lvl="4"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233"/>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23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2"/>
        <p:cNvGrpSpPr/>
        <p:nvPr/>
      </p:nvGrpSpPr>
      <p:grpSpPr>
        <a:xfrm>
          <a:off x="0" y="0"/>
          <a:ext cx="0" cy="0"/>
          <a:chOff x="0" y="0"/>
          <a:chExt cx="0" cy="0"/>
        </a:xfrm>
      </p:grpSpPr>
      <p:sp>
        <p:nvSpPr>
          <p:cNvPr id="53" name="Google Shape;53;p23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4" name="Google Shape;54;p234"/>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Arial"/>
              <a:buNone/>
              <a:defRPr sz="1800"/>
            </a:lvl2pPr>
            <a:lvl3pPr lvl="2" algn="l">
              <a:spcBef>
                <a:spcPts val="0"/>
              </a:spcBef>
              <a:spcAft>
                <a:spcPts val="0"/>
              </a:spcAft>
              <a:buClr>
                <a:schemeClr val="lt1"/>
              </a:buClr>
              <a:buSzPts val="1800"/>
              <a:buFont typeface="Arial"/>
              <a:buNone/>
              <a:defRPr sz="1800"/>
            </a:lvl3pPr>
            <a:lvl4pPr lvl="3" algn="l">
              <a:spcBef>
                <a:spcPts val="0"/>
              </a:spcBef>
              <a:spcAft>
                <a:spcPts val="0"/>
              </a:spcAft>
              <a:buClr>
                <a:schemeClr val="lt1"/>
              </a:buClr>
              <a:buSzPts val="1800"/>
              <a:buFont typeface="Arial"/>
              <a:buNone/>
              <a:defRPr sz="1800"/>
            </a:lvl4pPr>
            <a:lvl5pPr lvl="4" algn="l">
              <a:spcBef>
                <a:spcPts val="0"/>
              </a:spcBef>
              <a:spcAft>
                <a:spcPts val="0"/>
              </a:spcAft>
              <a:buClr>
                <a:schemeClr val="lt1"/>
              </a:buClr>
              <a:buSzPts val="1800"/>
              <a:buFont typeface="Arial"/>
              <a:buNone/>
              <a:defRPr sz="1800"/>
            </a:lvl5pPr>
            <a:lvl6pPr lvl="5" algn="l">
              <a:spcBef>
                <a:spcPts val="0"/>
              </a:spcBef>
              <a:spcAft>
                <a:spcPts val="0"/>
              </a:spcAft>
              <a:buClr>
                <a:schemeClr val="lt1"/>
              </a:buClr>
              <a:buSzPts val="1800"/>
              <a:buFont typeface="Arial"/>
              <a:buNone/>
              <a:defRPr sz="1800"/>
            </a:lvl6pPr>
            <a:lvl7pPr lvl="6" algn="l">
              <a:spcBef>
                <a:spcPts val="0"/>
              </a:spcBef>
              <a:spcAft>
                <a:spcPts val="0"/>
              </a:spcAft>
              <a:buClr>
                <a:schemeClr val="lt1"/>
              </a:buClr>
              <a:buSzPts val="1800"/>
              <a:buFont typeface="Arial"/>
              <a:buNone/>
              <a:defRPr sz="1800"/>
            </a:lvl7pPr>
            <a:lvl8pPr lvl="7" algn="l">
              <a:spcBef>
                <a:spcPts val="0"/>
              </a:spcBef>
              <a:spcAft>
                <a:spcPts val="0"/>
              </a:spcAft>
              <a:buClr>
                <a:schemeClr val="lt1"/>
              </a:buClr>
              <a:buSzPts val="1800"/>
              <a:buFont typeface="Arial"/>
              <a:buNone/>
              <a:defRPr sz="1800"/>
            </a:lvl8pPr>
            <a:lvl9pPr lvl="8" algn="l">
              <a:spcBef>
                <a:spcPts val="0"/>
              </a:spcBef>
              <a:spcAft>
                <a:spcPts val="0"/>
              </a:spcAft>
              <a:buClr>
                <a:schemeClr val="lt1"/>
              </a:buClr>
              <a:buSzPts val="1800"/>
              <a:buFont typeface="Arial"/>
              <a:buNone/>
              <a:defRPr sz="1800"/>
            </a:lvl9pPr>
          </a:lstStyle>
          <a:p>
            <a:endParaRPr/>
          </a:p>
        </p:txBody>
      </p:sp>
      <p:sp>
        <p:nvSpPr>
          <p:cNvPr id="55" name="Google Shape;55;p234"/>
          <p:cNvSpPr txBox="1">
            <a:spLocks noGrp="1"/>
          </p:cNvSpPr>
          <p:nvPr>
            <p:ph type="body" idx="1"/>
          </p:nvPr>
        </p:nvSpPr>
        <p:spPr>
          <a:xfrm>
            <a:off x="722312" y="3267000"/>
            <a:ext cx="7772400" cy="133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400"/>
              <a:buFont typeface="Source Sans Pro"/>
              <a:buNone/>
              <a:defRPr sz="1400" b="0" i="0" u="none" strike="noStrike" cap="none">
                <a:solidFill>
                  <a:srgbClr val="888888"/>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pic>
        <p:nvPicPr>
          <p:cNvPr id="56" name="Google Shape;56;p234"/>
          <p:cNvPicPr preferRelativeResize="0"/>
          <p:nvPr/>
        </p:nvPicPr>
        <p:blipFill rotWithShape="1">
          <a:blip r:embed="rId2">
            <a:alphaModFix/>
          </a:blip>
          <a:srcRect/>
          <a:stretch/>
        </p:blipFill>
        <p:spPr>
          <a:xfrm>
            <a:off x="413094" y="6112042"/>
            <a:ext cx="1911255" cy="616534"/>
          </a:xfrm>
          <a:prstGeom prst="rect">
            <a:avLst/>
          </a:prstGeom>
          <a:noFill/>
          <a:ln>
            <a:noFill/>
          </a:ln>
        </p:spPr>
      </p:pic>
      <p:sp>
        <p:nvSpPr>
          <p:cNvPr id="57" name="Google Shape;57;p234"/>
          <p:cNvSpPr/>
          <p:nvPr/>
        </p:nvSpPr>
        <p:spPr>
          <a:xfrm rot="10800000" flipH="1">
            <a:off x="733313" y="2085895"/>
            <a:ext cx="7772400" cy="8269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8" name="Google Shape;58;p234"/>
          <p:cNvSpPr/>
          <p:nvPr/>
        </p:nvSpPr>
        <p:spPr>
          <a:xfrm>
            <a:off x="782426" y="2341356"/>
            <a:ext cx="7699323" cy="45719"/>
          </a:xfrm>
          <a:prstGeom prst="rect">
            <a:avLst/>
          </a:prstGeom>
          <a:solidFill>
            <a:srgbClr val="F479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9" name="Google Shape;59;p234"/>
          <p:cNvSpPr/>
          <p:nvPr/>
        </p:nvSpPr>
        <p:spPr>
          <a:xfrm>
            <a:off x="782424" y="2468761"/>
            <a:ext cx="7689898" cy="45719"/>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2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235"/>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5"/>
          <p:cNvSpPr txBox="1">
            <a:spLocks noGrp="1"/>
          </p:cNvSpPr>
          <p:nvPr>
            <p:ph type="title"/>
          </p:nvPr>
        </p:nvSpPr>
        <p:spPr>
          <a:xfrm>
            <a:off x="457200" y="990600"/>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5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9pPr>
          </a:lstStyle>
          <a:p>
            <a:endParaRPr/>
          </a:p>
        </p:txBody>
      </p:sp>
      <p:sp>
        <p:nvSpPr>
          <p:cNvPr id="11" name="Google Shape;11;p225"/>
          <p:cNvSpPr txBox="1">
            <a:spLocks noGrp="1"/>
          </p:cNvSpPr>
          <p:nvPr>
            <p:ph type="body" idx="1"/>
          </p:nvPr>
        </p:nvSpPr>
        <p:spPr>
          <a:xfrm>
            <a:off x="457200" y="3632200"/>
            <a:ext cx="8229600" cy="1422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500" b="1" i="0" u="none" strike="noStrike" cap="none">
                <a:solidFill>
                  <a:schemeClr val="lt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225"/>
          <p:cNvSpPr/>
          <p:nvPr/>
        </p:nvSpPr>
        <p:spPr>
          <a:xfrm>
            <a:off x="0" y="5867400"/>
            <a:ext cx="9144000" cy="990600"/>
          </a:xfrm>
          <a:prstGeom prst="rect">
            <a:avLst/>
          </a:prstGeom>
          <a:solidFill>
            <a:srgbClr val="7065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225"/>
          <p:cNvSpPr/>
          <p:nvPr/>
        </p:nvSpPr>
        <p:spPr>
          <a:xfrm>
            <a:off x="0" y="641033"/>
            <a:ext cx="9144000" cy="1758950"/>
          </a:xfrm>
          <a:prstGeom prst="rect">
            <a:avLst/>
          </a:prstGeom>
          <a:solidFill>
            <a:srgbClr val="7065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4" name="Google Shape;14;p225"/>
          <p:cNvSpPr txBox="1"/>
          <p:nvPr/>
        </p:nvSpPr>
        <p:spPr>
          <a:xfrm>
            <a:off x="3543300" y="6515102"/>
            <a:ext cx="13335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Last Updated:</a:t>
            </a:r>
            <a:endParaRPr/>
          </a:p>
        </p:txBody>
      </p:sp>
      <p:pic>
        <p:nvPicPr>
          <p:cNvPr id="15" name="Google Shape;15;p225"/>
          <p:cNvPicPr preferRelativeResize="0"/>
          <p:nvPr/>
        </p:nvPicPr>
        <p:blipFill rotWithShape="1">
          <a:blip r:embed="rId3">
            <a:alphaModFix/>
          </a:blip>
          <a:srcRect/>
          <a:stretch/>
        </p:blipFill>
        <p:spPr>
          <a:xfrm>
            <a:off x="7543801" y="6040438"/>
            <a:ext cx="1306513" cy="684212"/>
          </a:xfrm>
          <a:prstGeom prst="rect">
            <a:avLst/>
          </a:prstGeom>
          <a:noFill/>
          <a:ln>
            <a:noFill/>
          </a:ln>
        </p:spPr>
      </p:pic>
      <p:sp>
        <p:nvSpPr>
          <p:cNvPr id="16" name="Google Shape;16;p225"/>
          <p:cNvSpPr txBox="1"/>
          <p:nvPr/>
        </p:nvSpPr>
        <p:spPr>
          <a:xfrm>
            <a:off x="4527868" y="6572885"/>
            <a:ext cx="1179512" cy="242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75" b="0" i="0" u="none" strike="noStrike" cap="none" dirty="0">
                <a:solidFill>
                  <a:schemeClr val="lt1"/>
                </a:solidFill>
                <a:latin typeface="Arial"/>
                <a:ea typeface="Arial"/>
                <a:cs typeface="Arial"/>
                <a:sym typeface="Arial"/>
              </a:rPr>
              <a:t>6/29/2022</a:t>
            </a:r>
            <a:endParaRPr dirty="0"/>
          </a:p>
        </p:txBody>
      </p:sp>
      <p:pic>
        <p:nvPicPr>
          <p:cNvPr id="17" name="Google Shape;17;p225"/>
          <p:cNvPicPr preferRelativeResize="0"/>
          <p:nvPr/>
        </p:nvPicPr>
        <p:blipFill rotWithShape="1">
          <a:blip r:embed="rId4">
            <a:alphaModFix/>
          </a:blip>
          <a:srcRect/>
          <a:stretch/>
        </p:blipFill>
        <p:spPr>
          <a:xfrm>
            <a:off x="457200" y="6040438"/>
            <a:ext cx="2071797" cy="6683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227"/>
          <p:cNvPicPr preferRelativeResize="0"/>
          <p:nvPr/>
        </p:nvPicPr>
        <p:blipFill rotWithShape="1">
          <a:blip r:embed="rId13">
            <a:alphaModFix/>
          </a:blip>
          <a:srcRect/>
          <a:stretch/>
        </p:blipFill>
        <p:spPr>
          <a:xfrm>
            <a:off x="413094" y="6112042"/>
            <a:ext cx="1911255" cy="616534"/>
          </a:xfrm>
          <a:prstGeom prst="rect">
            <a:avLst/>
          </a:prstGeom>
          <a:noFill/>
          <a:ln>
            <a:noFill/>
          </a:ln>
        </p:spPr>
      </p:pic>
      <p:sp>
        <p:nvSpPr>
          <p:cNvPr id="24" name="Google Shape;24;p227"/>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2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2625" b="1"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hyperlink" Target="https://educator-evaluation-and-leadership.wistia.com/medias/9z5t634ckk?wvideo=9z5t634ckk" TargetMode="External"/><Relationship Id="rId2" Type="http://schemas.openxmlformats.org/officeDocument/2006/relationships/notesSlide" Target="../notesSlides/notesSlide15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rnBMAEA3A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3.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hyperlink" Target="https://educator-evaluation-and-leadership.wistia.com/medias/d76eqnyyla?wvideo=d76eqnyyla" TargetMode="External"/><Relationship Id="rId2" Type="http://schemas.openxmlformats.org/officeDocument/2006/relationships/notesSlide" Target="../notesSlides/notesSlide17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8.xml"/></Relationships>
</file>

<file path=ppt/slides/_rels/slide1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1.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2.xml"/><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3" Type="http://schemas.openxmlformats.org/officeDocument/2006/relationships/hyperlink" Target="https://educator-evaluation-and-leadership.wistia.com/medias/dsltv9emr3?wvideo=dsltv9emr3" TargetMode="External"/><Relationship Id="rId2" Type="http://schemas.openxmlformats.org/officeDocument/2006/relationships/notesSlide" Target="../notesSlides/notesSlide19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idx="4294967295"/>
          </p:nvPr>
        </p:nvSpPr>
        <p:spPr>
          <a:xfrm>
            <a:off x="457200" y="-647700"/>
            <a:ext cx="82296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solidFill>
                  <a:schemeClr val="lt1"/>
                </a:solidFill>
              </a:rPr>
              <a:t>Student Learning Objectives </a:t>
            </a:r>
            <a:endParaRPr dirty="0"/>
          </a:p>
        </p:txBody>
      </p:sp>
      <p:sp>
        <p:nvSpPr>
          <p:cNvPr id="77" name="Google Shape;77;p1"/>
          <p:cNvSpPr txBox="1">
            <a:spLocks noGrp="1"/>
          </p:cNvSpPr>
          <p:nvPr>
            <p:ph type="body" idx="1"/>
          </p:nvPr>
        </p:nvSpPr>
        <p:spPr>
          <a:xfrm>
            <a:off x="325528" y="495300"/>
            <a:ext cx="8229600" cy="1368419"/>
          </a:xfrm>
          <a:prstGeom prst="rect">
            <a:avLst/>
          </a:prstGeom>
          <a:noFill/>
          <a:ln>
            <a:noFill/>
          </a:ln>
        </p:spPr>
        <p:txBody>
          <a:bodyPr spcFirstLastPara="1" wrap="square" lIns="91425" tIns="45700" rIns="91425" bIns="45700" anchor="t" anchorCtr="0">
            <a:noAutofit/>
          </a:bodyPr>
          <a:lstStyle/>
          <a:p>
            <a:pPr marL="257175" lvl="0" indent="-257175" algn="ctr" rtl="0">
              <a:spcBef>
                <a:spcPts val="0"/>
              </a:spcBef>
              <a:spcAft>
                <a:spcPts val="0"/>
              </a:spcAft>
              <a:buNone/>
            </a:pPr>
            <a:r>
              <a:rPr lang="en-US" sz="5400" dirty="0">
                <a:latin typeface="Sura"/>
                <a:ea typeface="Sura"/>
                <a:cs typeface="Sura"/>
                <a:sym typeface="Sura"/>
              </a:rPr>
              <a:t>Teacher Orientation</a:t>
            </a:r>
          </a:p>
          <a:p>
            <a:pPr marL="257175" lvl="0" indent="-257175" algn="ctr" rtl="0">
              <a:spcBef>
                <a:spcPts val="0"/>
              </a:spcBef>
              <a:spcAft>
                <a:spcPts val="0"/>
              </a:spcAft>
              <a:buNone/>
            </a:pPr>
            <a:r>
              <a:rPr lang="en-US" sz="7200" dirty="0">
                <a:latin typeface="Sura"/>
                <a:ea typeface="Sura"/>
                <a:cs typeface="Sura"/>
                <a:sym typeface="Sura"/>
              </a:rPr>
              <a:t>Texas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457200" y="270784"/>
            <a:ext cx="8547100" cy="88310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Connection to Teacher Growth</a:t>
            </a:r>
            <a:endParaRPr dirty="0"/>
          </a:p>
        </p:txBody>
      </p:sp>
      <p:sp>
        <p:nvSpPr>
          <p:cNvPr id="172" name="Google Shape;172;p17"/>
          <p:cNvSpPr txBox="1">
            <a:spLocks noGrp="1"/>
          </p:cNvSpPr>
          <p:nvPr>
            <p:ph type="body" idx="1"/>
          </p:nvPr>
        </p:nvSpPr>
        <p:spPr>
          <a:xfrm>
            <a:off x="457200" y="1360714"/>
            <a:ext cx="8229600" cy="4136571"/>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dirty="0"/>
              <a:t>Reflective process:</a:t>
            </a:r>
            <a:endParaRPr dirty="0"/>
          </a:p>
          <a:p>
            <a:pPr marL="556022" lvl="1" indent="-213122" algn="l" rtl="0">
              <a:lnSpc>
                <a:spcPct val="115000"/>
              </a:lnSpc>
              <a:spcBef>
                <a:spcPts val="0"/>
              </a:spcBef>
              <a:spcAft>
                <a:spcPts val="0"/>
              </a:spcAft>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On</a:t>
            </a:r>
            <a:r>
              <a:rPr lang="en-US" dirty="0"/>
              <a:t> which assignments did students demonstrate the most growth?</a:t>
            </a:r>
            <a:endParaRPr dirty="0"/>
          </a:p>
          <a:p>
            <a:pPr marL="556022" lvl="1" indent="-213122" algn="l" rtl="0">
              <a:lnSpc>
                <a:spcPct val="115000"/>
              </a:lnSpc>
              <a:spcBef>
                <a:spcPts val="0"/>
              </a:spcBef>
              <a:spcAft>
                <a:spcPts val="0"/>
              </a:spcAft>
              <a:buSzPts val="2400"/>
              <a:buChar char="○"/>
            </a:pPr>
            <a:r>
              <a:rPr lang="en-US" dirty="0"/>
              <a:t>How might this reflect instructional practices being used?</a:t>
            </a:r>
            <a:endParaRPr dirty="0"/>
          </a:p>
          <a:p>
            <a:pPr marL="556022" lvl="1" indent="-213122" algn="l" rtl="0">
              <a:lnSpc>
                <a:spcPct val="115000"/>
              </a:lnSpc>
              <a:spcBef>
                <a:spcPts val="0"/>
              </a:spcBef>
              <a:spcAft>
                <a:spcPts val="0"/>
              </a:spcAft>
              <a:buSzPts val="2400"/>
              <a:buChar char="○"/>
            </a:pPr>
            <a:r>
              <a:rPr lang="en-US" dirty="0"/>
              <a:t>How did differentiated student supports align with demonstrated student growth?</a:t>
            </a:r>
            <a:endParaRPr dirty="0"/>
          </a:p>
          <a:p>
            <a:pPr marL="457200" lvl="0" indent="-457200" algn="l" rtl="0">
              <a:spcBef>
                <a:spcPts val="540"/>
              </a:spcBef>
              <a:spcAft>
                <a:spcPts val="0"/>
              </a:spcAft>
              <a:buClr>
                <a:srgbClr val="F89C4D"/>
              </a:buClr>
              <a:buSzPts val="2700"/>
              <a:buFont typeface="Arial"/>
              <a:buChar char="●"/>
            </a:pPr>
            <a:r>
              <a:rPr lang="en-US" dirty="0"/>
              <a:t>Use evidence, reflection, and coaching to make necessary instructional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pivots</a:t>
            </a:r>
            <a:r>
              <a:rPr lang="en-US" dirty="0"/>
              <a:t>.</a:t>
            </a:r>
            <a:endParaRPr dirty="0"/>
          </a:p>
        </p:txBody>
      </p:sp>
      <p:sp>
        <p:nvSpPr>
          <p:cNvPr id="173" name="Google Shape;173;p1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a:t>
            </a:fld>
            <a:endParaRPr sz="1800">
              <a:solidFill>
                <a:srgbClr val="FFFFFF"/>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g110fbc43727_0_12"/>
          <p:cNvSpPr txBox="1">
            <a:spLocks noGrp="1"/>
          </p:cNvSpPr>
          <p:nvPr>
            <p:ph type="title" idx="4294967295"/>
          </p:nvPr>
        </p:nvSpPr>
        <p:spPr>
          <a:xfrm>
            <a:off x="374650" y="857250"/>
            <a:ext cx="8229600" cy="1422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600" b="1" i="0" u="none" strike="noStrike" kern="0" cap="none" spc="0" normalizeH="0" baseline="0" noProof="0" dirty="0">
                <a:ln>
                  <a:noFill/>
                </a:ln>
                <a:solidFill>
                  <a:schemeClr val="lt1"/>
                </a:solidFill>
                <a:effectLst/>
                <a:uLnTx/>
                <a:uFillTx/>
                <a:latin typeface="Arial"/>
                <a:ea typeface="Arial"/>
                <a:cs typeface="Arial"/>
                <a:sym typeface="Arial"/>
              </a:rPr>
              <a:t>Day 2</a:t>
            </a:r>
          </a:p>
        </p:txBody>
      </p:sp>
      <p:sp>
        <p:nvSpPr>
          <p:cNvPr id="1109" name="Google Shape;1109;g110fbc43727_0_12">
            <a:extLst>
              <a:ext uri="{C183D7F6-B498-43B3-948B-1728B52AA6E4}">
                <adec:decorative xmlns:adec="http://schemas.microsoft.com/office/drawing/2017/decorative" val="1"/>
              </a:ext>
            </a:extLst>
          </p:cNvPr>
          <p:cNvSpPr txBox="1">
            <a:spLocks noGrp="1"/>
          </p:cNvSpPr>
          <p:nvPr>
            <p:ph type="body" idx="2"/>
          </p:nvPr>
        </p:nvSpPr>
        <p:spPr>
          <a:xfrm>
            <a:off x="457200" y="4953000"/>
            <a:ext cx="82296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g110fbc43727_0_45"/>
          <p:cNvSpPr txBox="1">
            <a:spLocks noGrp="1"/>
          </p:cNvSpPr>
          <p:nvPr>
            <p:ph type="title"/>
          </p:nvPr>
        </p:nvSpPr>
        <p:spPr>
          <a:xfrm>
            <a:off x="457200" y="14915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800" b="0" dirty="0">
                <a:solidFill>
                  <a:srgbClr val="70659A"/>
                </a:solidFill>
              </a:rPr>
              <a:t>Welcome! </a:t>
            </a:r>
            <a:r>
              <a:rPr lang="en-US" sz="500" b="0" dirty="0">
                <a:solidFill>
                  <a:schemeClr val="bg1"/>
                </a:solidFill>
              </a:rPr>
              <a:t>– 2 </a:t>
            </a:r>
            <a:endParaRPr sz="500" dirty="0">
              <a:solidFill>
                <a:schemeClr val="bg1"/>
              </a:solidFill>
            </a:endParaRPr>
          </a:p>
        </p:txBody>
      </p:sp>
      <p:pic>
        <p:nvPicPr>
          <p:cNvPr id="1131" name="Google Shape;1131;g110fbc43727_0_45" descr="Microphone Icon "/>
          <p:cNvPicPr preferRelativeResize="0"/>
          <p:nvPr/>
        </p:nvPicPr>
        <p:blipFill rotWithShape="1">
          <a:blip r:embed="rId3">
            <a:alphaModFix/>
          </a:blip>
          <a:srcRect/>
          <a:stretch/>
        </p:blipFill>
        <p:spPr>
          <a:xfrm>
            <a:off x="392546" y="1181923"/>
            <a:ext cx="1464527" cy="1464527"/>
          </a:xfrm>
          <a:prstGeom prst="rect">
            <a:avLst/>
          </a:prstGeom>
          <a:noFill/>
          <a:ln>
            <a:noFill/>
          </a:ln>
        </p:spPr>
      </p:pic>
      <p:sp>
        <p:nvSpPr>
          <p:cNvPr id="1130" name="Google Shape;1130;g110fbc43727_0_45"/>
          <p:cNvSpPr txBox="1"/>
          <p:nvPr/>
        </p:nvSpPr>
        <p:spPr>
          <a:xfrm>
            <a:off x="2576417" y="1406292"/>
            <a:ext cx="5470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2"/>
                  </a:ext>
                </a:extLst>
              </a:rPr>
              <a:t>In the bottom left corner find the microphone icon. If you aren’t already muted click the icon once to mute yourself.</a:t>
            </a:r>
            <a:endParaRPr sz="1000">
              <a:latin typeface="Open Sans"/>
              <a:ea typeface="Open Sans"/>
              <a:cs typeface="Open Sans"/>
              <a:sym typeface="Open Sans"/>
            </a:endParaRPr>
          </a:p>
        </p:txBody>
      </p:sp>
      <p:pic>
        <p:nvPicPr>
          <p:cNvPr id="1133" name="Google Shape;1133;g110fbc43727_0_45" descr="Video camera Icon "/>
          <p:cNvPicPr preferRelativeResize="0"/>
          <p:nvPr/>
        </p:nvPicPr>
        <p:blipFill rotWithShape="1">
          <a:blip r:embed="rId4">
            <a:alphaModFix/>
          </a:blip>
          <a:srcRect/>
          <a:stretch/>
        </p:blipFill>
        <p:spPr>
          <a:xfrm>
            <a:off x="392546" y="2747024"/>
            <a:ext cx="1464527" cy="1464527"/>
          </a:xfrm>
          <a:prstGeom prst="rect">
            <a:avLst/>
          </a:prstGeom>
          <a:noFill/>
          <a:ln>
            <a:noFill/>
          </a:ln>
        </p:spPr>
      </p:pic>
      <p:sp>
        <p:nvSpPr>
          <p:cNvPr id="1132" name="Google Shape;1132;g110fbc43727_0_45"/>
          <p:cNvSpPr txBox="1"/>
          <p:nvPr/>
        </p:nvSpPr>
        <p:spPr>
          <a:xfrm>
            <a:off x="2632230" y="3123157"/>
            <a:ext cx="53592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In the bottom left corner of your screen, please turn on your camera if you are able.</a:t>
            </a:r>
            <a:endParaRPr sz="1000"/>
          </a:p>
        </p:txBody>
      </p:sp>
      <p:grpSp>
        <p:nvGrpSpPr>
          <p:cNvPr id="1135" name="Google Shape;1135;g110fbc43727_0_45" descr="Icon displaying an ellipsis to represent the &quot;More&quot; icon "/>
          <p:cNvGrpSpPr/>
          <p:nvPr/>
        </p:nvGrpSpPr>
        <p:grpSpPr>
          <a:xfrm>
            <a:off x="585539" y="4639117"/>
            <a:ext cx="1078500" cy="606300"/>
            <a:chOff x="747132" y="4795024"/>
            <a:chExt cx="1078500" cy="606300"/>
          </a:xfrm>
        </p:grpSpPr>
        <p:sp>
          <p:nvSpPr>
            <p:cNvPr id="1136" name="Google Shape;1136;g110fbc43727_0_45"/>
            <p:cNvSpPr/>
            <p:nvPr/>
          </p:nvSpPr>
          <p:spPr>
            <a:xfrm>
              <a:off x="747132" y="4795024"/>
              <a:ext cx="1078500" cy="6063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137" name="Google Shape;1137;g110fbc43727_0_45"/>
            <p:cNvSpPr/>
            <p:nvPr/>
          </p:nvSpPr>
          <p:spPr>
            <a:xfrm>
              <a:off x="938711" y="5008950"/>
              <a:ext cx="179700" cy="179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138" name="Google Shape;1138;g110fbc43727_0_45"/>
            <p:cNvSpPr/>
            <p:nvPr/>
          </p:nvSpPr>
          <p:spPr>
            <a:xfrm>
              <a:off x="1206508" y="5008951"/>
              <a:ext cx="179700" cy="179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139" name="Google Shape;1139;g110fbc43727_0_45"/>
            <p:cNvSpPr/>
            <p:nvPr/>
          </p:nvSpPr>
          <p:spPr>
            <a:xfrm>
              <a:off x="1493787" y="5008950"/>
              <a:ext cx="179700" cy="179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grpSp>
      <p:sp>
        <p:nvSpPr>
          <p:cNvPr id="1134" name="Google Shape;1134;g110fbc43727_0_45"/>
          <p:cNvSpPr txBox="1"/>
          <p:nvPr/>
        </p:nvSpPr>
        <p:spPr>
          <a:xfrm>
            <a:off x="2632218" y="4532215"/>
            <a:ext cx="53592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Locate your participant video and click on the “more” icon to rename yourself. Include first name, initial of last name, and current role. Example: Theresa M, Principal</a:t>
            </a:r>
            <a:endParaRPr sz="1000">
              <a:latin typeface="Open Sans"/>
              <a:ea typeface="Open Sans"/>
              <a:cs typeface="Open Sans"/>
              <a:sym typeface="Open Sans"/>
            </a:endParaRPr>
          </a:p>
        </p:txBody>
      </p:sp>
      <p:sp>
        <p:nvSpPr>
          <p:cNvPr id="1140" name="Google Shape;1140;g110fbc43727_0_45">
            <a:extLst>
              <a:ext uri="{C183D7F6-B498-43B3-948B-1728B52AA6E4}">
                <adec:decorative xmlns:adec="http://schemas.microsoft.com/office/drawing/2017/decorative" val="1"/>
              </a:ext>
            </a:extLst>
          </p:cNvPr>
          <p:cNvSpPr/>
          <p:nvPr/>
        </p:nvSpPr>
        <p:spPr>
          <a:xfrm>
            <a:off x="8441765" y="6209732"/>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3"/>
                  </a:ext>
                </a:extLst>
              </a:rPr>
              <a:t>101</a:t>
            </a:fld>
            <a:endParaRPr sz="1800">
              <a:solidFill>
                <a:srgbClr val="FFFFFF"/>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110fbc43727_0_18"/>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dirty="0"/>
              <a:t>Day 2 </a:t>
            </a:r>
            <a:r>
              <a:rPr lang="en-US" sz="4800" b="0" dirty="0">
                <a:solidFill>
                  <a:srgbClr val="70659A"/>
                </a:solidFill>
              </a:rPr>
              <a:t>– 2 </a:t>
            </a:r>
            <a:endParaRPr dirty="0">
              <a:solidFill>
                <a:srgbClr val="70659A"/>
              </a:solidFill>
            </a:endParaRPr>
          </a:p>
        </p:txBody>
      </p:sp>
      <p:pic>
        <p:nvPicPr>
          <p:cNvPr id="3" name="Picture 2" descr="Items 4 through 10 in the following list are highlighted, indicating that they will be covered on Day 2">
            <a:extLst>
              <a:ext uri="{FF2B5EF4-FFF2-40B4-BE49-F238E27FC236}">
                <a16:creationId xmlns:a16="http://schemas.microsoft.com/office/drawing/2014/main" id="{6FFA6C84-1B5A-6D05-71ED-F73B5FC51B50}"/>
              </a:ext>
            </a:extLst>
          </p:cNvPr>
          <p:cNvPicPr>
            <a:picLocks noChangeAspect="1"/>
          </p:cNvPicPr>
          <p:nvPr/>
        </p:nvPicPr>
        <p:blipFill>
          <a:blip r:embed="rId3"/>
          <a:stretch>
            <a:fillRect/>
          </a:stretch>
        </p:blipFill>
        <p:spPr>
          <a:xfrm>
            <a:off x="7347225" y="1333500"/>
            <a:ext cx="1456275" cy="1112176"/>
          </a:xfrm>
          <a:prstGeom prst="rect">
            <a:avLst/>
          </a:prstGeom>
        </p:spPr>
      </p:pic>
      <p:sp>
        <p:nvSpPr>
          <p:cNvPr id="1147" name="Google Shape;1147;g110fbc43727_0_18"/>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a:latin typeface="Open Sans"/>
                <a:ea typeface="Open Sans"/>
                <a:cs typeface="Open Sans"/>
                <a:sym typeface="Open Sans"/>
              </a:rPr>
              <a:t>Writing Quality SLO Skill Statements</a:t>
            </a:r>
            <a:endParaRPr sz="2400">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Writing Quality Initial Skill Profiles (ISP)</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Matching Students to the</a:t>
            </a:r>
            <a:r>
              <a:rPr lang="en-US" sz="2400">
                <a:highlight>
                  <a:schemeClr val="lt1"/>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4"/>
                  </a:ext>
                </a:extLst>
              </a:rPr>
              <a:t> ISP</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Targeted Skill Profiles(TSP)</a:t>
            </a:r>
            <a:endParaRPr sz="2400">
              <a:highlight>
                <a:srgbClr val="FFFF00"/>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Form/Beginning of Year Conference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Collecting a Valid Body of Evidence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Student Growth Tracker</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Mid-Year Conferences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Determining End of Year Skill Levels Based on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EOY Conferences</a:t>
            </a:r>
            <a:endParaRPr sz="2400">
              <a:highlight>
                <a:srgbClr val="FFFF00"/>
              </a:highlight>
              <a:latin typeface="Open Sans"/>
              <a:ea typeface="Open Sans"/>
              <a:cs typeface="Open Sans"/>
              <a:sym typeface="Open Sans"/>
            </a:endParaRPr>
          </a:p>
        </p:txBody>
      </p:sp>
      <p:sp>
        <p:nvSpPr>
          <p:cNvPr id="1148" name="Google Shape;1148;g110fbc43727_0_18">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102</a:t>
            </a:fld>
            <a:endParaRPr sz="1800">
              <a:solidFill>
                <a:srgbClr val="FFFFFF"/>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5" name="Google Shape;1155;g110fbc43727_0_61"/>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CA" sz="34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A Takeaway From Day 1…</a:t>
            </a:r>
          </a:p>
        </p:txBody>
      </p:sp>
      <p:sp>
        <p:nvSpPr>
          <p:cNvPr id="1154" name="Google Shape;1154;g110fbc43727_0_61"/>
          <p:cNvSpPr txBox="1">
            <a:spLocks noGrp="1"/>
          </p:cNvSpPr>
          <p:nvPr>
            <p:ph type="body" idx="1"/>
          </p:nvPr>
        </p:nvSpPr>
        <p:spPr>
          <a:xfrm>
            <a:off x="152400" y="1371600"/>
            <a:ext cx="8229600" cy="4724400"/>
          </a:xfrm>
          <a:prstGeom prst="rect">
            <a:avLst/>
          </a:prstGeom>
        </p:spPr>
        <p:txBody>
          <a:bodyPr spcFirstLastPara="1" wrap="square" lIns="91425" tIns="45700" rIns="91425" bIns="45700" anchor="t" anchorCtr="0">
            <a:noAutofit/>
          </a:bodyPr>
          <a:lstStyle/>
          <a:p>
            <a:pPr marL="0" lvl="0" indent="0" algn="l" rtl="0">
              <a:lnSpc>
                <a:spcPct val="115000"/>
              </a:lnSpc>
              <a:spcBef>
                <a:spcPts val="540"/>
              </a:spcBef>
              <a:spcAft>
                <a:spcPts val="0"/>
              </a:spcAft>
              <a:buNone/>
            </a:pPr>
            <a:endParaRPr sz="3200">
              <a:latin typeface="Open Sans"/>
              <a:ea typeface="Open Sans"/>
              <a:cs typeface="Open Sans"/>
              <a:sym typeface="Open Sans"/>
            </a:endParaRPr>
          </a:p>
          <a:p>
            <a:pPr marL="457200" lvl="0" indent="-431800" algn="l" rtl="0">
              <a:lnSpc>
                <a:spcPct val="115000"/>
              </a:lnSpc>
              <a:spcBef>
                <a:spcPts val="540"/>
              </a:spcBef>
              <a:spcAft>
                <a:spcPts val="0"/>
              </a:spcAft>
              <a:buSzPts val="3200"/>
              <a:buFont typeface="Open Sans"/>
              <a:buAutoNum type="arabicPeriod"/>
            </a:pPr>
            <a:r>
              <a:rPr lang="en-US" sz="3200">
                <a:latin typeface="Open Sans"/>
                <a:ea typeface="Open Sans"/>
                <a:cs typeface="Open Sans"/>
                <a:sym typeface="Open Sans"/>
              </a:rPr>
              <a:t>Writing Quality SLO Skill Statements</a:t>
            </a:r>
            <a:endParaRPr sz="3200">
              <a:latin typeface="Open Sans"/>
              <a:ea typeface="Open Sans"/>
              <a:cs typeface="Open Sans"/>
              <a:sym typeface="Open Sans"/>
            </a:endParaRPr>
          </a:p>
          <a:p>
            <a:pPr marL="457200" lvl="0" indent="-431800" algn="l" rtl="0">
              <a:lnSpc>
                <a:spcPct val="115000"/>
              </a:lnSpc>
              <a:spcBef>
                <a:spcPts val="0"/>
              </a:spcBef>
              <a:spcAft>
                <a:spcPts val="0"/>
              </a:spcAft>
              <a:buSzPts val="3200"/>
              <a:buFont typeface="Open Sans"/>
              <a:buAutoNum type="arabicPeriod"/>
            </a:pPr>
            <a:r>
              <a:rPr lang="en-US" sz="3200">
                <a:highlight>
                  <a:schemeClr val="lt1"/>
                </a:highlight>
                <a:latin typeface="Open Sans"/>
                <a:ea typeface="Open Sans"/>
                <a:cs typeface="Open Sans"/>
                <a:sym typeface="Open Sans"/>
              </a:rPr>
              <a:t>Writing Quality Initial Skill Profiles (ISP)</a:t>
            </a:r>
            <a:endParaRPr sz="3200">
              <a:highlight>
                <a:schemeClr val="lt1"/>
              </a:highlight>
              <a:latin typeface="Open Sans"/>
              <a:ea typeface="Open Sans"/>
              <a:cs typeface="Open Sans"/>
              <a:sym typeface="Open Sans"/>
            </a:endParaRPr>
          </a:p>
          <a:p>
            <a:pPr marL="457200" lvl="0" indent="-431800" algn="l" rtl="0">
              <a:lnSpc>
                <a:spcPct val="115000"/>
              </a:lnSpc>
              <a:spcBef>
                <a:spcPts val="0"/>
              </a:spcBef>
              <a:spcAft>
                <a:spcPts val="0"/>
              </a:spcAft>
              <a:buSzPts val="3200"/>
              <a:buFont typeface="Open Sans"/>
              <a:buAutoNum type="arabicPeriod"/>
            </a:pPr>
            <a:r>
              <a:rPr lang="en-US" sz="3200">
                <a:highlight>
                  <a:schemeClr val="lt1"/>
                </a:highlight>
                <a:latin typeface="Open Sans"/>
                <a:ea typeface="Open Sans"/>
                <a:cs typeface="Open Sans"/>
                <a:sym typeface="Open Sans"/>
              </a:rPr>
              <a:t>Matching Students to the</a:t>
            </a:r>
            <a:r>
              <a:rPr lang="en-US" sz="3200">
                <a:highlight>
                  <a:schemeClr val="lt1"/>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5"/>
                  </a:ext>
                </a:extLst>
              </a:rPr>
              <a:t> ISP</a:t>
            </a:r>
            <a:endParaRPr sz="3200">
              <a:highlight>
                <a:schemeClr val="lt1"/>
              </a:highlight>
              <a:latin typeface="Open Sans"/>
              <a:ea typeface="Open Sans"/>
              <a:cs typeface="Open Sans"/>
              <a:sym typeface="Open Sans"/>
            </a:endParaRPr>
          </a:p>
          <a:p>
            <a:pPr marL="0" lvl="0" indent="0" algn="l" rtl="0">
              <a:spcBef>
                <a:spcPts val="540"/>
              </a:spcBef>
              <a:spcAft>
                <a:spcPts val="0"/>
              </a:spcAft>
              <a:buNone/>
            </a:pPr>
            <a:endParaRPr sz="3000" b="1">
              <a:solidFill>
                <a:schemeClr val="lt1"/>
              </a:solidFill>
            </a:endParaRPr>
          </a:p>
        </p:txBody>
      </p:sp>
      <p:sp>
        <p:nvSpPr>
          <p:cNvPr id="4" name="Google Shape;1171;p124">
            <a:extLst>
              <a:ext uri="{FF2B5EF4-FFF2-40B4-BE49-F238E27FC236}">
                <a16:creationId xmlns:a16="http://schemas.microsoft.com/office/drawing/2014/main" id="{6E251A51-FC39-46F2-B185-FED74232AE4E}"/>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103</a:t>
            </a:fld>
            <a:endParaRPr sz="1800">
              <a:solidFill>
                <a:srgbClr val="FFFFFF"/>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5EDE-A849-5611-4A7E-642BE0A8213B}"/>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CA" dirty="0"/>
              <a:t>Google Folder Materials - 2</a:t>
            </a:r>
            <a:endParaRPr lang="fr-CA" dirty="0"/>
          </a:p>
        </p:txBody>
      </p:sp>
      <p:sp>
        <p:nvSpPr>
          <p:cNvPr id="3" name="Text Placeholder 2">
            <a:extLst>
              <a:ext uri="{FF2B5EF4-FFF2-40B4-BE49-F238E27FC236}">
                <a16:creationId xmlns:a16="http://schemas.microsoft.com/office/drawing/2014/main" id="{350CCA2A-BA7D-444B-9269-7B878173A27B}"/>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sz="4800" b="0" dirty="0"/>
              <a:t>Google Folder Materials</a:t>
            </a:r>
          </a:p>
        </p:txBody>
      </p:sp>
      <p:sp>
        <p:nvSpPr>
          <p:cNvPr id="4" name="Content Placeholder 3">
            <a:extLst>
              <a:ext uri="{FF2B5EF4-FFF2-40B4-BE49-F238E27FC236}">
                <a16:creationId xmlns:a16="http://schemas.microsoft.com/office/drawing/2014/main" id="{DD8F447E-FC4D-41F0-B84D-D9CE338741D7}"/>
              </a:ext>
            </a:extLst>
          </p:cNvPr>
          <p:cNvSpPr>
            <a:spLocks noGrp="1"/>
          </p:cNvSpPr>
          <p:nvPr>
            <p:ph idx="1"/>
          </p:nvPr>
        </p:nvSpPr>
        <p:spPr/>
        <p:txBody>
          <a:bodyPr/>
          <a:lstStyle/>
          <a:p>
            <a:r>
              <a:rPr lang="en-US"/>
              <a:t>*Insert guidance/screenshot on how to access folder of materials*</a:t>
            </a:r>
          </a:p>
        </p:txBody>
      </p:sp>
      <p:sp>
        <p:nvSpPr>
          <p:cNvPr id="5" name="Shape 22">
            <a:extLst>
              <a:ext uri="{C183D7F6-B498-43B3-948B-1728B52AA6E4}">
                <adec:decorative xmlns:adec="http://schemas.microsoft.com/office/drawing/2017/decorative" val="1"/>
              </a:ext>
            </a:extLst>
          </p:cNvPr>
          <p:cNvSpPr>
            <a:spLocks noGrp="1"/>
          </p:cNvSpPr>
          <p:nvPr>
            <p:ph type="sldNum" idx="4294967295"/>
          </p:nvPr>
        </p:nvSpPr>
        <p:spPr>
          <a:xfrm>
            <a:off x="8568172" y="6420309"/>
            <a:ext cx="274200" cy="274200"/>
          </a:xfrm>
          <a:prstGeom prst="ellipse">
            <a:avLst/>
          </a:prstGeom>
          <a:solidFill>
            <a:schemeClr val="accent1"/>
          </a:solidFill>
          <a:ln>
            <a:noFill/>
          </a:ln>
        </p:spPr>
        <p:txBody>
          <a:bodyPr lIns="0" tIns="0" rIns="0" bIns="0" anchor="ctr" anchorCtr="1">
            <a:noAutofit/>
          </a:bodyPr>
          <a:lstStyle/>
          <a:p>
            <a:pPr marL="0" marR="0" lvl="0" indent="0" algn="ctr" rtl="0">
              <a:spcBef>
                <a:spcPts val="0"/>
              </a:spcBef>
              <a:buSzPct val="25000"/>
              <a:buNone/>
            </a:pPr>
            <a:fld id="{00000000-1234-1234-1234-123412341234}" type="slidenum">
              <a:rPr lang="en-US" sz="1400">
                <a:solidFill>
                  <a:srgbClr val="FFFFFF"/>
                </a:solidFill>
                <a:latin typeface="Source Sans Pro"/>
                <a:ea typeface="Source Sans Pro"/>
                <a:cs typeface="Source Sans Pro"/>
                <a:sym typeface="Source Sans Pro"/>
              </a:rPr>
              <a:t>104</a:t>
            </a:fld>
            <a:endParaRPr lang="en-US" sz="140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686617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23"/>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The Targeted Skill Profile (TSP)</a:t>
            </a:r>
            <a:endParaRPr dirty="0"/>
          </a:p>
        </p:txBody>
      </p:sp>
      <p:sp>
        <p:nvSpPr>
          <p:cNvPr id="1162" name="Google Shape;1162;p123">
            <a:extLst>
              <a:ext uri="{C183D7F6-B498-43B3-948B-1728B52AA6E4}">
                <adec:decorative xmlns:adec="http://schemas.microsoft.com/office/drawing/2017/decorative" val="1"/>
              </a:ext>
            </a:extLst>
          </p:cNvPr>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endParaRPr dirty="0">
              <a:solidFill>
                <a:schemeClr val="dk1"/>
              </a:solidFill>
            </a:endParaRPr>
          </a:p>
        </p:txBody>
      </p:sp>
      <p:sp>
        <p:nvSpPr>
          <p:cNvPr id="1163" name="Google Shape;1163;p123">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105</a:t>
            </a:fld>
            <a:endParaRPr sz="1800">
              <a:solidFill>
                <a:srgbClr val="FFFFFF"/>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24"/>
          <p:cNvSpPr txBox="1">
            <a:spLocks noGrp="1"/>
          </p:cNvSpPr>
          <p:nvPr>
            <p:ph type="title"/>
          </p:nvPr>
        </p:nvSpPr>
        <p:spPr>
          <a:xfrm>
            <a:off x="914400" y="-803709"/>
            <a:ext cx="7772400" cy="803709"/>
          </a:xfrm>
          <a:prstGeom prst="rect">
            <a:avLst/>
          </a:prstGeom>
          <a:noFill/>
          <a:ln>
            <a:noFill/>
          </a:ln>
        </p:spPr>
        <p:txBody>
          <a:bodyPr spcFirstLastPara="1" wrap="square" lIns="91425" tIns="91425" rIns="91425" bIns="91425" anchor="b" anchorCtr="0">
            <a:normAutofit fontScale="90000"/>
          </a:bodyPr>
          <a:lstStyle/>
          <a:p>
            <a:pPr marL="0" marR="0" lvl="0" indent="0" algn="l" rtl="0">
              <a:spcBef>
                <a:spcPts val="0"/>
              </a:spcBef>
              <a:spcAft>
                <a:spcPts val="0"/>
              </a:spcAft>
              <a:buClr>
                <a:schemeClr val="dk2"/>
              </a:buClr>
              <a:buSzPct val="100000"/>
              <a:buFont typeface="Source Sans Pro"/>
              <a:buNone/>
            </a:pPr>
            <a:r>
              <a:rPr lang="en-US" dirty="0">
                <a:solidFill>
                  <a:srgbClr val="F0F0F0"/>
                </a:solidFill>
              </a:rPr>
              <a:t>What are my expectations for these students?</a:t>
            </a:r>
            <a:endParaRPr dirty="0">
              <a:solidFill>
                <a:srgbClr val="F0F0F0"/>
              </a:solidFill>
            </a:endParaRPr>
          </a:p>
        </p:txBody>
      </p:sp>
      <p:pic>
        <p:nvPicPr>
          <p:cNvPr id="1170" name="Google Shape;1170;p1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01350" y="1417650"/>
            <a:ext cx="5992109" cy="4491604"/>
          </a:xfrm>
          <a:prstGeom prst="rect">
            <a:avLst/>
          </a:prstGeom>
          <a:noFill/>
          <a:ln>
            <a:noFill/>
          </a:ln>
        </p:spPr>
      </p:pic>
      <p:sp>
        <p:nvSpPr>
          <p:cNvPr id="1171" name="Google Shape;1171;p12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106</a:t>
            </a:fld>
            <a:endParaRPr sz="1800" dirty="0">
              <a:solidFill>
                <a:srgbClr val="FFFFFF"/>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5"/>
          <p:cNvSpPr txBox="1">
            <a:spLocks noGrp="1"/>
          </p:cNvSpPr>
          <p:nvPr>
            <p:ph type="title"/>
          </p:nvPr>
        </p:nvSpPr>
        <p:spPr>
          <a:xfrm>
            <a:off x="914400" y="274637"/>
            <a:ext cx="7772400" cy="114776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2"/>
              </a:buClr>
              <a:buSzPts val="4800"/>
              <a:buFont typeface="Source Sans Pro"/>
              <a:buNone/>
            </a:pPr>
            <a:r>
              <a:rPr lang="en-US" sz="4800" dirty="0">
                <a:solidFill>
                  <a:srgbClr val="70659A"/>
                </a:solidFill>
              </a:rPr>
              <a:t>Targeted Skill Profiles</a:t>
            </a:r>
            <a:endParaRPr dirty="0"/>
          </a:p>
        </p:txBody>
      </p:sp>
      <p:sp>
        <p:nvSpPr>
          <p:cNvPr id="1178" name="Google Shape;1178;p125"/>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274320" marR="0" lvl="0" indent="-140335" algn="l" rtl="0">
              <a:spcBef>
                <a:spcPts val="0"/>
              </a:spcBef>
              <a:spcAft>
                <a:spcPts val="0"/>
              </a:spcAft>
              <a:buClr>
                <a:schemeClr val="accent1"/>
              </a:buClr>
              <a:buSzPts val="2210"/>
              <a:buFont typeface="Noto Sans Symbols"/>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9"/>
                  </a:ext>
                </a:extLst>
              </a:rPr>
              <a:t>The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0"/>
                  </a:ext>
                </a:extLst>
              </a:rPr>
              <a:t>Initial Skill Profile captures students as they a</a:t>
            </a:r>
            <a:r>
              <a:rPr lang="en-US" sz="2600" b="0" i="0" u="none" strike="noStrike" cap="none">
                <a:solidFill>
                  <a:schemeClr val="dk1"/>
                </a:solidFill>
                <a:latin typeface="Source Sans Pro"/>
                <a:ea typeface="Source Sans Pro"/>
                <a:cs typeface="Source Sans Pro"/>
                <a:sym typeface="Source Sans Pro"/>
              </a:rPr>
              <a:t>rrive in your class prior to your instruction.</a:t>
            </a:r>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40335" algn="l" rtl="0">
              <a:spcBef>
                <a:spcPts val="580"/>
              </a:spcBef>
              <a:spcAft>
                <a:spcPts val="0"/>
              </a:spcAft>
              <a:buClr>
                <a:schemeClr val="accent1"/>
              </a:buClr>
              <a:buSzPts val="2210"/>
              <a:buFont typeface="Noto Sans Symbols"/>
              <a:buChar char="●"/>
            </a:pPr>
            <a:r>
              <a:rPr lang="en-US"/>
              <a:t>The T</a:t>
            </a:r>
            <a:r>
              <a:rPr lang="en-US" sz="2600" b="0" i="0" u="none" strike="noStrike" cap="none">
                <a:solidFill>
                  <a:schemeClr val="dk1"/>
                </a:solidFill>
                <a:latin typeface="Source Sans Pro"/>
                <a:ea typeface="Source Sans Pro"/>
                <a:cs typeface="Source Sans Pro"/>
                <a:sym typeface="Source Sans Pro"/>
              </a:rPr>
              <a:t>argeted Skill Profile describes what you expect of students at the end of the SLO.</a:t>
            </a:r>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40335" algn="l" rtl="0">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Source Sans Pro"/>
                <a:ea typeface="Source Sans Pro"/>
                <a:cs typeface="Source Sans Pro"/>
                <a:sym typeface="Source Sans Pro"/>
              </a:rPr>
              <a:t>They are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1"/>
                  </a:ext>
                </a:extLst>
              </a:rPr>
              <a:t>NOT </a:t>
            </a:r>
            <a:r>
              <a:rPr lang="en-US" sz="2600" b="0" i="0" u="none" strike="noStrike" cap="none">
                <a:solidFill>
                  <a:schemeClr val="dk1"/>
                </a:solidFill>
                <a:latin typeface="Source Sans Pro"/>
                <a:ea typeface="Source Sans Pro"/>
                <a:cs typeface="Source Sans Pro"/>
                <a:sym typeface="Source Sans Pro"/>
              </a:rPr>
              <a:t>the same.</a:t>
            </a:r>
            <a:endParaRPr/>
          </a:p>
        </p:txBody>
      </p:sp>
      <p:sp>
        <p:nvSpPr>
          <p:cNvPr id="1179" name="Google Shape;1179;p12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107</a:t>
            </a:fld>
            <a:endParaRPr sz="1800">
              <a:solidFill>
                <a:srgbClr val="FFFFFF"/>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26"/>
          <p:cNvSpPr txBox="1">
            <a:spLocks noGrp="1"/>
          </p:cNvSpPr>
          <p:nvPr>
            <p:ph type="title"/>
          </p:nvPr>
        </p:nvSpPr>
        <p:spPr>
          <a:xfrm>
            <a:off x="914400" y="274637"/>
            <a:ext cx="7772400" cy="1147763"/>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Targeted Skill Profiles </a:t>
            </a:r>
            <a:r>
              <a:rPr lang="en-US" sz="4800" dirty="0">
                <a:solidFill>
                  <a:schemeClr val="lt1"/>
                </a:solidFill>
              </a:rPr>
              <a:t>– 2 </a:t>
            </a:r>
            <a:endParaRPr dirty="0"/>
          </a:p>
        </p:txBody>
      </p:sp>
      <p:sp>
        <p:nvSpPr>
          <p:cNvPr id="1186" name="Google Shape;1186;p126"/>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210"/>
              <a:buFont typeface="Noto Sans Symbols"/>
              <a:buNone/>
            </a:pPr>
            <a:r>
              <a:rPr lang="en-US" dirty="0"/>
              <a:t>The Targeted Skill Profile captures the skill levels of w</a:t>
            </a:r>
            <a:r>
              <a:rPr lang="en-US" sz="2600" b="0" i="0" u="none" strike="noStrike" cap="none" dirty="0">
                <a:solidFill>
                  <a:schemeClr val="dk1"/>
                </a:solidFill>
                <a:latin typeface="Source Sans Pro"/>
                <a:ea typeface="Source Sans Pro"/>
                <a:cs typeface="Source Sans Pro"/>
                <a:sym typeface="Source Sans Pro"/>
              </a:rPr>
              <a:t>here you think your students will be at the end of the year.</a:t>
            </a:r>
            <a:endParaRPr b="1" dirty="0">
              <a:solidFill>
                <a:schemeClr val="accent1"/>
              </a:solidFill>
            </a:endParaRPr>
          </a:p>
          <a:p>
            <a:pPr marL="0" marR="0" lvl="1" indent="0" algn="l" rtl="0">
              <a:spcBef>
                <a:spcPts val="370"/>
              </a:spcBef>
              <a:spcAft>
                <a:spcPts val="0"/>
              </a:spcAft>
              <a:buClr>
                <a:schemeClr val="accent2"/>
              </a:buClr>
              <a:buSzPts val="2040"/>
              <a:buFont typeface="Noto Sans Symbols"/>
              <a:buNone/>
            </a:pPr>
            <a:r>
              <a:rPr lang="en-US" sz="2400" i="0" u="none" strike="noStrike" cap="none" dirty="0">
                <a:solidFill>
                  <a:srgbClr val="000000"/>
                </a:solidFill>
              </a:rPr>
              <a:t>Targeted Skill Profile (TSP):</a:t>
            </a:r>
            <a:endParaRPr dirty="0"/>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3"/>
                  </a:ext>
                </a:extLst>
              </a:rPr>
              <a:t>A means for considering long term goals for students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4"/>
                </a:ext>
              </a:extLst>
            </a:endParaRPr>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5"/>
                  </a:ext>
                </a:extLst>
              </a:rPr>
              <a:t>Based </a:t>
            </a:r>
            <a:r>
              <a:rPr lang="en-US" sz="2400" b="0" i="0" u="none" strike="noStrike" cap="none" dirty="0">
                <a:solidFill>
                  <a:schemeClr val="dk1"/>
                </a:solidFill>
                <a:latin typeface="Source Sans Pro"/>
                <a:ea typeface="Source Sans Pro"/>
                <a:cs typeface="Source Sans Pro"/>
                <a:sym typeface="Source Sans Pro"/>
              </a:rPr>
              <a:t>on the distribution of skills seen in the students </a:t>
            </a:r>
            <a:r>
              <a:rPr lang="en-US" dirty="0"/>
              <a:t>actually </a:t>
            </a:r>
            <a:r>
              <a:rPr lang="en-US" sz="2400" b="0" i="0" u="none" strike="noStrike" cap="none" dirty="0">
                <a:solidFill>
                  <a:schemeClr val="dk1"/>
                </a:solidFill>
                <a:latin typeface="Source Sans Pro"/>
                <a:ea typeface="Source Sans Pro"/>
                <a:cs typeface="Source Sans Pro"/>
                <a:sym typeface="Source Sans Pro"/>
              </a:rPr>
              <a:t>in the class </a:t>
            </a:r>
            <a:endParaRPr dirty="0"/>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dirty="0">
                <a:solidFill>
                  <a:schemeClr val="dk1"/>
                </a:solidFill>
                <a:latin typeface="Source Sans Pro"/>
                <a:ea typeface="Source Sans Pro"/>
                <a:cs typeface="Source Sans Pro"/>
                <a:sym typeface="Source Sans Pro"/>
              </a:rPr>
              <a:t>Describe what skill level your students should display at the end of the course</a:t>
            </a:r>
            <a:endParaRPr dirty="0"/>
          </a:p>
        </p:txBody>
      </p:sp>
      <p:sp>
        <p:nvSpPr>
          <p:cNvPr id="1187" name="Google Shape;1187;p12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108</a:t>
            </a:fld>
            <a:endParaRPr sz="1800">
              <a:solidFill>
                <a:srgbClr val="FFFFFF"/>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28"/>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6 </a:t>
            </a:r>
            <a:endParaRPr dirty="0"/>
          </a:p>
        </p:txBody>
      </p:sp>
      <p:sp>
        <p:nvSpPr>
          <p:cNvPr id="1203" name="Google Shape;1203;p128"/>
          <p:cNvSpPr txBox="1">
            <a:spLocks noGrp="1"/>
          </p:cNvSpPr>
          <p:nvPr>
            <p:ph type="body" idx="1"/>
          </p:nvPr>
        </p:nvSpPr>
        <p:spPr>
          <a:xfrm>
            <a:off x="536713" y="1422400"/>
            <a:ext cx="8150087" cy="4133574"/>
          </a:xfrm>
          <a:prstGeom prst="rect">
            <a:avLst/>
          </a:prstGeom>
          <a:solidFill>
            <a:srgbClr val="F9A45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3060"/>
              <a:buNone/>
            </a:pPr>
            <a:endParaRPr sz="3600">
              <a:solidFill>
                <a:srgbClr val="FFFFFF"/>
              </a:solidFill>
            </a:endParaRPr>
          </a:p>
          <a:p>
            <a:pPr marL="0" lvl="0" indent="0" algn="ctr" rtl="0">
              <a:spcBef>
                <a:spcPts val="0"/>
              </a:spcBef>
              <a:spcAft>
                <a:spcPts val="0"/>
              </a:spcAft>
              <a:buSzPts val="3060"/>
              <a:buNone/>
            </a:pPr>
            <a:r>
              <a:rPr lang="en-US" sz="3600">
                <a:solidFill>
                  <a:schemeClr val="dk1"/>
                </a:solidFill>
              </a:rPr>
              <a:t>Classroom and campus cultures that make some of the biggest gains in student growth do so by moving their focus from “what was taught” to “what was learned.” </a:t>
            </a:r>
            <a:endParaRPr/>
          </a:p>
        </p:txBody>
      </p:sp>
      <p:sp>
        <p:nvSpPr>
          <p:cNvPr id="1204" name="Google Shape;1204;p12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109</a:t>
            </a:fld>
            <a:endParaRPr sz="18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457200" y="270784"/>
            <a:ext cx="7886700" cy="88310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Highly Structured Process</a:t>
            </a:r>
            <a:endParaRPr dirty="0"/>
          </a:p>
        </p:txBody>
      </p:sp>
      <p:sp>
        <p:nvSpPr>
          <p:cNvPr id="180" name="Google Shape;180;p18"/>
          <p:cNvSpPr txBox="1">
            <a:spLocks noGrp="1"/>
          </p:cNvSpPr>
          <p:nvPr>
            <p:ph type="body" idx="1"/>
          </p:nvPr>
        </p:nvSpPr>
        <p:spPr>
          <a:xfrm>
            <a:off x="457200" y="1360726"/>
            <a:ext cx="8229600" cy="45978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dirty="0"/>
              <a:t>Level of detail in SLO Skill Statement</a:t>
            </a:r>
            <a:endParaRPr dirty="0"/>
          </a:p>
          <a:p>
            <a:pPr marL="457200" lvl="0" indent="-457200" algn="l" rtl="0">
              <a:spcBef>
                <a:spcPts val="540"/>
              </a:spcBef>
              <a:spcAft>
                <a:spcPts val="0"/>
              </a:spcAft>
              <a:buClr>
                <a:srgbClr val="F89C4D"/>
              </a:buClr>
              <a:buSzPts val="2700"/>
              <a:buFont typeface="Arial"/>
              <a:buChar char="•"/>
            </a:pPr>
            <a:r>
              <a:rPr lang="en-US" dirty="0"/>
              <a:t>Evidence based Initial Skill Profile (ISP)</a:t>
            </a:r>
            <a:endParaRPr dirty="0"/>
          </a:p>
          <a:p>
            <a:pPr marL="457200" lvl="0" indent="-457200" algn="l" rtl="0">
              <a:spcBef>
                <a:spcPts val="540"/>
              </a:spcBef>
              <a:spcAft>
                <a:spcPts val="0"/>
              </a:spcAft>
              <a:buClr>
                <a:srgbClr val="F89C4D"/>
              </a:buClr>
              <a:buSzPts val="2700"/>
              <a:buFont typeface="Arial"/>
              <a:buChar char="•"/>
            </a:pPr>
            <a:r>
              <a:rPr lang="en-US" dirty="0"/>
              <a:t>Evidence used to map students to ISP</a:t>
            </a:r>
            <a:endParaRPr dirty="0"/>
          </a:p>
          <a:p>
            <a:pPr marL="457200" lvl="0" indent="-457200" algn="l" rtl="0">
              <a:spcBef>
                <a:spcPts val="540"/>
              </a:spcBef>
              <a:spcAft>
                <a:spcPts val="0"/>
              </a:spcAft>
              <a:buClr>
                <a:srgbClr val="F89C4D"/>
              </a:buClr>
              <a:buSzPts val="2700"/>
              <a:buFont typeface="Arial"/>
              <a:buChar char="•"/>
            </a:pPr>
            <a:r>
              <a:rPr lang="en-US" dirty="0"/>
              <a:t>Evidence used to set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Targeted Growth Goals </a:t>
            </a:r>
            <a:r>
              <a:rPr lang="en-US" dirty="0"/>
              <a:t>for each student via the Targeted Skill Profile (TSP)</a:t>
            </a:r>
            <a:endParaRPr dirty="0"/>
          </a:p>
          <a:p>
            <a:pPr marL="457200" lvl="0" indent="-457200" algn="l" rtl="0">
              <a:spcBef>
                <a:spcPts val="540"/>
              </a:spcBef>
              <a:spcAft>
                <a:spcPts val="0"/>
              </a:spcAft>
              <a:buClr>
                <a:srgbClr val="F89C4D"/>
              </a:buClr>
              <a:buSzPts val="2700"/>
              <a:buFont typeface="Arial"/>
              <a:buChar char="•"/>
            </a:pPr>
            <a:r>
              <a:rPr lang="en-US" dirty="0"/>
              <a:t>All of the above approved by trained appraisers at BOY conference</a:t>
            </a:r>
            <a:endParaRPr dirty="0"/>
          </a:p>
          <a:p>
            <a:pPr marL="457200" lvl="0" indent="-457200" algn="l" rtl="0">
              <a:spcBef>
                <a:spcPts val="540"/>
              </a:spcBef>
              <a:spcAft>
                <a:spcPts val="0"/>
              </a:spcAft>
              <a:buClr>
                <a:srgbClr val="F89C4D"/>
              </a:buClr>
              <a:buSzPts val="27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BOY, MOY, and EOY conferences</a:t>
            </a:r>
            <a:endParaRPr dirty="0"/>
          </a:p>
          <a:p>
            <a:pPr marL="457200" lvl="0" indent="-457200" algn="l" rtl="0">
              <a:spcBef>
                <a:spcPts val="540"/>
              </a:spcBef>
              <a:spcAft>
                <a:spcPts val="0"/>
              </a:spcAft>
              <a:buClr>
                <a:srgbClr val="F89C4D"/>
              </a:buClr>
              <a:buSzPts val="2700"/>
              <a:buFont typeface="Arial"/>
              <a:buChar char="•"/>
            </a:pPr>
            <a:r>
              <a:rPr lang="en-US" dirty="0"/>
              <a:t>Body of Evidence used at EOY to determine each student’s EOY Skill level</a:t>
            </a:r>
            <a:endParaRPr dirty="0"/>
          </a:p>
        </p:txBody>
      </p:sp>
      <p:sp>
        <p:nvSpPr>
          <p:cNvPr id="181" name="Google Shape;181;p1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a:t>
            </a:fld>
            <a:endParaRPr sz="1800">
              <a:solidFill>
                <a:srgbClr val="FFFFFF"/>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29"/>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a:t>
            </a:r>
            <a:r>
              <a:rPr lang="en-US" sz="3500" b="0" i="0" u="none" strike="noStrike" cap="none" dirty="0">
                <a:solidFill>
                  <a:schemeClr val="lt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6"/>
                  </a:ext>
                </a:extLst>
              </a:rPr>
              <a:t>Profile</a:t>
            </a:r>
            <a:endParaRPr dirty="0"/>
          </a:p>
        </p:txBody>
      </p:sp>
      <p:sp>
        <p:nvSpPr>
          <p:cNvPr id="1211" name="Google Shape;1211;p129"/>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Articulates skills for the end of the year</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Differentiates between levels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Descriptors align to skill statement </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Can be assessed in multiple ways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Reflects high, yet reasonable</a:t>
            </a:r>
            <a:r>
              <a:rPr lang="en-US"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7"/>
                  </a:ext>
                </a:extLst>
              </a:rPr>
              <a:t> </a:t>
            </a:r>
            <a:r>
              <a:rPr lang="en-US" dirty="0">
                <a:solidFill>
                  <a:srgbClr val="000000"/>
                </a:solidFill>
                <a:latin typeface="Source Sans Pro"/>
                <a:ea typeface="Source Sans Pro"/>
                <a:cs typeface="Source Sans Pro"/>
                <a:sym typeface="Source Sans Pro"/>
              </a:rPr>
              <a:t>expectations for student growth</a:t>
            </a:r>
            <a:endParaRPr dirty="0">
              <a:latin typeface="Source Sans Pro"/>
              <a:ea typeface="Source Sans Pro"/>
              <a:cs typeface="Source Sans Pro"/>
              <a:sym typeface="Source Sans Pro"/>
            </a:endParaRPr>
          </a:p>
          <a:p>
            <a:pPr marL="255985" lvl="0" indent="-255985" algn="l" rtl="0">
              <a:spcBef>
                <a:spcPts val="540"/>
              </a:spcBef>
              <a:spcAft>
                <a:spcPts val="0"/>
              </a:spcAft>
              <a:buNone/>
            </a:pPr>
            <a:endParaRPr dirty="0"/>
          </a:p>
        </p:txBody>
      </p:sp>
      <p:sp>
        <p:nvSpPr>
          <p:cNvPr id="1212" name="Google Shape;1212;p12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110</a:t>
            </a:fld>
            <a:endParaRPr sz="1800">
              <a:solidFill>
                <a:srgbClr val="FFFFFF"/>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30"/>
          <p:cNvSpPr txBox="1">
            <a:spLocks noGrp="1"/>
          </p:cNvSpPr>
          <p:nvPr>
            <p:ph type="title"/>
          </p:nvPr>
        </p:nvSpPr>
        <p:spPr>
          <a:xfrm>
            <a:off x="281843" y="223981"/>
            <a:ext cx="8469611" cy="7078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Targeted Skill Profile: Exemplar</a:t>
            </a:r>
            <a:endParaRPr dirty="0"/>
          </a:p>
        </p:txBody>
      </p:sp>
      <p:sp>
        <p:nvSpPr>
          <p:cNvPr id="1219" name="Google Shape;1219;p130"/>
          <p:cNvSpPr txBox="1"/>
          <p:nvPr/>
        </p:nvSpPr>
        <p:spPr>
          <a:xfrm>
            <a:off x="392545" y="931867"/>
            <a:ext cx="870962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8</a:t>
            </a:r>
            <a:r>
              <a:rPr lang="en-US" sz="2000" baseline="30000">
                <a:solidFill>
                  <a:schemeClr val="dk1"/>
                </a:solidFill>
                <a:latin typeface="Source Sans Pro"/>
                <a:ea typeface="Source Sans Pro"/>
                <a:cs typeface="Source Sans Pro"/>
                <a:sym typeface="Source Sans Pro"/>
              </a:rPr>
              <a:t>th</a:t>
            </a:r>
            <a:r>
              <a:rPr lang="en-US" sz="2000">
                <a:solidFill>
                  <a:schemeClr val="dk1"/>
                </a:solidFill>
                <a:latin typeface="Source Sans Pro"/>
                <a:ea typeface="Source Sans Pro"/>
                <a:cs typeface="Source Sans Pro"/>
                <a:sym typeface="Source Sans Pro"/>
              </a:rPr>
              <a:t> Grade ELA Skill Statement: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1220" name="Google Shape;1220;p130"/>
          <p:cNvGraphicFramePr/>
          <p:nvPr>
            <p:extLst>
              <p:ext uri="{D42A27DB-BD31-4B8C-83A1-F6EECF244321}">
                <p14:modId xmlns:p14="http://schemas.microsoft.com/office/powerpoint/2010/main" val="1785154435"/>
              </p:ext>
            </p:extLst>
          </p:nvPr>
        </p:nvGraphicFramePr>
        <p:xfrm>
          <a:off x="281844" y="1639753"/>
          <a:ext cx="8712032" cy="5121775"/>
        </p:xfrm>
        <a:graphic>
          <a:graphicData uri="http://schemas.openxmlformats.org/drawingml/2006/table">
            <a:tbl>
              <a:tblPr firstRow="1">
                <a:tableStyleId>{52045216-18D2-4814-BB6A-587B3A373916}</a:tableStyleId>
              </a:tblPr>
              <a:tblGrid>
                <a:gridCol w="1440675">
                  <a:extLst>
                    <a:ext uri="{9D8B030D-6E8A-4147-A177-3AD203B41FA5}">
                      <a16:colId xmlns:a16="http://schemas.microsoft.com/office/drawing/2014/main" val="20000"/>
                    </a:ext>
                  </a:extLst>
                </a:gridCol>
                <a:gridCol w="7271357">
                  <a:extLst>
                    <a:ext uri="{9D8B030D-6E8A-4147-A177-3AD203B41FA5}">
                      <a16:colId xmlns:a16="http://schemas.microsoft.com/office/drawing/2014/main" val="20001"/>
                    </a:ext>
                  </a:extLst>
                </a:gridCol>
              </a:tblGrid>
              <a:tr h="1129158">
                <a:tc>
                  <a:txBody>
                    <a:bodyPr/>
                    <a:lstStyle/>
                    <a:p>
                      <a:pPr marL="144780" marR="0" lvl="0" indent="-120015" algn="ctr" rtl="0">
                        <a:lnSpc>
                          <a:spcPct val="95000"/>
                        </a:lnSpc>
                        <a:spcBef>
                          <a:spcPts val="0"/>
                        </a:spcBef>
                        <a:spcAft>
                          <a:spcPts val="0"/>
                        </a:spcAft>
                        <a:buNone/>
                      </a:pPr>
                      <a:r>
                        <a:rPr lang="en-US" sz="1800" dirty="0"/>
                        <a:t>Well Above Typical Skill</a:t>
                      </a:r>
                      <a:endParaRPr sz="1800" b="0" dirty="0">
                        <a:solidFill>
                          <a:schemeClr val="dk1"/>
                        </a:solidFill>
                        <a:latin typeface="Calibri"/>
                        <a:ea typeface="Calibri"/>
                        <a:cs typeface="Calibri"/>
                        <a:sym typeface="Calibri"/>
                      </a:endParaRPr>
                    </a:p>
                  </a:txBody>
                  <a:tcPr marL="0" marR="0" marT="0" marB="0"/>
                </a:tc>
                <a:tc>
                  <a:txBody>
                    <a:bodyPr/>
                    <a:lstStyle/>
                    <a:p>
                      <a:pPr marL="25400" marR="0" lvl="0" indent="0" algn="l" rtl="0">
                        <a:lnSpc>
                          <a:spcPct val="68055"/>
                        </a:lnSpc>
                        <a:spcBef>
                          <a:spcPts val="0"/>
                        </a:spcBef>
                        <a:spcAft>
                          <a:spcPts val="0"/>
                        </a:spcAft>
                        <a:buNone/>
                      </a:pPr>
                      <a:endParaRPr sz="1800" dirty="0"/>
                    </a:p>
                    <a:p>
                      <a:pPr marL="25400" marR="0" lvl="0" indent="0" algn="l" rtl="0">
                        <a:lnSpc>
                          <a:spcPct val="100000"/>
                        </a:lnSpc>
                        <a:spcBef>
                          <a:spcPts val="0"/>
                        </a:spcBef>
                        <a:spcAft>
                          <a:spcPts val="0"/>
                        </a:spcAft>
                        <a:buNone/>
                      </a:pPr>
                      <a:r>
                        <a:rPr lang="en-US" sz="1800" dirty="0"/>
                        <a:t>Students can draw accurate conclusions from above grade-level informational texts and support conclusions with optimal evidence that deepens conclusions.</a:t>
                      </a:r>
                      <a:endParaRPr sz="1800" b="0" dirty="0">
                        <a:solidFill>
                          <a:schemeClr val="dk1"/>
                        </a:solidFill>
                        <a:latin typeface="Calibri"/>
                        <a:ea typeface="Calibri"/>
                        <a:cs typeface="Calibri"/>
                        <a:sym typeface="Calibri"/>
                      </a:endParaRPr>
                    </a:p>
                  </a:txBody>
                  <a:tcPr/>
                </a:tc>
                <a:extLst>
                  <a:ext uri="{0D108BD9-81ED-4DB2-BD59-A6C34878D82A}">
                    <a16:rowId xmlns:a16="http://schemas.microsoft.com/office/drawing/2014/main" val="10000"/>
                  </a:ext>
                </a:extLst>
              </a:tr>
              <a:tr h="983276">
                <a:tc>
                  <a:txBody>
                    <a:bodyPr/>
                    <a:lstStyle/>
                    <a:p>
                      <a:pPr marL="0" marR="0" lvl="0" indent="0" algn="ctr"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8"/>
                            </a:ext>
                          </a:extLst>
                        </a:rPr>
                        <a:t> Above Typical Skill</a:t>
                      </a:r>
                      <a:endParaRPr sz="1800" dirty="0">
                        <a:latin typeface="Calibri"/>
                        <a:ea typeface="Calibri"/>
                        <a:cs typeface="Calibri"/>
                        <a:sym typeface="Calibri"/>
                      </a:endParaRPr>
                    </a:p>
                  </a:txBody>
                  <a:tcPr marL="0" marR="0" marT="0" marB="0"/>
                </a:tc>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9"/>
                            </a:ext>
                          </a:extLst>
                        </a:rPr>
                        <a:t>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0"/>
                            </a:ext>
                          </a:extLst>
                        </a:rPr>
                        <a:t>Students can draw accurate conclusions from above grade-level informational texts and support conclusions with appropriate although not always optimal evidence.</a:t>
                      </a:r>
                      <a:endParaRPr sz="1800" dirty="0">
                        <a:latin typeface="Calibri"/>
                        <a:ea typeface="Calibri"/>
                        <a:cs typeface="Calibri"/>
                        <a:sym typeface="Calibri"/>
                      </a:endParaRPr>
                    </a:p>
                  </a:txBody>
                  <a:tcPr/>
                </a:tc>
                <a:extLst>
                  <a:ext uri="{0D108BD9-81ED-4DB2-BD59-A6C34878D82A}">
                    <a16:rowId xmlns:a16="http://schemas.microsoft.com/office/drawing/2014/main" val="10001"/>
                  </a:ext>
                </a:extLst>
              </a:tr>
              <a:tr h="983276">
                <a:tc>
                  <a:txBody>
                    <a:bodyPr/>
                    <a:lstStyle/>
                    <a:p>
                      <a:pPr marL="0" marR="0" lvl="0" indent="0" algn="ctr"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1"/>
                            </a:ext>
                          </a:extLst>
                        </a:rPr>
                        <a:t> Typical Skill</a:t>
                      </a:r>
                      <a:endParaRPr sz="1800" dirty="0">
                        <a:latin typeface="Calibri"/>
                        <a:ea typeface="Calibri"/>
                        <a:cs typeface="Calibri"/>
                        <a:sym typeface="Calibri"/>
                      </a:endParaRPr>
                    </a:p>
                  </a:txBody>
                  <a:tcPr marL="0" marR="0" marT="0" marB="0"/>
                </a:tc>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2"/>
                            </a:ext>
                          </a:extLst>
                        </a:rPr>
                        <a:t> Students can draw accurate conclusions from grade level informational texts and support conclusions with appropriate although not always optimal evidence.</a:t>
                      </a:r>
                      <a:endParaRPr sz="1800" dirty="0">
                        <a:latin typeface="Calibri"/>
                        <a:ea typeface="Calibri"/>
                        <a:cs typeface="Calibri"/>
                        <a:sym typeface="Calibri"/>
                      </a:endParaRPr>
                    </a:p>
                  </a:txBody>
                  <a:tcPr/>
                </a:tc>
                <a:extLst>
                  <a:ext uri="{0D108BD9-81ED-4DB2-BD59-A6C34878D82A}">
                    <a16:rowId xmlns:a16="http://schemas.microsoft.com/office/drawing/2014/main" val="10002"/>
                  </a:ext>
                </a:extLst>
              </a:tr>
              <a:tr h="983276">
                <a:tc>
                  <a:txBody>
                    <a:bodyPr/>
                    <a:lstStyle/>
                    <a:p>
                      <a:pPr marL="0" marR="0" lvl="0" indent="0" algn="ctr"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3"/>
                            </a:ext>
                          </a:extLst>
                        </a:rPr>
                        <a:t> Below Typical Skill</a:t>
                      </a:r>
                      <a:endParaRPr sz="1800" dirty="0">
                        <a:latin typeface="Calibri"/>
                        <a:ea typeface="Calibri"/>
                        <a:cs typeface="Calibri"/>
                        <a:sym typeface="Calibri"/>
                      </a:endParaRPr>
                    </a:p>
                  </a:txBody>
                  <a:tcPr marL="0" marR="0" marT="0" marB="0"/>
                </a:tc>
                <a:tc>
                  <a:txBody>
                    <a:bodyPr/>
                    <a:lstStyle/>
                    <a:p>
                      <a:pPr marL="78740" marR="255270" lvl="0" indent="0" algn="l" rtl="0">
                        <a:lnSpc>
                          <a:spcPct val="107000"/>
                        </a:lnSpc>
                        <a:spcBef>
                          <a:spcPts val="0"/>
                        </a:spcBef>
                        <a:spcAft>
                          <a:spcPts val="0"/>
                        </a:spcAft>
                        <a:buNone/>
                      </a:pPr>
                      <a:r>
                        <a:rPr lang="en-US" sz="1800" dirty="0"/>
                        <a:t>Students can draw accurate conclusions most of the time from grade-level informational texts and attempt to support conclusions with textual evidence, but the evidence isn’t always appropriate.</a:t>
                      </a:r>
                      <a:endParaRPr sz="1800" dirty="0">
                        <a:latin typeface="Calibri"/>
                        <a:ea typeface="Calibri"/>
                        <a:cs typeface="Calibri"/>
                        <a:sym typeface="Calibri"/>
                      </a:endParaRPr>
                    </a:p>
                  </a:txBody>
                  <a:tcPr/>
                </a:tc>
                <a:extLst>
                  <a:ext uri="{0D108BD9-81ED-4DB2-BD59-A6C34878D82A}">
                    <a16:rowId xmlns:a16="http://schemas.microsoft.com/office/drawing/2014/main" val="10003"/>
                  </a:ext>
                </a:extLst>
              </a:tr>
              <a:tr h="1042789">
                <a:tc>
                  <a:txBody>
                    <a:bodyPr/>
                    <a:lstStyle/>
                    <a:p>
                      <a:pPr marL="0" marR="0" lvl="0" indent="0" algn="ctr"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4"/>
                            </a:ext>
                          </a:extLst>
                        </a:rPr>
                        <a:t>Well Below Typical Skill</a:t>
                      </a:r>
                      <a:endParaRPr sz="1800" dirty="0">
                        <a:latin typeface="Calibri"/>
                        <a:ea typeface="Calibri"/>
                        <a:cs typeface="Calibri"/>
                        <a:sym typeface="Calibri"/>
                      </a:endParaRPr>
                    </a:p>
                  </a:txBody>
                  <a:tcPr marL="0" marR="0" marT="0" marB="0"/>
                </a:tc>
                <a:tc>
                  <a:txBody>
                    <a:bodyPr/>
                    <a:lstStyle/>
                    <a:p>
                      <a:pPr marL="78740" marR="278765" lvl="0" indent="0" algn="l" rtl="0">
                        <a:lnSpc>
                          <a:spcPct val="107000"/>
                        </a:lnSpc>
                        <a:spcBef>
                          <a:spcPts val="0"/>
                        </a:spcBef>
                        <a:spcAft>
                          <a:spcPts val="0"/>
                        </a:spcAft>
                        <a:buNone/>
                      </a:pPr>
                      <a:r>
                        <a:rPr lang="en-US" sz="1800" dirty="0"/>
                        <a:t>Students can draw accurate conclusions some of the time from grade-level informational texts, but don’t attempt to support conclusions or, when prompted, support conclusions with inappropriate evidence.</a:t>
                      </a:r>
                      <a:endParaRPr sz="1800" dirty="0">
                        <a:latin typeface="Calibri"/>
                        <a:ea typeface="Calibri"/>
                        <a:cs typeface="Calibri"/>
                        <a:sym typeface="Calibri"/>
                      </a:endParaRPr>
                    </a:p>
                  </a:txBody>
                  <a:tcPr/>
                </a:tc>
                <a:extLst>
                  <a:ext uri="{0D108BD9-81ED-4DB2-BD59-A6C34878D82A}">
                    <a16:rowId xmlns:a16="http://schemas.microsoft.com/office/drawing/2014/main" val="10004"/>
                  </a:ext>
                </a:extLst>
              </a:tr>
            </a:tbl>
          </a:graphicData>
        </a:graphic>
      </p:graphicFrame>
      <p:sp>
        <p:nvSpPr>
          <p:cNvPr id="1221" name="Google Shape;1221;p13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111</a:t>
            </a:fld>
            <a:endParaRPr sz="1800">
              <a:solidFill>
                <a:srgbClr val="FFFFFF"/>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8" name="Google Shape;1228;g110fbc43727_0_72"/>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35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Key Differences: TSP &amp; ISP</a:t>
            </a:r>
          </a:p>
        </p:txBody>
      </p:sp>
      <p:sp>
        <p:nvSpPr>
          <p:cNvPr id="1227" name="Google Shape;1227;g110fbc43727_0_72"/>
          <p:cNvSpPr txBox="1">
            <a:spLocks noGrp="1"/>
          </p:cNvSpPr>
          <p:nvPr>
            <p:ph type="body" idx="1"/>
          </p:nvPr>
        </p:nvSpPr>
        <p:spPr>
          <a:xfrm>
            <a:off x="152400" y="1371600"/>
            <a:ext cx="8229600" cy="4724400"/>
          </a:xfrm>
          <a:prstGeom prst="rect">
            <a:avLst/>
          </a:prstGeom>
        </p:spPr>
        <p:txBody>
          <a:bodyPr spcFirstLastPara="1" wrap="square" lIns="91425" tIns="45700" rIns="91425" bIns="45700" anchor="t" anchorCtr="0">
            <a:noAutofit/>
          </a:bodyPr>
          <a:lstStyle/>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rPr>
              <a:t>Read TSP on p. 25 - Teacher Orientation Manual</a:t>
            </a:r>
            <a:endParaRPr sz="3000" dirty="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rPr>
              <a:t>Compare with the ISP on p. 6 </a:t>
            </a:r>
          </a:p>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5"/>
                  </a:ext>
                </a:extLst>
              </a:rPr>
              <a:t>Consider</a:t>
            </a:r>
            <a:r>
              <a:rPr lang="en-US" sz="3000" dirty="0">
                <a:latin typeface="Calibri"/>
                <a:ea typeface="Calibri"/>
                <a:cs typeface="Calibri"/>
                <a:sym typeface="Calibri"/>
              </a:rPr>
              <a:t> questions and jot thoughts on p. 50:</a:t>
            </a:r>
            <a:endParaRPr sz="3000" dirty="0">
              <a:latin typeface="Calibri"/>
              <a:ea typeface="Calibri"/>
              <a:cs typeface="Calibri"/>
              <a:sym typeface="Calibri"/>
            </a:endParaRPr>
          </a:p>
          <a:p>
            <a:pPr marL="457200" lvl="0" indent="0" algn="l" rtl="0">
              <a:spcBef>
                <a:spcPts val="0"/>
              </a:spcBef>
              <a:spcAft>
                <a:spcPts val="0"/>
              </a:spcAft>
              <a:buNone/>
            </a:pPr>
            <a:endParaRPr sz="3000" dirty="0">
              <a:latin typeface="Calibri"/>
              <a:ea typeface="Calibri"/>
              <a:cs typeface="Calibri"/>
              <a:sym typeface="Calibri"/>
            </a:endParaRPr>
          </a:p>
          <a:p>
            <a:pPr marL="914400" lvl="0" indent="-431800" algn="l" rtl="0">
              <a:lnSpc>
                <a:spcPct val="115000"/>
              </a:lnSpc>
              <a:spcBef>
                <a:spcPts val="0"/>
              </a:spcBef>
              <a:spcAft>
                <a:spcPts val="0"/>
              </a:spcAft>
              <a:buSzPts val="3200"/>
              <a:buFont typeface="Calibri"/>
              <a:buChar char="●"/>
            </a:pPr>
            <a:r>
              <a:rPr lang="en-US" sz="3200" b="1" dirty="0">
                <a:latin typeface="Calibri"/>
                <a:ea typeface="Calibri"/>
                <a:cs typeface="Calibri"/>
                <a:sym typeface="Calibri"/>
              </a:rPr>
              <a:t>What are some key differences between the ISP for this course and the TSP?</a:t>
            </a:r>
            <a:endParaRPr sz="3200" b="1" dirty="0">
              <a:latin typeface="Calibri"/>
              <a:ea typeface="Calibri"/>
              <a:cs typeface="Calibri"/>
              <a:sym typeface="Calibri"/>
            </a:endParaRPr>
          </a:p>
          <a:p>
            <a:pPr marL="914400" lvl="0" indent="-431800" algn="l" rtl="0">
              <a:lnSpc>
                <a:spcPct val="115000"/>
              </a:lnSpc>
              <a:spcBef>
                <a:spcPts val="0"/>
              </a:spcBef>
              <a:spcAft>
                <a:spcPts val="0"/>
              </a:spcAft>
              <a:buSzPts val="3200"/>
              <a:buFont typeface="Calibri"/>
              <a:buChar char="●"/>
            </a:pPr>
            <a:r>
              <a:rPr lang="en-US" sz="3200" b="1" dirty="0">
                <a:latin typeface="Calibri"/>
                <a:ea typeface="Calibri"/>
                <a:cs typeface="Calibri"/>
                <a:sym typeface="Calibri"/>
              </a:rPr>
              <a:t>How does this TSP align to the Success Criteria for a TSP?</a:t>
            </a:r>
            <a:endParaRPr sz="3200" b="1" dirty="0">
              <a:latin typeface="Calibri"/>
              <a:ea typeface="Calibri"/>
              <a:cs typeface="Calibri"/>
              <a:sym typeface="Calibri"/>
            </a:endParaRPr>
          </a:p>
          <a:p>
            <a:pPr marL="457200" lvl="0" indent="-317500" algn="l" rtl="0">
              <a:spcBef>
                <a:spcPts val="0"/>
              </a:spcBef>
              <a:spcAft>
                <a:spcPts val="0"/>
              </a:spcAft>
              <a:buSzPts val="1400"/>
              <a:buChar char="●"/>
            </a:pPr>
            <a:endParaRPr dirty="0"/>
          </a:p>
        </p:txBody>
      </p:sp>
      <p:sp>
        <p:nvSpPr>
          <p:cNvPr id="4" name="Google Shape;1171;p124">
            <a:extLst>
              <a:ext uri="{FF2B5EF4-FFF2-40B4-BE49-F238E27FC236}">
                <a16:creationId xmlns:a16="http://schemas.microsoft.com/office/drawing/2014/main" id="{910E3E50-8D9E-4DE3-BB3A-ED0B9DE8D5BA}"/>
              </a:ext>
              <a:ext uri="{C183D7F6-B498-43B3-948B-1728B52AA6E4}">
                <adec:decorative xmlns:adec="http://schemas.microsoft.com/office/drawing/2017/decorative" val="1"/>
              </a:ext>
            </a:extLst>
          </p:cNvPr>
          <p:cNvSpPr>
            <a:spLocks noGrp="1"/>
          </p:cNvSpPr>
          <p:nvPr>
            <p:ph type="sldNum" idx="12"/>
          </p:nvPr>
        </p:nvSpPr>
        <p:spPr>
          <a:xfrm>
            <a:off x="8441765" y="621291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112</a:t>
            </a:fld>
            <a:endParaRPr sz="1800">
              <a:solidFill>
                <a:srgbClr val="FFFFFF"/>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31"/>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a:t>
            </a:r>
            <a:endParaRPr dirty="0"/>
          </a:p>
        </p:txBody>
      </p:sp>
      <p:sp>
        <p:nvSpPr>
          <p:cNvPr id="1235" name="Google Shape;1235;p131"/>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36" name="Google Shape;1236;p131"/>
          <p:cNvGraphicFramePr/>
          <p:nvPr>
            <p:extLst>
              <p:ext uri="{D42A27DB-BD31-4B8C-83A1-F6EECF244321}">
                <p14:modId xmlns:p14="http://schemas.microsoft.com/office/powerpoint/2010/main" val="1362754718"/>
              </p:ext>
            </p:extLst>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rPr>
                        <a:t>Success Criteria of a TSP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Articulates skills for the end of the year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Differentiates between levels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Descriptors align to skill statement</a:t>
                      </a: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Can be assessed in multiple ways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37" name="Google Shape;1237;p131"/>
          <p:cNvGraphicFramePr/>
          <p:nvPr/>
        </p:nvGraphicFramePr>
        <p:xfrm>
          <a:off x="4345970" y="1674274"/>
          <a:ext cx="4685000" cy="482604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6"/>
                            </a:ext>
                          </a:extLst>
                        </a:rPr>
                        <a:t>Partial TSP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rPr>
                        <a:t>Skill Descriptors</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7"/>
                            </a:ext>
                          </a:extLst>
                        </a:rPr>
                        <a:t>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8"/>
                          </a:ext>
                        </a:extLst>
                      </a:endParaRPr>
                    </a:p>
                    <a:p>
                      <a:pPr marL="171450" marR="205105" lvl="0" indent="5079" algn="ctr" rtl="0">
                        <a:lnSpc>
                          <a:spcPct val="95000"/>
                        </a:lnSpc>
                        <a:spcBef>
                          <a:spcPts val="0"/>
                        </a:spcBef>
                        <a:spcAft>
                          <a:spcPts val="0"/>
                        </a:spcAft>
                        <a:buNone/>
                      </a:pPr>
                      <a:r>
                        <a:rPr lang="en-US" sz="18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9"/>
                            </a:ext>
                          </a:extLst>
                        </a:rPr>
                        <a:t>Above Typical Skill</a:t>
                      </a:r>
                      <a:endParaRPr sz="1800" dirty="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800" dirty="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dirty="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0"/>
                            </a:ext>
                          </a:extLst>
                        </a:rPr>
                        <a:t>Typical Skill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latin typeface="Source Sans Pro"/>
                          <a:ea typeface="Source Sans Pro"/>
                          <a:cs typeface="Source Sans Pro"/>
                          <a:sym typeface="Source Sans Pro"/>
                        </a:rPr>
                        <a:t>Students can draw accurate conclusions from grade level informational texts and support conclusions with appropriate although not always optimal evidence.</a:t>
                      </a: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38" name="Google Shape;1238;p13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113</a:t>
            </a:fld>
            <a:endParaRPr sz="1800">
              <a:solidFill>
                <a:srgbClr val="FFFFFF"/>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32"/>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3 </a:t>
            </a:r>
            <a:endParaRPr dirty="0"/>
          </a:p>
        </p:txBody>
      </p:sp>
      <p:sp>
        <p:nvSpPr>
          <p:cNvPr id="1245" name="Google Shape;1245;p132">
            <a:extLst>
              <a:ext uri="{C183D7F6-B498-43B3-948B-1728B52AA6E4}">
                <adec:decorative xmlns:adec="http://schemas.microsoft.com/office/drawing/2017/decorative" val="1"/>
              </a:ext>
            </a:extLst>
          </p:cNvPr>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46" name="Google Shape;1246;p13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067003"/>
              </p:ext>
            </p:extLst>
          </p:nvPr>
        </p:nvGraphicFramePr>
        <p:xfrm>
          <a:off x="113016" y="1674274"/>
          <a:ext cx="4083050" cy="410855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45375">
                <a:tc>
                  <a:txBody>
                    <a:bodyPr/>
                    <a:lstStyle/>
                    <a:p>
                      <a:pPr marL="0" marR="0" lvl="0" indent="0" algn="l" rtl="0">
                        <a:spcBef>
                          <a:spcPts val="0"/>
                        </a:spcBef>
                        <a:spcAft>
                          <a:spcPts val="0"/>
                        </a:spcAft>
                        <a:buNone/>
                      </a:pPr>
                      <a:r>
                        <a:rPr lang="en-US" sz="1800" b="0" dirty="0">
                          <a:solidFill>
                            <a:schemeClr val="dk1"/>
                          </a:solidFill>
                        </a:rPr>
                        <a:t>Success Criteria of a TSP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60635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1"/>
                            </a:ext>
                          </a:extLst>
                        </a:rPr>
                        <a:t>Articulates skills for the end of the year</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2"/>
                          </a:ext>
                        </a:extLst>
                      </a:endParaRPr>
                    </a:p>
                    <a:p>
                      <a:pPr marL="0" marR="0" lvl="0" indent="0" algn="l" rtl="0">
                        <a:lnSpc>
                          <a:spcPct val="100000"/>
                        </a:lnSpc>
                        <a:spcBef>
                          <a:spcPts val="0"/>
                        </a:spcBef>
                        <a:spcAft>
                          <a:spcPts val="0"/>
                        </a:spcAft>
                        <a:buClr>
                          <a:schemeClr val="dk1"/>
                        </a:buClr>
                        <a:buSzPts val="1800"/>
                        <a:buFont typeface="Source Sans Pro"/>
                        <a:buNone/>
                      </a:pPr>
                      <a:endParaRPr sz="1800" dirty="0">
                        <a:solidFill>
                          <a:srgbClr val="000000"/>
                        </a:solidFill>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31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3"/>
                            </a:ext>
                          </a:extLst>
                        </a:rPr>
                        <a:t>Differentiates between levels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17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4"/>
                            </a:ext>
                          </a:extLst>
                        </a:rPr>
                        <a:t>Descriptors align to skill statement</a:t>
                      </a: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53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5"/>
                            </a:ext>
                          </a:extLst>
                        </a:rPr>
                        <a:t>Can be assessed in multiple ways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662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6"/>
                            </a:ext>
                          </a:extLst>
                        </a:rPr>
                        <a:t>Targets are specific to the students in the teacher’s class and based on multiple sources of evidence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0125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7"/>
                            </a:ext>
                          </a:extLst>
                        </a:rPr>
                        <a:t>Reflects high, yet reasonable expectations for student growth</a:t>
                      </a:r>
                      <a:endParaRPr sz="18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8"/>
                          </a:ext>
                        </a:extLst>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47" name="Google Shape;1247;p132" descr="Checkmark next to &quot;Articulates skills for the end of the year&quot;"/>
          <p:cNvPicPr preferRelativeResize="0"/>
          <p:nvPr/>
        </p:nvPicPr>
        <p:blipFill rotWithShape="1">
          <a:blip r:embed="rId3">
            <a:alphaModFix/>
          </a:blip>
          <a:srcRect/>
          <a:stretch/>
        </p:blipFill>
        <p:spPr>
          <a:xfrm>
            <a:off x="3684695" y="2292641"/>
            <a:ext cx="422273" cy="457314"/>
          </a:xfrm>
          <a:prstGeom prst="rect">
            <a:avLst/>
          </a:prstGeom>
          <a:noFill/>
          <a:ln>
            <a:noFill/>
          </a:ln>
        </p:spPr>
      </p:pic>
      <p:pic>
        <p:nvPicPr>
          <p:cNvPr id="1248" name="Google Shape;1248;p132" descr="Checkmark next to &quot;Differentiates between levels&quot;"/>
          <p:cNvPicPr preferRelativeResize="0"/>
          <p:nvPr/>
        </p:nvPicPr>
        <p:blipFill rotWithShape="1">
          <a:blip r:embed="rId3">
            <a:alphaModFix/>
          </a:blip>
          <a:srcRect/>
          <a:stretch/>
        </p:blipFill>
        <p:spPr>
          <a:xfrm>
            <a:off x="3669276" y="2735442"/>
            <a:ext cx="435620" cy="408891"/>
          </a:xfrm>
          <a:prstGeom prst="rect">
            <a:avLst/>
          </a:prstGeom>
          <a:noFill/>
          <a:ln>
            <a:noFill/>
          </a:ln>
        </p:spPr>
      </p:pic>
      <p:pic>
        <p:nvPicPr>
          <p:cNvPr id="1249" name="Google Shape;1249;p132" descr="Checkmark next to &quot;Descriptors align to skill statement&quot;"/>
          <p:cNvPicPr preferRelativeResize="0"/>
          <p:nvPr/>
        </p:nvPicPr>
        <p:blipFill rotWithShape="1">
          <a:blip r:embed="rId3">
            <a:alphaModFix/>
          </a:blip>
          <a:srcRect/>
          <a:stretch/>
        </p:blipFill>
        <p:spPr>
          <a:xfrm>
            <a:off x="3658537" y="3167075"/>
            <a:ext cx="435620" cy="370627"/>
          </a:xfrm>
          <a:prstGeom prst="rect">
            <a:avLst/>
          </a:prstGeom>
          <a:noFill/>
          <a:ln>
            <a:noFill/>
          </a:ln>
        </p:spPr>
      </p:pic>
      <p:pic>
        <p:nvPicPr>
          <p:cNvPr id="1250" name="Google Shape;1250;p132" descr="Checkmark next to &quot;Can be assessed in multiple ways&quot;"/>
          <p:cNvPicPr preferRelativeResize="0"/>
          <p:nvPr/>
        </p:nvPicPr>
        <p:blipFill rotWithShape="1">
          <a:blip r:embed="rId3">
            <a:alphaModFix/>
          </a:blip>
          <a:srcRect/>
          <a:stretch/>
        </p:blipFill>
        <p:spPr>
          <a:xfrm>
            <a:off x="3713236" y="3635625"/>
            <a:ext cx="435620" cy="370627"/>
          </a:xfrm>
          <a:prstGeom prst="rect">
            <a:avLst/>
          </a:prstGeom>
          <a:noFill/>
          <a:ln>
            <a:noFill/>
          </a:ln>
        </p:spPr>
      </p:pic>
      <p:pic>
        <p:nvPicPr>
          <p:cNvPr id="1251" name="Google Shape;1251;p132" descr="Question Mark next to &quot;Targets are specific to the students in the teacher’s class and based on multiple sources of evidence&quot;"/>
          <p:cNvPicPr preferRelativeResize="0"/>
          <p:nvPr/>
        </p:nvPicPr>
        <p:blipFill rotWithShape="1">
          <a:blip r:embed="rId4">
            <a:alphaModFix/>
          </a:blip>
          <a:srcRect/>
          <a:stretch/>
        </p:blipFill>
        <p:spPr>
          <a:xfrm>
            <a:off x="3590155" y="4357258"/>
            <a:ext cx="514741" cy="370627"/>
          </a:xfrm>
          <a:prstGeom prst="rect">
            <a:avLst/>
          </a:prstGeom>
          <a:noFill/>
          <a:ln>
            <a:noFill/>
          </a:ln>
        </p:spPr>
      </p:pic>
      <p:pic>
        <p:nvPicPr>
          <p:cNvPr id="1252" name="Google Shape;1252;p132" descr="Checkmark next to &quot;Reflects high, yet reasonable expectations for student growth&quot;"/>
          <p:cNvPicPr preferRelativeResize="0"/>
          <p:nvPr/>
        </p:nvPicPr>
        <p:blipFill rotWithShape="1">
          <a:blip r:embed="rId3">
            <a:alphaModFix/>
          </a:blip>
          <a:srcRect/>
          <a:stretch/>
        </p:blipFill>
        <p:spPr>
          <a:xfrm>
            <a:off x="3636390" y="5047923"/>
            <a:ext cx="422273" cy="457314"/>
          </a:xfrm>
          <a:prstGeom prst="rect">
            <a:avLst/>
          </a:prstGeom>
          <a:noFill/>
          <a:ln>
            <a:noFill/>
          </a:ln>
        </p:spPr>
      </p:pic>
      <p:graphicFrame>
        <p:nvGraphicFramePr>
          <p:cNvPr id="1253" name="Google Shape;1253;p13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703729"/>
              </p:ext>
            </p:extLst>
          </p:nvPr>
        </p:nvGraphicFramePr>
        <p:xfrm>
          <a:off x="4345970" y="1674274"/>
          <a:ext cx="4685000" cy="482604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dirty="0">
                          <a:solidFill>
                            <a:schemeClr val="dk1"/>
                          </a:solidFill>
                          <a:latin typeface="Source Sans Pro"/>
                          <a:ea typeface="Source Sans Pro"/>
                          <a:cs typeface="Source Sans Pro"/>
                          <a:sym typeface="Source Sans Pro"/>
                        </a:rPr>
                        <a:t>Partial TSP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rPr>
                        <a:t>Skill Descriptors</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dirty="0">
                          <a:latin typeface="Source Sans Pro"/>
                          <a:ea typeface="Source Sans Pro"/>
                          <a:cs typeface="Source Sans Pro"/>
                          <a:sym typeface="Source Sans Pro"/>
                        </a:rPr>
                        <a:t> </a:t>
                      </a:r>
                      <a:endParaRPr dirty="0"/>
                    </a:p>
                    <a:p>
                      <a:pPr marL="171450" marR="205105" lvl="0" indent="5079" algn="ctr" rtl="0">
                        <a:lnSpc>
                          <a:spcPct val="95000"/>
                        </a:lnSpc>
                        <a:spcBef>
                          <a:spcPts val="0"/>
                        </a:spcBef>
                        <a:spcAft>
                          <a:spcPts val="0"/>
                        </a:spcAft>
                        <a:buNone/>
                      </a:pPr>
                      <a:r>
                        <a:rPr lang="en-US" sz="1800" dirty="0">
                          <a:latin typeface="Source Sans Pro"/>
                          <a:ea typeface="Source Sans Pro"/>
                          <a:cs typeface="Source Sans Pro"/>
                          <a:sym typeface="Source Sans Pro"/>
                        </a:rPr>
                        <a:t>Above Typical Skill</a:t>
                      </a:r>
                      <a:endParaRPr sz="1800" dirty="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800" dirty="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dirty="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dirty="0">
                          <a:latin typeface="Source Sans Pro"/>
                          <a:ea typeface="Source Sans Pro"/>
                          <a:cs typeface="Source Sans Pro"/>
                          <a:sym typeface="Source Sans Pro"/>
                        </a:rPr>
                        <a:t>Typical Skill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latin typeface="Source Sans Pro"/>
                          <a:ea typeface="Source Sans Pro"/>
                          <a:cs typeface="Source Sans Pro"/>
                          <a:sym typeface="Source Sans Pro"/>
                        </a:rPr>
                        <a:t>Students can draw accurate conclusions from grade level informational texts and support conclusions with appropriate although not always optimal evidence.</a:t>
                      </a: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54" name="Google Shape;1254;p13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114</a:t>
            </a:fld>
            <a:endParaRPr sz="1800">
              <a:solidFill>
                <a:srgbClr val="FFFFFF"/>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33"/>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4 </a:t>
            </a:r>
            <a:endParaRPr dirty="0"/>
          </a:p>
        </p:txBody>
      </p:sp>
      <p:sp>
        <p:nvSpPr>
          <p:cNvPr id="1261" name="Google Shape;1261;p133">
            <a:extLst>
              <a:ext uri="{C183D7F6-B498-43B3-948B-1728B52AA6E4}">
                <adec:decorative xmlns:adec="http://schemas.microsoft.com/office/drawing/2017/decorative" val="1"/>
              </a:ext>
            </a:extLst>
          </p:cNvPr>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62" name="Google Shape;1262;p1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738787"/>
              </p:ext>
            </p:extLst>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end of the year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63" name="Google Shape;1263;p133"/>
          <p:cNvGraphicFramePr/>
          <p:nvPr/>
        </p:nvGraphicFramePr>
        <p:xfrm>
          <a:off x="4345970" y="1674274"/>
          <a:ext cx="4685000" cy="506840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a:solidFill>
                            <a:schemeClr val="dk1"/>
                          </a:solidFill>
                          <a:latin typeface="Source Sans Pro"/>
                          <a:ea typeface="Source Sans Pro"/>
                          <a:cs typeface="Source Sans Pro"/>
                          <a:sym typeface="Source Sans Pro"/>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Below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Well 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64" name="Google Shape;1264;p13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115</a:t>
            </a:fld>
            <a:endParaRPr sz="1800">
              <a:solidFill>
                <a:srgbClr val="FFFFFF"/>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gf12912a4d9_0_133"/>
          <p:cNvSpPr txBox="1">
            <a:spLocks noGrp="1"/>
          </p:cNvSpPr>
          <p:nvPr>
            <p:ph type="title"/>
          </p:nvPr>
        </p:nvSpPr>
        <p:spPr>
          <a:xfrm>
            <a:off x="248506" y="99219"/>
            <a:ext cx="8438400" cy="81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5 </a:t>
            </a:r>
            <a:endParaRPr dirty="0"/>
          </a:p>
        </p:txBody>
      </p:sp>
      <p:sp>
        <p:nvSpPr>
          <p:cNvPr id="1271" name="Google Shape;1271;gf12912a4d9_0_133">
            <a:extLst>
              <a:ext uri="{C183D7F6-B498-43B3-948B-1728B52AA6E4}">
                <adec:decorative xmlns:adec="http://schemas.microsoft.com/office/drawing/2017/decorative" val="1"/>
              </a:ext>
            </a:extLst>
          </p:cNvPr>
          <p:cNvSpPr txBox="1">
            <a:spLocks noGrp="1"/>
          </p:cNvSpPr>
          <p:nvPr>
            <p:ph type="body" idx="1"/>
          </p:nvPr>
        </p:nvSpPr>
        <p:spPr>
          <a:xfrm>
            <a:off x="71919" y="924676"/>
            <a:ext cx="8959200" cy="708000"/>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72" name="Google Shape;1272;gf12912a4d9_0_1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450197"/>
              </p:ext>
            </p:extLst>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end of the year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73" name="Google Shape;1273;gf12912a4d9_0_133" descr="Checkmark next to &quot;Articulates skills for the end of the year&quot; "/>
          <p:cNvPicPr preferRelativeResize="0"/>
          <p:nvPr/>
        </p:nvPicPr>
        <p:blipFill rotWithShape="1">
          <a:blip r:embed="rId3">
            <a:alphaModFix/>
          </a:blip>
          <a:srcRect/>
          <a:stretch/>
        </p:blipFill>
        <p:spPr>
          <a:xfrm>
            <a:off x="3903848" y="2136861"/>
            <a:ext cx="422273" cy="457314"/>
          </a:xfrm>
          <a:prstGeom prst="rect">
            <a:avLst/>
          </a:prstGeom>
          <a:noFill/>
          <a:ln>
            <a:noFill/>
          </a:ln>
        </p:spPr>
      </p:pic>
      <p:pic>
        <p:nvPicPr>
          <p:cNvPr id="1274" name="Google Shape;1274;gf12912a4d9_0_133" descr="Checkmark next to &quot;Differentiates between levels&quot;"/>
          <p:cNvPicPr preferRelativeResize="0"/>
          <p:nvPr/>
        </p:nvPicPr>
        <p:blipFill rotWithShape="1">
          <a:blip r:embed="rId3">
            <a:alphaModFix/>
          </a:blip>
          <a:srcRect/>
          <a:stretch/>
        </p:blipFill>
        <p:spPr>
          <a:xfrm>
            <a:off x="3939252" y="2480290"/>
            <a:ext cx="422273" cy="457314"/>
          </a:xfrm>
          <a:prstGeom prst="rect">
            <a:avLst/>
          </a:prstGeom>
          <a:noFill/>
          <a:ln>
            <a:noFill/>
          </a:ln>
        </p:spPr>
      </p:pic>
      <p:pic>
        <p:nvPicPr>
          <p:cNvPr id="1275" name="Google Shape;1275;gf12912a4d9_0_133" descr="Checkmark next to &quot;Descriptors align to skill statement&quot; "/>
          <p:cNvPicPr preferRelativeResize="0"/>
          <p:nvPr/>
        </p:nvPicPr>
        <p:blipFill rotWithShape="1">
          <a:blip r:embed="rId3">
            <a:alphaModFix/>
          </a:blip>
          <a:srcRect/>
          <a:stretch/>
        </p:blipFill>
        <p:spPr>
          <a:xfrm>
            <a:off x="3939252" y="2932773"/>
            <a:ext cx="422273" cy="457314"/>
          </a:xfrm>
          <a:prstGeom prst="rect">
            <a:avLst/>
          </a:prstGeom>
          <a:noFill/>
          <a:ln>
            <a:noFill/>
          </a:ln>
        </p:spPr>
      </p:pic>
      <p:pic>
        <p:nvPicPr>
          <p:cNvPr id="1276" name="Google Shape;1276;gf12912a4d9_0_133" descr="Checkmark next to &quot;Can be assessed in multiple ways&quot; "/>
          <p:cNvPicPr preferRelativeResize="0"/>
          <p:nvPr/>
        </p:nvPicPr>
        <p:blipFill rotWithShape="1">
          <a:blip r:embed="rId3">
            <a:alphaModFix/>
          </a:blip>
          <a:srcRect/>
          <a:stretch/>
        </p:blipFill>
        <p:spPr>
          <a:xfrm>
            <a:off x="3960332" y="3398885"/>
            <a:ext cx="422273" cy="457314"/>
          </a:xfrm>
          <a:prstGeom prst="rect">
            <a:avLst/>
          </a:prstGeom>
          <a:noFill/>
          <a:ln>
            <a:noFill/>
          </a:ln>
        </p:spPr>
      </p:pic>
      <p:pic>
        <p:nvPicPr>
          <p:cNvPr id="1277" name="Google Shape;1277;gf12912a4d9_0_133" descr="Question Mark next to &quot;Targets are specific to the students in the teacher’s class and based on multiple sources of evidence&quot; "/>
          <p:cNvPicPr preferRelativeResize="0"/>
          <p:nvPr/>
        </p:nvPicPr>
        <p:blipFill rotWithShape="1">
          <a:blip r:embed="rId4">
            <a:alphaModFix/>
          </a:blip>
          <a:srcRect/>
          <a:stretch/>
        </p:blipFill>
        <p:spPr>
          <a:xfrm>
            <a:off x="3746352" y="3988957"/>
            <a:ext cx="514741" cy="457313"/>
          </a:xfrm>
          <a:prstGeom prst="rect">
            <a:avLst/>
          </a:prstGeom>
          <a:noFill/>
          <a:ln>
            <a:noFill/>
          </a:ln>
        </p:spPr>
      </p:pic>
      <p:pic>
        <p:nvPicPr>
          <p:cNvPr id="1278" name="Google Shape;1278;gf12912a4d9_0_133" descr="Checkmark next to &quot;Reflects high, yet reasonable expectations for student growth&quot; "/>
          <p:cNvPicPr preferRelativeResize="0"/>
          <p:nvPr/>
        </p:nvPicPr>
        <p:blipFill rotWithShape="1">
          <a:blip r:embed="rId3">
            <a:alphaModFix/>
          </a:blip>
          <a:srcRect/>
          <a:stretch/>
        </p:blipFill>
        <p:spPr>
          <a:xfrm>
            <a:off x="3939252" y="4931363"/>
            <a:ext cx="422273" cy="457314"/>
          </a:xfrm>
          <a:prstGeom prst="rect">
            <a:avLst/>
          </a:prstGeom>
          <a:noFill/>
          <a:ln>
            <a:noFill/>
          </a:ln>
        </p:spPr>
      </p:pic>
      <p:graphicFrame>
        <p:nvGraphicFramePr>
          <p:cNvPr id="1279" name="Google Shape;1279;gf12912a4d9_0_1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893273"/>
              </p:ext>
            </p:extLst>
          </p:nvPr>
        </p:nvGraphicFramePr>
        <p:xfrm>
          <a:off x="4396928" y="1674274"/>
          <a:ext cx="4634075" cy="5068400"/>
        </p:xfrm>
        <a:graphic>
          <a:graphicData uri="http://schemas.openxmlformats.org/drawingml/2006/table">
            <a:tbl>
              <a:tblPr firstRow="1" bandRow="1">
                <a:noFill/>
                <a:tableStyleId>{52045216-18D2-4814-BB6A-587B3A373916}</a:tableStyleId>
              </a:tblPr>
              <a:tblGrid>
                <a:gridCol w="1056900">
                  <a:extLst>
                    <a:ext uri="{9D8B030D-6E8A-4147-A177-3AD203B41FA5}">
                      <a16:colId xmlns:a16="http://schemas.microsoft.com/office/drawing/2014/main" val="20000"/>
                    </a:ext>
                  </a:extLst>
                </a:gridCol>
                <a:gridCol w="3577175">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a:solidFill>
                            <a:schemeClr val="dk1"/>
                          </a:solidFill>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Below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Well 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80" name="Google Shape;1280;gf12912a4d9_0_133">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116</a:t>
            </a:fld>
            <a:endParaRPr sz="1800">
              <a:solidFill>
                <a:srgbClr val="FFFFFF"/>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35"/>
          <p:cNvSpPr txBox="1">
            <a:spLocks noGrp="1"/>
          </p:cNvSpPr>
          <p:nvPr>
            <p:ph type="title"/>
          </p:nvPr>
        </p:nvSpPr>
        <p:spPr>
          <a:xfrm>
            <a:off x="377687" y="273050"/>
            <a:ext cx="8309113" cy="568779"/>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US" dirty="0">
                <a:solidFill>
                  <a:srgbClr val="70659A"/>
                </a:solidFill>
              </a:rPr>
              <a:t>TSP Compared to ISP</a:t>
            </a:r>
            <a:endParaRPr dirty="0"/>
          </a:p>
        </p:txBody>
      </p:sp>
      <p:sp>
        <p:nvSpPr>
          <p:cNvPr id="1287" name="Google Shape;1287;p135"/>
          <p:cNvSpPr txBox="1">
            <a:spLocks noGrp="1"/>
          </p:cNvSpPr>
          <p:nvPr>
            <p:ph type="body" idx="1"/>
          </p:nvPr>
        </p:nvSpPr>
        <p:spPr>
          <a:xfrm>
            <a:off x="57086" y="841810"/>
            <a:ext cx="3733800" cy="56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rgbClr val="5783C2"/>
                </a:solidFill>
              </a:rPr>
              <a:t>Initial Skill Profile</a:t>
            </a:r>
            <a:endParaRPr/>
          </a:p>
        </p:txBody>
      </p:sp>
      <p:sp>
        <p:nvSpPr>
          <p:cNvPr id="1288" name="Google Shape;1288;p135"/>
          <p:cNvSpPr txBox="1">
            <a:spLocks noGrp="1"/>
          </p:cNvSpPr>
          <p:nvPr>
            <p:ph type="body" idx="3"/>
          </p:nvPr>
        </p:nvSpPr>
        <p:spPr>
          <a:xfrm>
            <a:off x="290285" y="1319891"/>
            <a:ext cx="4281600" cy="47844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i="0" u="sng" strike="noStrike">
                <a:latin typeface="Source Sans Pro"/>
                <a:ea typeface="Source Sans Pro"/>
                <a:cs typeface="Source Sans Pro"/>
                <a:sym typeface="Source Sans Pro"/>
              </a:rPr>
              <a:t>Above 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1900" i="0" u="none" strike="noStrike">
                <a:latin typeface="Source Sans Pro"/>
                <a:ea typeface="Source Sans Pro"/>
                <a:cs typeface="Source Sans Pro"/>
                <a:sym typeface="Source Sans Pro"/>
              </a:rPr>
              <a:t>Students can summarize the most significant information with grade level informational texts and often make accurate inferences, although they struggle to connect inferences with appropriate textual evidence.</a:t>
            </a:r>
            <a:endParaRPr sz="19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a:p>
          <a:p>
            <a:pPr marL="0" lvl="0" indent="0" algn="l" rtl="0">
              <a:lnSpc>
                <a:spcPct val="100000"/>
              </a:lnSpc>
              <a:spcBef>
                <a:spcPts val="0"/>
              </a:spcBef>
              <a:spcAft>
                <a:spcPts val="0"/>
              </a:spcAft>
              <a:buSzPts val="2040"/>
              <a:buNone/>
            </a:pPr>
            <a:r>
              <a:rPr lang="en-US" sz="2400" i="0" u="sng" strike="noStrike">
                <a:latin typeface="Source Sans Pro"/>
                <a:ea typeface="Source Sans Pro"/>
                <a:cs typeface="Source Sans Pro"/>
                <a:sym typeface="Source Sans Pro"/>
              </a:rPr>
              <a:t>Typical Skill</a:t>
            </a:r>
            <a:endParaRPr sz="24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1800" i="0" u="none" strike="noStrike">
                <a:latin typeface="Source Sans Pro"/>
                <a:ea typeface="Source Sans Pro"/>
                <a:cs typeface="Source Sans Pro"/>
                <a:sym typeface="Source Sans Pro"/>
              </a:rPr>
              <a:t>Students can comprehend grade level informational texts with consistent success summarizing the most significant information, although students often </a:t>
            </a:r>
            <a:endParaRPr sz="18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1800" i="0" u="none" strike="noStrike">
                <a:latin typeface="Source Sans Pro"/>
                <a:ea typeface="Source Sans Pro"/>
                <a:cs typeface="Source Sans Pro"/>
                <a:sym typeface="Source Sans Pro"/>
              </a:rPr>
              <a:t>fail to make accurate inferences.</a:t>
            </a:r>
            <a:endParaRPr sz="18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291" name="Google Shape;1291;p135" descr="Arrows leading from items in the Initial Skill Profile to their corresponding items in the Targeted Skill Profile as detailed below "/>
          <p:cNvSpPr/>
          <p:nvPr/>
        </p:nvSpPr>
        <p:spPr>
          <a:xfrm>
            <a:off x="4132491" y="2470985"/>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289" name="Google Shape;1289;p135"/>
          <p:cNvSpPr txBox="1">
            <a:spLocks noGrp="1"/>
          </p:cNvSpPr>
          <p:nvPr>
            <p:ph type="body" idx="2"/>
          </p:nvPr>
        </p:nvSpPr>
        <p:spPr>
          <a:xfrm>
            <a:off x="4953000" y="841829"/>
            <a:ext cx="3733800" cy="56605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rgbClr val="5783C2"/>
                </a:solidFill>
              </a:rPr>
              <a:t>Targeted Skill Profile</a:t>
            </a:r>
            <a:endParaRPr/>
          </a:p>
        </p:txBody>
      </p:sp>
      <p:sp>
        <p:nvSpPr>
          <p:cNvPr id="1290" name="Google Shape;1290;p135"/>
          <p:cNvSpPr txBox="1">
            <a:spLocks noGrp="1"/>
          </p:cNvSpPr>
          <p:nvPr>
            <p:ph type="body" idx="4"/>
          </p:nvPr>
        </p:nvSpPr>
        <p:spPr>
          <a:xfrm>
            <a:off x="4932000" y="1319900"/>
            <a:ext cx="4182900" cy="52650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i="0" u="sng" strike="noStrike">
                <a:latin typeface="Source Sans Pro"/>
                <a:ea typeface="Source Sans Pro"/>
                <a:cs typeface="Source Sans Pro"/>
                <a:sym typeface="Source Sans Pro"/>
              </a:rPr>
              <a:t>Above 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190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900">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a:p>
          <a:p>
            <a:pPr marL="36576" marR="45720" lvl="0" indent="0" algn="l" rtl="0">
              <a:lnSpc>
                <a:spcPct val="107000"/>
              </a:lnSpc>
              <a:spcBef>
                <a:spcPts val="760"/>
              </a:spcBef>
              <a:spcAft>
                <a:spcPts val="0"/>
              </a:spcAft>
              <a:buSzPts val="1700"/>
              <a:buNone/>
            </a:pPr>
            <a:endParaRPr sz="2000"/>
          </a:p>
          <a:p>
            <a:pPr marL="0" lvl="0" indent="0" algn="l" rtl="0">
              <a:lnSpc>
                <a:spcPct val="100000"/>
              </a:lnSpc>
              <a:spcBef>
                <a:spcPts val="0"/>
              </a:spcBef>
              <a:spcAft>
                <a:spcPts val="0"/>
              </a:spcAft>
              <a:buSzPts val="2040"/>
              <a:buNone/>
            </a:pPr>
            <a:r>
              <a:rPr lang="en-US" sz="2400" u="sng">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9"/>
                  </a:ext>
                </a:extLst>
              </a:rPr>
              <a:t>T</a:t>
            </a:r>
            <a:r>
              <a:rPr lang="en-US" sz="2400" i="0" u="sng" strike="noStrike">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0"/>
                  </a:ext>
                </a:extLst>
              </a:rPr>
              <a:t>ypical Skill</a:t>
            </a:r>
            <a:endParaRPr/>
          </a:p>
          <a:p>
            <a:pPr marL="0" lvl="0" indent="0" algn="l" rtl="0">
              <a:lnSpc>
                <a:spcPct val="100000"/>
              </a:lnSpc>
              <a:spcBef>
                <a:spcPts val="0"/>
              </a:spcBef>
              <a:spcAft>
                <a:spcPts val="0"/>
              </a:spcAft>
              <a:buSzPts val="1700"/>
              <a:buNone/>
            </a:pPr>
            <a:r>
              <a:rPr lang="en-US" sz="1900"/>
              <a:t>Students can make accurate inferences and draw accurate conclusions from grade level informational texts and support conclusions with appropriate although not always optimal evidence</a:t>
            </a:r>
            <a:endParaRPr sz="19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292" name="Google Shape;1292;p135">
            <a:extLst>
              <a:ext uri="{C183D7F6-B498-43B3-948B-1728B52AA6E4}">
                <adec:decorative xmlns:adec="http://schemas.microsoft.com/office/drawing/2017/decorative" val="1"/>
              </a:ext>
            </a:extLst>
          </p:cNvPr>
          <p:cNvSpPr/>
          <p:nvPr/>
        </p:nvSpPr>
        <p:spPr>
          <a:xfrm>
            <a:off x="4172253" y="5027955"/>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293" name="Google Shape;1293;p13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117</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36"/>
          <p:cNvSpPr txBox="1">
            <a:spLocks noGrp="1"/>
          </p:cNvSpPr>
          <p:nvPr>
            <p:ph type="title"/>
          </p:nvPr>
        </p:nvSpPr>
        <p:spPr>
          <a:xfrm>
            <a:off x="601569" y="273050"/>
            <a:ext cx="8396514" cy="568779"/>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US" dirty="0">
                <a:solidFill>
                  <a:srgbClr val="70659A"/>
                </a:solidFill>
              </a:rPr>
              <a:t>TSP Compared to ISP </a:t>
            </a:r>
            <a:r>
              <a:rPr lang="en-US" dirty="0">
                <a:solidFill>
                  <a:schemeClr val="lt1"/>
                </a:solidFill>
              </a:rPr>
              <a:t>– 2 </a:t>
            </a:r>
            <a:endParaRPr dirty="0"/>
          </a:p>
        </p:txBody>
      </p:sp>
      <p:sp>
        <p:nvSpPr>
          <p:cNvPr id="1300" name="Google Shape;1300;p136"/>
          <p:cNvSpPr txBox="1">
            <a:spLocks noGrp="1"/>
          </p:cNvSpPr>
          <p:nvPr>
            <p:ph type="body" idx="1"/>
          </p:nvPr>
        </p:nvSpPr>
        <p:spPr>
          <a:xfrm>
            <a:off x="367748" y="753835"/>
            <a:ext cx="3656338" cy="56605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Initial Skill Profile</a:t>
            </a:r>
            <a:endParaRPr/>
          </a:p>
        </p:txBody>
      </p:sp>
      <p:sp>
        <p:nvSpPr>
          <p:cNvPr id="1301" name="Google Shape;1301;p136"/>
          <p:cNvSpPr txBox="1">
            <a:spLocks noGrp="1"/>
          </p:cNvSpPr>
          <p:nvPr>
            <p:ph type="body" idx="3"/>
          </p:nvPr>
        </p:nvSpPr>
        <p:spPr>
          <a:xfrm>
            <a:off x="290286" y="1237699"/>
            <a:ext cx="3845063" cy="4866465"/>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u="sng">
                <a:latin typeface="Source Sans Pro"/>
                <a:ea typeface="Source Sans Pro"/>
                <a:cs typeface="Source Sans Pro"/>
                <a:sym typeface="Source Sans Pro"/>
              </a:rPr>
              <a:t>Below T</a:t>
            </a:r>
            <a:r>
              <a:rPr lang="en-US" sz="2400" i="0" u="sng" strike="noStrike">
                <a:latin typeface="Source Sans Pro"/>
                <a:ea typeface="Source Sans Pro"/>
                <a:cs typeface="Source Sans Pro"/>
                <a:sym typeface="Source Sans Pro"/>
              </a:rPr>
              <a: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2000">
                <a:latin typeface="Source Sans Pro"/>
                <a:ea typeface="Source Sans Pro"/>
                <a:cs typeface="Source Sans Pro"/>
                <a:sym typeface="Source Sans Pro"/>
              </a:rPr>
              <a:t>Students can comprehend grade level informational texts but struggle to summarize the most significant information</a:t>
            </a:r>
            <a:r>
              <a:rPr lang="en-US" sz="2000" i="0" u="none" strike="noStrike">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a:p>
            <a:pPr marL="0" lvl="0" indent="0" algn="l" rtl="0">
              <a:lnSpc>
                <a:spcPct val="100000"/>
              </a:lnSpc>
              <a:spcBef>
                <a:spcPts val="0"/>
              </a:spcBef>
              <a:spcAft>
                <a:spcPts val="0"/>
              </a:spcAft>
              <a:buSzPts val="2040"/>
              <a:buNone/>
            </a:pPr>
            <a:endParaRPr sz="2400" i="0" u="sng" strike="noStrike">
              <a:latin typeface="Source Sans Pro"/>
              <a:ea typeface="Source Sans Pro"/>
              <a:cs typeface="Source Sans Pro"/>
              <a:sym typeface="Source Sans Pro"/>
            </a:endParaRPr>
          </a:p>
          <a:p>
            <a:pPr marL="0" lvl="0" indent="0" algn="l" rtl="0">
              <a:lnSpc>
                <a:spcPct val="100000"/>
              </a:lnSpc>
              <a:spcBef>
                <a:spcPts val="0"/>
              </a:spcBef>
              <a:spcAft>
                <a:spcPts val="0"/>
              </a:spcAft>
              <a:buSzPts val="2040"/>
              <a:buNone/>
            </a:pPr>
            <a:r>
              <a:rPr lang="en-US" sz="2400" i="0" u="sng" strike="noStrike">
                <a:latin typeface="Source Sans Pro"/>
                <a:ea typeface="Source Sans Pro"/>
                <a:cs typeface="Source Sans Pro"/>
                <a:sym typeface="Source Sans Pro"/>
              </a:rPr>
              <a:t>Well Below Typical </a:t>
            </a:r>
            <a:r>
              <a:rPr lang="en-US" sz="2400" i="0" u="sng" strike="noStrike">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4"/>
                  </a:ext>
                </a:extLst>
              </a:rPr>
              <a:t>Skill</a:t>
            </a:r>
            <a:endParaRPr sz="20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2000" i="0" u="none" strike="noStrike">
                <a:latin typeface="Source Sans Pro"/>
                <a:ea typeface="Source Sans Pro"/>
                <a:cs typeface="Source Sans Pro"/>
                <a:sym typeface="Source Sans Pro"/>
              </a:rPr>
              <a:t>Students struggle to comprehend grade level informational texts and are generally unable to summarize the most significant information.</a:t>
            </a:r>
            <a:endParaRPr sz="20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304" name="Google Shape;1304;p136" descr="Arrows leading from items in the Initial Skill Profile to their corresponding items in the Targeted Skill Profile as detailed below "/>
          <p:cNvSpPr/>
          <p:nvPr/>
        </p:nvSpPr>
        <p:spPr>
          <a:xfrm>
            <a:off x="3624362" y="2586665"/>
            <a:ext cx="799447" cy="77764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302" name="Google Shape;1302;p136"/>
          <p:cNvSpPr txBox="1">
            <a:spLocks noGrp="1"/>
          </p:cNvSpPr>
          <p:nvPr>
            <p:ph type="body" idx="2"/>
          </p:nvPr>
        </p:nvSpPr>
        <p:spPr>
          <a:xfrm>
            <a:off x="4572000" y="795112"/>
            <a:ext cx="4114800" cy="52478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Targeted Skill Profile</a:t>
            </a:r>
            <a:endParaRPr/>
          </a:p>
        </p:txBody>
      </p:sp>
      <p:sp>
        <p:nvSpPr>
          <p:cNvPr id="1303" name="Google Shape;1303;p136"/>
          <p:cNvSpPr txBox="1">
            <a:spLocks noGrp="1"/>
          </p:cNvSpPr>
          <p:nvPr>
            <p:ph type="body" idx="4"/>
          </p:nvPr>
        </p:nvSpPr>
        <p:spPr>
          <a:xfrm>
            <a:off x="4502426" y="1237699"/>
            <a:ext cx="4461519" cy="5265058"/>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u="sng">
                <a:latin typeface="Source Sans Pro"/>
                <a:ea typeface="Source Sans Pro"/>
                <a:cs typeface="Source Sans Pro"/>
                <a:sym typeface="Source Sans Pro"/>
              </a:rPr>
              <a:t>Below</a:t>
            </a:r>
            <a:r>
              <a:rPr lang="en-US" sz="2400" i="0" u="sng" strike="noStrike">
                <a:latin typeface="Source Sans Pro"/>
                <a:ea typeface="Source Sans Pro"/>
                <a:cs typeface="Source Sans Pro"/>
                <a:sym typeface="Source Sans Pro"/>
              </a:rPr>
              <a:t> Typical Skill</a:t>
            </a:r>
            <a:endParaRPr/>
          </a:p>
          <a:p>
            <a:pPr marL="0" lvl="0" indent="0" algn="l" rtl="0">
              <a:lnSpc>
                <a:spcPct val="107000"/>
              </a:lnSpc>
              <a:spcBef>
                <a:spcPts val="15"/>
              </a:spcBef>
              <a:spcAft>
                <a:spcPts val="0"/>
              </a:spcAft>
              <a:buSzPts val="1700"/>
              <a:buNone/>
            </a:pPr>
            <a:r>
              <a:rPr lang="en-US" sz="20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a:p>
          <a:p>
            <a:pPr marL="0" lvl="0" indent="0" algn="l" rtl="0">
              <a:lnSpc>
                <a:spcPct val="107000"/>
              </a:lnSpc>
              <a:spcBef>
                <a:spcPts val="15"/>
              </a:spcBef>
              <a:spcAft>
                <a:spcPts val="0"/>
              </a:spcAft>
              <a:buSzPts val="2040"/>
              <a:buNone/>
            </a:pPr>
            <a:endParaRPr sz="2400" i="0" u="sng" strike="noStrike">
              <a:latin typeface="Source Sans Pro"/>
              <a:ea typeface="Source Sans Pro"/>
              <a:cs typeface="Source Sans Pro"/>
              <a:sym typeface="Source Sans Pro"/>
            </a:endParaRPr>
          </a:p>
          <a:p>
            <a:pPr marL="0" lvl="0" indent="0" algn="l" rtl="0">
              <a:lnSpc>
                <a:spcPct val="5000"/>
              </a:lnSpc>
              <a:spcBef>
                <a:spcPts val="0"/>
              </a:spcBef>
              <a:spcAft>
                <a:spcPts val="0"/>
              </a:spcAft>
              <a:buSzPts val="2040"/>
              <a:buNone/>
            </a:pPr>
            <a:r>
              <a:rPr lang="en-US" sz="2400" u="sng">
                <a:latin typeface="Source Sans Pro"/>
                <a:ea typeface="Source Sans Pro"/>
                <a:cs typeface="Source Sans Pro"/>
                <a:sym typeface="Source Sans Pro"/>
              </a:rPr>
              <a:t>Well Below T</a:t>
            </a:r>
            <a:r>
              <a:rPr lang="en-US" sz="2400" i="0" u="sng" strike="noStrike">
                <a:latin typeface="Source Sans Pro"/>
                <a:ea typeface="Source Sans Pro"/>
                <a:cs typeface="Source Sans Pro"/>
                <a:sym typeface="Source Sans Pro"/>
              </a:rPr>
              <a:t>ypical Skill</a:t>
            </a:r>
            <a:endParaRPr/>
          </a:p>
          <a:p>
            <a:pPr marL="36576" marR="45720" lvl="0" indent="0" algn="l" rtl="0">
              <a:lnSpc>
                <a:spcPct val="107000"/>
              </a:lnSpc>
              <a:spcBef>
                <a:spcPts val="760"/>
              </a:spcBef>
              <a:spcAft>
                <a:spcPts val="0"/>
              </a:spcAft>
              <a:buSzPts val="1700"/>
              <a:buNone/>
            </a:pPr>
            <a:r>
              <a:rPr lang="en-US" sz="200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2000">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305" name="Google Shape;1305;p136">
            <a:extLst>
              <a:ext uri="{C183D7F6-B498-43B3-948B-1728B52AA6E4}">
                <adec:decorative xmlns:adec="http://schemas.microsoft.com/office/drawing/2017/decorative" val="1"/>
              </a:ext>
            </a:extLst>
          </p:cNvPr>
          <p:cNvSpPr/>
          <p:nvPr/>
        </p:nvSpPr>
        <p:spPr>
          <a:xfrm>
            <a:off x="3624347" y="4825004"/>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306" name="Google Shape;1306;p13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118</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37"/>
          <p:cNvSpPr txBox="1">
            <a:spLocks noGrp="1"/>
          </p:cNvSpPr>
          <p:nvPr>
            <p:ph type="title"/>
          </p:nvPr>
        </p:nvSpPr>
        <p:spPr>
          <a:xfrm>
            <a:off x="628650" y="365126"/>
            <a:ext cx="7886700" cy="7342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TSP Exemplar: 5</a:t>
            </a:r>
            <a:r>
              <a:rPr lang="en-US" sz="4000" b="0" baseline="30000" dirty="0">
                <a:solidFill>
                  <a:srgbClr val="70659A"/>
                </a:solidFill>
              </a:rPr>
              <a:t>th</a:t>
            </a:r>
            <a:r>
              <a:rPr lang="en-US" sz="4000" b="0" dirty="0">
                <a:solidFill>
                  <a:srgbClr val="70659A"/>
                </a:solidFill>
              </a:rPr>
              <a:t> Grade Science</a:t>
            </a:r>
            <a:endParaRPr dirty="0"/>
          </a:p>
        </p:txBody>
      </p:sp>
      <p:sp>
        <p:nvSpPr>
          <p:cNvPr id="1313" name="Google Shape;1313;p137"/>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 your own, read the 5</a:t>
            </a:r>
            <a:r>
              <a:rPr lang="en-US" baseline="30000" dirty="0"/>
              <a:t>th</a:t>
            </a:r>
            <a:r>
              <a:rPr lang="en-US" dirty="0"/>
              <a:t> Grade TSP Exemplar on p. 24 of Teacher Orientation Manual.</a:t>
            </a:r>
            <a:endParaRPr dirty="0"/>
          </a:p>
          <a:p>
            <a:pPr marL="255985" lvl="0" indent="-255985" algn="l" rtl="0">
              <a:spcBef>
                <a:spcPts val="0"/>
              </a:spcBef>
              <a:spcAft>
                <a:spcPts val="0"/>
              </a:spcAft>
              <a:buNone/>
            </a:pPr>
            <a:endParaRPr dirty="0"/>
          </a:p>
          <a:p>
            <a:pPr marL="457200" lvl="0" indent="-450850" algn="l" rtl="0">
              <a:spcBef>
                <a:spcPts val="540"/>
              </a:spcBef>
              <a:spcAft>
                <a:spcPts val="0"/>
              </a:spcAft>
              <a:buClr>
                <a:srgbClr val="F89C4D"/>
              </a:buClr>
              <a:buSzPts val="2600"/>
              <a:buFont typeface="Arial"/>
              <a:buChar char="•"/>
            </a:pPr>
            <a:r>
              <a:rPr lang="en-US" sz="2600" dirty="0"/>
              <a:t>What do you notice?</a:t>
            </a:r>
            <a:endParaRPr sz="2600" dirty="0"/>
          </a:p>
          <a:p>
            <a:pPr marL="255985" lvl="0" indent="0" algn="l" rtl="0">
              <a:spcBef>
                <a:spcPts val="540"/>
              </a:spcBef>
              <a:spcAft>
                <a:spcPts val="0"/>
              </a:spcAft>
              <a:buNone/>
            </a:pPr>
            <a:endParaRPr sz="2600" dirty="0"/>
          </a:p>
          <a:p>
            <a:pPr marL="457200" lvl="0" indent="-450850" algn="l" rtl="0">
              <a:spcBef>
                <a:spcPts val="540"/>
              </a:spcBef>
              <a:spcAft>
                <a:spcPts val="0"/>
              </a:spcAft>
              <a:buClr>
                <a:srgbClr val="F89C4D"/>
              </a:buClr>
              <a:buSzPts val="2600"/>
              <a:buFont typeface="Arial"/>
              <a:buChar char="•"/>
            </a:pPr>
            <a:r>
              <a:rPr lang="en-US" sz="2600" dirty="0"/>
              <a:t>How does it align to the Success Criteria for TSPs?</a:t>
            </a:r>
            <a:endParaRPr sz="2600" dirty="0"/>
          </a:p>
          <a:p>
            <a:pPr marL="255985" lvl="0" indent="0" algn="l" rtl="0">
              <a:spcBef>
                <a:spcPts val="540"/>
              </a:spcBef>
              <a:spcAft>
                <a:spcPts val="0"/>
              </a:spcAft>
              <a:buNone/>
            </a:pPr>
            <a:endParaRPr sz="2600" dirty="0"/>
          </a:p>
          <a:p>
            <a:pPr marL="457200" lvl="0" indent="-450850" algn="l" rtl="0">
              <a:spcBef>
                <a:spcPts val="540"/>
              </a:spcBef>
              <a:spcAft>
                <a:spcPts val="0"/>
              </a:spcAft>
              <a:buClr>
                <a:srgbClr val="F89C4D"/>
              </a:buClr>
              <a:buSzPts val="2600"/>
              <a:buFont typeface="Arial"/>
              <a:buChar char="•"/>
            </a:pPr>
            <a:r>
              <a:rPr lang="en-US" sz="2600" dirty="0"/>
              <a:t>Jot down responses  to these questions and prepare to discuss. </a:t>
            </a:r>
            <a:endParaRPr sz="2600" dirty="0"/>
          </a:p>
        </p:txBody>
      </p:sp>
      <p:sp>
        <p:nvSpPr>
          <p:cNvPr id="1314" name="Google Shape;1314;p13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119</a:t>
            </a:fld>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457200" y="270784"/>
            <a:ext cx="7886700" cy="88310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Body of Evidence (BOE)</a:t>
            </a:r>
            <a:endParaRPr dirty="0"/>
          </a:p>
        </p:txBody>
      </p:sp>
      <p:sp>
        <p:nvSpPr>
          <p:cNvPr id="188" name="Google Shape;188;p19"/>
          <p:cNvSpPr txBox="1">
            <a:spLocks noGrp="1"/>
          </p:cNvSpPr>
          <p:nvPr>
            <p:ph type="body" idx="1"/>
          </p:nvPr>
        </p:nvSpPr>
        <p:spPr>
          <a:xfrm>
            <a:off x="457200" y="1360714"/>
            <a:ext cx="8229600" cy="4136571"/>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dirty="0"/>
              <a:t>What constitutes a valid BOE?</a:t>
            </a:r>
            <a:endParaRPr dirty="0"/>
          </a:p>
          <a:p>
            <a:pPr marL="457200" lvl="0" indent="-457200" algn="l" rtl="0">
              <a:spcBef>
                <a:spcPts val="540"/>
              </a:spcBef>
              <a:spcAft>
                <a:spcPts val="0"/>
              </a:spcAft>
              <a:buClr>
                <a:srgbClr val="F89C4D"/>
              </a:buClr>
              <a:buSzPts val="2700"/>
              <a:buFont typeface="Arial"/>
              <a:buChar char="•"/>
            </a:pPr>
            <a:r>
              <a:rPr lang="en-US" dirty="0"/>
              <a:t>How aligned is each piece of evidence to the Skill Statement?</a:t>
            </a:r>
            <a:endParaRPr dirty="0"/>
          </a:p>
          <a:p>
            <a:pPr marL="457200" lvl="0" indent="-457200" algn="l" rtl="0">
              <a:spcBef>
                <a:spcPts val="540"/>
              </a:spcBef>
              <a:spcAft>
                <a:spcPts val="0"/>
              </a:spcAft>
              <a:buClr>
                <a:srgbClr val="F89C4D"/>
              </a:buClr>
              <a:buSzPts val="2700"/>
              <a:buFont typeface="Arial"/>
              <a:buChar char="•"/>
            </a:pPr>
            <a:r>
              <a:rPr lang="en-US" dirty="0"/>
              <a:t>How will the BOE be tracked?</a:t>
            </a:r>
            <a:endParaRPr dirty="0"/>
          </a:p>
          <a:p>
            <a:pPr marL="457200" lvl="0" indent="-457200" algn="l" rtl="0">
              <a:spcBef>
                <a:spcPts val="540"/>
              </a:spcBef>
              <a:spcAft>
                <a:spcPts val="0"/>
              </a:spcAft>
              <a:buClr>
                <a:srgbClr val="F89C4D"/>
              </a:buClr>
              <a:buSzPts val="2700"/>
              <a:buFont typeface="Arial"/>
              <a:buChar char="•"/>
            </a:pPr>
            <a:r>
              <a:rPr lang="en-US" dirty="0"/>
              <a:t>Do student work samples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measure the skill named in the SLO Skill Statement?</a:t>
            </a:r>
          </a:p>
          <a:p>
            <a:pPr lvl="1" indent="-457200">
              <a:spcBef>
                <a:spcPts val="540"/>
              </a:spcBef>
              <a:buClr>
                <a:srgbClr val="F89C4D"/>
              </a:buClr>
              <a:buSzPts val="27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May include but should not be limited to tests</a:t>
            </a:r>
            <a:endParaRPr lang="en-US" dirty="0"/>
          </a:p>
          <a:p>
            <a:pPr marL="457200" lvl="0" indent="-457200" algn="l" rtl="0">
              <a:spcBef>
                <a:spcPts val="540"/>
              </a:spcBef>
              <a:spcAft>
                <a:spcPts val="0"/>
              </a:spcAft>
              <a:buClr>
                <a:srgbClr val="F89C4D"/>
              </a:buClr>
              <a:buSzPts val="2700"/>
              <a:buFont typeface="Arial"/>
              <a:buChar char="•"/>
            </a:pPr>
            <a:r>
              <a:rPr lang="en-US" dirty="0"/>
              <a:t>Is there a high degree of alignment to Skill Statement?</a:t>
            </a:r>
            <a:endParaRPr dirty="0"/>
          </a:p>
        </p:txBody>
      </p:sp>
      <p:sp>
        <p:nvSpPr>
          <p:cNvPr id="189" name="Google Shape;189;p1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a:t>
            </a:fld>
            <a:endParaRPr sz="1800">
              <a:solidFill>
                <a:srgbClr val="FFFFFF"/>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38"/>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Profile </a:t>
            </a:r>
            <a:r>
              <a:rPr lang="en-US" sz="3500" b="0" i="0" u="none" strike="noStrike" cap="none" dirty="0">
                <a:solidFill>
                  <a:srgbClr val="70659A"/>
                </a:solidFill>
                <a:latin typeface="Source Sans Pro"/>
                <a:ea typeface="Source Sans Pro"/>
                <a:cs typeface="Source Sans Pro"/>
                <a:sym typeface="Source Sans Pro"/>
              </a:rPr>
              <a:t>– </a:t>
            </a:r>
            <a:r>
              <a:rPr lang="en-US" sz="3500" b="0" i="0" u="none" strike="noStrike" cap="none" dirty="0">
                <a:solidFill>
                  <a:srgbClr val="70659A"/>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5"/>
                  </a:ext>
                </a:extLst>
              </a:rPr>
              <a:t>2</a:t>
            </a:r>
            <a:r>
              <a:rPr lang="en-US" sz="3500" b="0" i="0" u="none" strike="noStrike" cap="none" dirty="0">
                <a:solidFill>
                  <a:srgbClr val="70659A"/>
                </a:solidFill>
                <a:latin typeface="Source Sans Pro"/>
                <a:ea typeface="Source Sans Pro"/>
                <a:cs typeface="Source Sans Pro"/>
                <a:sym typeface="Source Sans Pro"/>
              </a:rPr>
              <a:t> </a:t>
            </a:r>
            <a:endParaRPr dirty="0"/>
          </a:p>
        </p:txBody>
      </p:sp>
      <p:sp>
        <p:nvSpPr>
          <p:cNvPr id="1321" name="Google Shape;1321;p138"/>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end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 </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Reflects high, yet reasonable expectations for student growth</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322" name="Google Shape;1322;p13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120</a:t>
            </a:fld>
            <a:endParaRPr sz="1800">
              <a:solidFill>
                <a:srgbClr val="FFFFFF"/>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39"/>
          <p:cNvSpPr txBox="1">
            <a:spLocks noGrp="1"/>
          </p:cNvSpPr>
          <p:nvPr>
            <p:ph type="title"/>
          </p:nvPr>
        </p:nvSpPr>
        <p:spPr>
          <a:xfrm>
            <a:off x="628650" y="365126"/>
            <a:ext cx="7886700" cy="6109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800" b="0" dirty="0">
                <a:solidFill>
                  <a:srgbClr val="70659A"/>
                </a:solidFill>
              </a:rPr>
              <a:t>Targeted Skill Profiles: Non-Exemplars</a:t>
            </a:r>
            <a:endParaRPr sz="2425" dirty="0"/>
          </a:p>
        </p:txBody>
      </p:sp>
      <p:sp>
        <p:nvSpPr>
          <p:cNvPr id="1329" name="Google Shape;1329;p139"/>
          <p:cNvSpPr txBox="1"/>
          <p:nvPr/>
        </p:nvSpPr>
        <p:spPr>
          <a:xfrm>
            <a:off x="727338" y="1415311"/>
            <a:ext cx="7689300" cy="4263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a:solidFill>
                  <a:schemeClr val="dk1"/>
                </a:solidFill>
                <a:latin typeface="Source Sans Pro"/>
                <a:ea typeface="Source Sans Pro"/>
                <a:cs typeface="Source Sans Pro"/>
                <a:sym typeface="Source Sans Pro"/>
              </a:rPr>
              <a:t>Individually  read your assigned  Non-Exemplar TSP p. 26-29  (3 min.)</a:t>
            </a:r>
            <a:endParaRPr sz="1300" dirty="0"/>
          </a:p>
          <a:p>
            <a:pPr marL="0" marR="0" lvl="0" indent="0" algn="l" rtl="0">
              <a:spcBef>
                <a:spcPts val="0"/>
              </a:spcBef>
              <a:spcAft>
                <a:spcPts val="0"/>
              </a:spcAft>
              <a:buNone/>
            </a:pPr>
            <a:endParaRPr sz="27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2700" dirty="0">
                <a:solidFill>
                  <a:schemeClr val="dk1"/>
                </a:solidFill>
                <a:latin typeface="Source Sans Pro"/>
                <a:ea typeface="Source Sans Pro"/>
                <a:cs typeface="Source Sans Pro"/>
                <a:sym typeface="Source Sans Pro"/>
              </a:rPr>
              <a:t>Be prepared to discuss in groups: (5 min.)</a:t>
            </a:r>
            <a:endParaRPr sz="1300" dirty="0"/>
          </a:p>
          <a:p>
            <a:pPr marL="0" marR="0" lvl="0" indent="0" algn="l" rtl="0">
              <a:spcBef>
                <a:spcPts val="0"/>
              </a:spcBef>
              <a:spcAft>
                <a:spcPts val="0"/>
              </a:spcAft>
              <a:buNone/>
            </a:pPr>
            <a:endParaRPr sz="2800" dirty="0">
              <a:solidFill>
                <a:schemeClr val="dk1"/>
              </a:solidFill>
              <a:latin typeface="Source Sans Pro"/>
              <a:ea typeface="Source Sans Pro"/>
              <a:cs typeface="Source Sans Pro"/>
              <a:sym typeface="Source Sans Pro"/>
            </a:endParaRPr>
          </a:p>
          <a:p>
            <a:pPr marL="914400" marR="0" lvl="1" indent="-450850" algn="l" rtl="0">
              <a:spcBef>
                <a:spcPts val="0"/>
              </a:spcBef>
              <a:spcAft>
                <a:spcPts val="0"/>
              </a:spcAft>
              <a:buClr>
                <a:srgbClr val="F89C4D"/>
              </a:buClr>
              <a:buSzPts val="2700"/>
              <a:buFont typeface="Arial"/>
              <a:buChar char="•"/>
            </a:pPr>
            <a:r>
              <a:rPr lang="en-US" sz="2700" b="0" i="0" u="none" strike="noStrike" cap="none" dirty="0">
                <a:solidFill>
                  <a:schemeClr val="dk1"/>
                </a:solidFill>
                <a:latin typeface="Source Sans Pro"/>
                <a:ea typeface="Source Sans Pro"/>
                <a:cs typeface="Source Sans Pro"/>
                <a:sym typeface="Source Sans Pro"/>
              </a:rPr>
              <a:t>Where are the gaps in order to align to the Success Criteria?</a:t>
            </a:r>
            <a:endParaRPr sz="2700" b="0" i="0" u="none" strike="noStrike" cap="none" dirty="0">
              <a:solidFill>
                <a:schemeClr val="dk1"/>
              </a:solidFill>
              <a:latin typeface="Source Sans Pro"/>
              <a:ea typeface="Source Sans Pro"/>
              <a:cs typeface="Source Sans Pro"/>
              <a:sym typeface="Source Sans Pro"/>
            </a:endParaRPr>
          </a:p>
          <a:p>
            <a:pPr marL="914400" marR="0" lvl="0" indent="0" algn="l" rtl="0">
              <a:spcBef>
                <a:spcPts val="0"/>
              </a:spcBef>
              <a:spcAft>
                <a:spcPts val="0"/>
              </a:spcAft>
              <a:buNone/>
            </a:pPr>
            <a:endParaRPr sz="2700" dirty="0">
              <a:solidFill>
                <a:schemeClr val="dk1"/>
              </a:solidFill>
              <a:latin typeface="Source Sans Pro"/>
              <a:ea typeface="Source Sans Pro"/>
              <a:cs typeface="Source Sans Pro"/>
              <a:sym typeface="Source Sans Pro"/>
            </a:endParaRPr>
          </a:p>
          <a:p>
            <a:pPr marL="914400" marR="0" lvl="1" indent="-450850" algn="l" rtl="0">
              <a:spcBef>
                <a:spcPts val="0"/>
              </a:spcBef>
              <a:spcAft>
                <a:spcPts val="0"/>
              </a:spcAft>
              <a:buClr>
                <a:srgbClr val="F89C4D"/>
              </a:buClr>
              <a:buSzPts val="2700"/>
              <a:buFont typeface="Arial"/>
              <a:buChar char="•"/>
            </a:pPr>
            <a:r>
              <a:rPr lang="en-US" sz="2700" b="0" i="0" u="none" strike="noStrike" cap="none" dirty="0">
                <a:solidFill>
                  <a:schemeClr val="dk1"/>
                </a:solidFill>
                <a:latin typeface="Source Sans Pro"/>
                <a:ea typeface="Source Sans Pro"/>
                <a:cs typeface="Source Sans Pro"/>
                <a:sym typeface="Source Sans Pro"/>
              </a:rPr>
              <a:t>What probing questions would you ask the teacher in order to strengthen these TSPs?</a:t>
            </a:r>
            <a:endParaRPr sz="2800" b="0" i="0" u="none" strike="noStrike" cap="none" dirty="0">
              <a:solidFill>
                <a:schemeClr val="dk1"/>
              </a:solidFill>
              <a:latin typeface="Source Sans Pro"/>
              <a:ea typeface="Source Sans Pro"/>
              <a:cs typeface="Source Sans Pro"/>
              <a:sym typeface="Source Sans Pro"/>
            </a:endParaRPr>
          </a:p>
        </p:txBody>
      </p:sp>
      <p:sp>
        <p:nvSpPr>
          <p:cNvPr id="1330" name="Google Shape;1330;p13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121</a:t>
            </a:fld>
            <a:endParaRPr sz="1800">
              <a:solidFill>
                <a:srgbClr val="FFFFFF"/>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gf12912a4d9_0_342"/>
          <p:cNvSpPr txBox="1">
            <a:spLocks noGrp="1"/>
          </p:cNvSpPr>
          <p:nvPr>
            <p:ph type="title" idx="4294967295"/>
          </p:nvPr>
        </p:nvSpPr>
        <p:spPr>
          <a:xfrm>
            <a:off x="0" y="0"/>
            <a:ext cx="8207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65D"/>
              </a:buClr>
              <a:buSzPts val="4000"/>
              <a:buFont typeface="Source Sans Pro"/>
              <a:buNone/>
            </a:pPr>
            <a:r>
              <a:rPr lang="en-US" sz="4000" b="0" i="0" u="none" strike="noStrike" cap="none" dirty="0">
                <a:solidFill>
                  <a:srgbClr val="17365D"/>
                </a:solidFill>
                <a:latin typeface="Source Sans Pro"/>
                <a:ea typeface="Source Sans Pro"/>
                <a:cs typeface="Source Sans Pro"/>
                <a:sym typeface="Source Sans Pro"/>
              </a:rPr>
              <a:t>Revising TSP Descriptors</a:t>
            </a:r>
            <a:endParaRPr dirty="0"/>
          </a:p>
        </p:txBody>
      </p:sp>
      <p:sp>
        <p:nvSpPr>
          <p:cNvPr id="1337" name="Google Shape;1337;gf12912a4d9_0_342"/>
          <p:cNvSpPr txBox="1"/>
          <p:nvPr/>
        </p:nvSpPr>
        <p:spPr>
          <a:xfrm>
            <a:off x="176463" y="700495"/>
            <a:ext cx="8615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SLO Skill Statement: Students will be able to apply comprehension of French I vocabulary and structures in order to converse in a culturally appropriate way about everyday topics such as greetings, food, family, etc.</a:t>
            </a:r>
            <a:endParaRPr sz="2000">
              <a:solidFill>
                <a:schemeClr val="dk1"/>
              </a:solidFill>
              <a:latin typeface="Source Sans Pro"/>
              <a:ea typeface="Source Sans Pro"/>
              <a:cs typeface="Source Sans Pro"/>
              <a:sym typeface="Source Sans Pro"/>
            </a:endParaRPr>
          </a:p>
        </p:txBody>
      </p:sp>
      <p:sp>
        <p:nvSpPr>
          <p:cNvPr id="1338" name="Google Shape;1338;gf12912a4d9_0_342"/>
          <p:cNvSpPr txBox="1"/>
          <p:nvPr/>
        </p:nvSpPr>
        <p:spPr>
          <a:xfrm>
            <a:off x="518386" y="1716158"/>
            <a:ext cx="2897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Before</a:t>
            </a:r>
            <a:endParaRPr/>
          </a:p>
        </p:txBody>
      </p:sp>
      <p:graphicFrame>
        <p:nvGraphicFramePr>
          <p:cNvPr id="1339" name="Google Shape;1339;gf12912a4d9_0_342"/>
          <p:cNvGraphicFramePr/>
          <p:nvPr>
            <p:extLst>
              <p:ext uri="{D42A27DB-BD31-4B8C-83A1-F6EECF244321}">
                <p14:modId xmlns:p14="http://schemas.microsoft.com/office/powerpoint/2010/main" val="3597215251"/>
              </p:ext>
            </p:extLst>
          </p:nvPr>
        </p:nvGraphicFramePr>
        <p:xfrm>
          <a:off x="101468" y="2125009"/>
          <a:ext cx="5011707" cy="3987927"/>
        </p:xfrm>
        <a:graphic>
          <a:graphicData uri="http://schemas.openxmlformats.org/drawingml/2006/table">
            <a:tbl>
              <a:tblPr firstRow="1" firstCol="1" lastRow="1" lastCol="1" bandRow="1" bandCol="1">
                <a:noFill/>
                <a:tableStyleId>{52045216-18D2-4814-BB6A-587B3A373916}</a:tableStyleId>
              </a:tblPr>
              <a:tblGrid>
                <a:gridCol w="1007345">
                  <a:extLst>
                    <a:ext uri="{9D8B030D-6E8A-4147-A177-3AD203B41FA5}">
                      <a16:colId xmlns:a16="http://schemas.microsoft.com/office/drawing/2014/main" val="20000"/>
                    </a:ext>
                  </a:extLst>
                </a:gridCol>
                <a:gridCol w="4004362">
                  <a:extLst>
                    <a:ext uri="{9D8B030D-6E8A-4147-A177-3AD203B41FA5}">
                      <a16:colId xmlns:a16="http://schemas.microsoft.com/office/drawing/2014/main" val="20001"/>
                    </a:ext>
                  </a:extLst>
                </a:gridCol>
              </a:tblGrid>
              <a:tr h="3894792">
                <a:tc>
                  <a:txBody>
                    <a:bodyPr/>
                    <a:lstStyle/>
                    <a:p>
                      <a:pPr marL="0" marR="0" lvl="0" indent="0" algn="l" rtl="0">
                        <a:spcBef>
                          <a:spcPts val="0"/>
                        </a:spcBef>
                        <a:spcAft>
                          <a:spcPts val="0"/>
                        </a:spcAft>
                        <a:buNone/>
                      </a:pPr>
                      <a:r>
                        <a:rPr lang="en-US" sz="2000" b="0" dirty="0"/>
                        <a:t>  Typical</a:t>
                      </a:r>
                      <a:endParaRPr sz="2000" b="0" dirty="0">
                        <a:latin typeface="Arial"/>
                        <a:ea typeface="Arial"/>
                        <a:cs typeface="Arial"/>
                        <a:sym typeface="Arial"/>
                      </a:endParaRPr>
                    </a:p>
                  </a:txBody>
                  <a:tcPr marL="0" marR="0" marT="0" marB="0"/>
                </a:tc>
                <a:tc>
                  <a:txBody>
                    <a:bodyPr/>
                    <a:lstStyle/>
                    <a:p>
                      <a:pPr marL="2540" marR="182245" lvl="0" indent="0" algn="l" rtl="0">
                        <a:lnSpc>
                          <a:spcPct val="107000"/>
                        </a:lnSpc>
                        <a:spcBef>
                          <a:spcPts val="0"/>
                        </a:spcBef>
                        <a:spcAft>
                          <a:spcPts val="0"/>
                        </a:spcAft>
                        <a:buNone/>
                      </a:pPr>
                      <a:r>
                        <a:rPr lang="en-US" sz="2000" b="0" dirty="0"/>
                        <a:t>On the final exam, students respond to the majority of written and oral questions about culture (presented in French) with French 1 vocabulary words and largely appropriate grammatical structure, including proper use of the present, past and future tenses. Sentences are brief. Oral responses are grammatically correct but diction and inflection are weak.</a:t>
                      </a:r>
                      <a:endParaRPr sz="2000" b="0" dirty="0">
                        <a:latin typeface="Arial"/>
                        <a:ea typeface="Arial"/>
                        <a:cs typeface="Arial"/>
                        <a:sym typeface="Arial"/>
                      </a:endParaRPr>
                    </a:p>
                  </a:txBody>
                  <a:tcPr/>
                </a:tc>
                <a:extLst>
                  <a:ext uri="{0D108BD9-81ED-4DB2-BD59-A6C34878D82A}">
                    <a16:rowId xmlns:a16="http://schemas.microsoft.com/office/drawing/2014/main" val="10000"/>
                  </a:ext>
                </a:extLst>
              </a:tr>
            </a:tbl>
          </a:graphicData>
        </a:graphic>
      </p:graphicFrame>
      <p:sp>
        <p:nvSpPr>
          <p:cNvPr id="1340" name="Google Shape;1340;gf12912a4d9_0_342"/>
          <p:cNvSpPr txBox="1"/>
          <p:nvPr/>
        </p:nvSpPr>
        <p:spPr>
          <a:xfrm flipH="1">
            <a:off x="5201173" y="1750437"/>
            <a:ext cx="2800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After</a:t>
            </a:r>
            <a:endParaRPr/>
          </a:p>
        </p:txBody>
      </p:sp>
      <p:graphicFrame>
        <p:nvGraphicFramePr>
          <p:cNvPr id="1341" name="Google Shape;1341;gf12912a4d9_0_342"/>
          <p:cNvGraphicFramePr/>
          <p:nvPr>
            <p:extLst>
              <p:ext uri="{D42A27DB-BD31-4B8C-83A1-F6EECF244321}">
                <p14:modId xmlns:p14="http://schemas.microsoft.com/office/powerpoint/2010/main" val="2612513836"/>
              </p:ext>
            </p:extLst>
          </p:nvPr>
        </p:nvGraphicFramePr>
        <p:xfrm>
          <a:off x="5113175" y="2184936"/>
          <a:ext cx="4030825" cy="3927999"/>
        </p:xfrm>
        <a:graphic>
          <a:graphicData uri="http://schemas.openxmlformats.org/drawingml/2006/table">
            <a:tbl>
              <a:tblPr firstRow="1">
                <a:noFill/>
                <a:tableStyleId>{52045216-18D2-4814-BB6A-587B3A373916}</a:tableStyleId>
              </a:tblPr>
              <a:tblGrid>
                <a:gridCol w="1074125">
                  <a:extLst>
                    <a:ext uri="{9D8B030D-6E8A-4147-A177-3AD203B41FA5}">
                      <a16:colId xmlns:a16="http://schemas.microsoft.com/office/drawing/2014/main" val="20000"/>
                    </a:ext>
                  </a:extLst>
                </a:gridCol>
                <a:gridCol w="2956700">
                  <a:extLst>
                    <a:ext uri="{9D8B030D-6E8A-4147-A177-3AD203B41FA5}">
                      <a16:colId xmlns:a16="http://schemas.microsoft.com/office/drawing/2014/main" val="20001"/>
                    </a:ext>
                  </a:extLst>
                </a:gridCol>
              </a:tblGrid>
              <a:tr h="3927999">
                <a:tc>
                  <a:txBody>
                    <a:bodyPr/>
                    <a:lstStyle/>
                    <a:p>
                      <a:pPr marL="0" marR="0" lvl="0" indent="0" algn="l" rtl="0">
                        <a:lnSpc>
                          <a:spcPct val="107000"/>
                        </a:lnSpc>
                        <a:spcBef>
                          <a:spcPts val="0"/>
                        </a:spcBef>
                        <a:spcAft>
                          <a:spcPts val="0"/>
                        </a:spcAft>
                        <a:buNone/>
                      </a:pPr>
                      <a:r>
                        <a:rPr lang="en-US" sz="2000" b="0">
                          <a:solidFill>
                            <a:srgbClr val="000000"/>
                          </a:solidFill>
                        </a:rPr>
                        <a:t> Typical</a:t>
                      </a:r>
                      <a:endParaRPr sz="2000" b="0">
                        <a:solidFill>
                          <a:srgbClr val="000000"/>
                        </a:solidFill>
                        <a:latin typeface="Calibri"/>
                        <a:ea typeface="Calibri"/>
                        <a:cs typeface="Calibri"/>
                        <a:sym typeface="Calibri"/>
                      </a:endParaRPr>
                    </a:p>
                  </a:txBody>
                  <a:tcPr>
                    <a:solidFill>
                      <a:srgbClr val="E9EDF4"/>
                    </a:solidFill>
                  </a:tcPr>
                </a:tc>
                <a:tc>
                  <a:txBody>
                    <a:bodyPr/>
                    <a:lstStyle/>
                    <a:p>
                      <a:pPr marL="0" marR="0" lvl="0" indent="0" algn="l" rtl="0">
                        <a:lnSpc>
                          <a:spcPct val="107000"/>
                        </a:lnSpc>
                        <a:spcBef>
                          <a:spcPts val="0"/>
                        </a:spcBef>
                        <a:spcAft>
                          <a:spcPts val="0"/>
                        </a:spcAft>
                        <a:buNone/>
                      </a:pPr>
                      <a:r>
                        <a:rPr lang="en-US" sz="2000" b="0" dirty="0">
                          <a:solidFill>
                            <a:srgbClr val="000000"/>
                          </a:solidFill>
                        </a:rPr>
                        <a:t>Students can participate in spoken conversations in French on a variety of familiar topics. Students can ask and answer questions in basic French using French I vocabulary and structures with minimal errors.</a:t>
                      </a:r>
                      <a:endParaRPr dirty="0"/>
                    </a:p>
                    <a:p>
                      <a:pPr marL="2540" marR="182245" lvl="0" indent="0" algn="l" rtl="0">
                        <a:lnSpc>
                          <a:spcPct val="107000"/>
                        </a:lnSpc>
                        <a:spcBef>
                          <a:spcPts val="800"/>
                        </a:spcBef>
                        <a:spcAft>
                          <a:spcPts val="0"/>
                        </a:spcAft>
                        <a:buNone/>
                      </a:pPr>
                      <a:r>
                        <a:rPr lang="en-US" sz="2000" b="0" dirty="0">
                          <a:solidFill>
                            <a:srgbClr val="000000"/>
                          </a:solidFill>
                        </a:rPr>
                        <a:t> </a:t>
                      </a:r>
                      <a:endParaRPr sz="2000" b="0" dirty="0">
                        <a:solidFill>
                          <a:srgbClr val="000000"/>
                        </a:solidFill>
                        <a:latin typeface="Calibri"/>
                        <a:ea typeface="Calibri"/>
                        <a:cs typeface="Calibri"/>
                        <a:sym typeface="Calibri"/>
                      </a:endParaRPr>
                    </a:p>
                  </a:txBody>
                  <a:tcPr>
                    <a:solidFill>
                      <a:srgbClr val="E9EDF4"/>
                    </a:solidFill>
                  </a:tcPr>
                </a:tc>
                <a:extLst>
                  <a:ext uri="{0D108BD9-81ED-4DB2-BD59-A6C34878D82A}">
                    <a16:rowId xmlns:a16="http://schemas.microsoft.com/office/drawing/2014/main" val="10000"/>
                  </a:ext>
                </a:extLst>
              </a:tr>
            </a:tbl>
          </a:graphicData>
        </a:graphic>
      </p:graphicFrame>
      <p:sp>
        <p:nvSpPr>
          <p:cNvPr id="1342" name="Google Shape;1342;gf12912a4d9_0_342">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122</a:t>
            </a:fld>
            <a:endParaRPr sz="1800">
              <a:solidFill>
                <a:srgbClr val="FFFFFF"/>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42"/>
          <p:cNvSpPr txBox="1">
            <a:spLocks noGrp="1"/>
          </p:cNvSpPr>
          <p:nvPr>
            <p:ph type="title" idx="4294967295"/>
          </p:nvPr>
        </p:nvSpPr>
        <p:spPr>
          <a:xfrm>
            <a:off x="313981" y="183808"/>
            <a:ext cx="820756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65D"/>
              </a:buClr>
              <a:buSzPts val="4000"/>
              <a:buFont typeface="Source Sans Pro"/>
              <a:buNone/>
            </a:pPr>
            <a:r>
              <a:rPr lang="en-US" sz="4000" b="0" i="0" u="none" strike="noStrike" cap="none" dirty="0">
                <a:solidFill>
                  <a:srgbClr val="17365D"/>
                </a:solidFill>
                <a:latin typeface="Source Sans Pro"/>
                <a:ea typeface="Source Sans Pro"/>
                <a:cs typeface="Source Sans Pro"/>
                <a:sym typeface="Source Sans Pro"/>
              </a:rPr>
              <a:t>Revising TSP Descriptors </a:t>
            </a:r>
            <a:r>
              <a:rPr lang="en-US" sz="4000" b="0" i="0" u="none" strike="noStrike" cap="none" dirty="0">
                <a:latin typeface="Source Sans Pro"/>
                <a:ea typeface="Source Sans Pro"/>
                <a:cs typeface="Source Sans Pro"/>
                <a:sym typeface="Source Sans Pro"/>
              </a:rPr>
              <a:t>– 2 </a:t>
            </a:r>
            <a:endParaRPr dirty="0"/>
          </a:p>
        </p:txBody>
      </p:sp>
      <p:sp>
        <p:nvSpPr>
          <p:cNvPr id="1349" name="Google Shape;1349;p142"/>
          <p:cNvSpPr txBox="1"/>
          <p:nvPr/>
        </p:nvSpPr>
        <p:spPr>
          <a:xfrm>
            <a:off x="110265" y="669364"/>
            <a:ext cx="861499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SLO Skill Statement: Students will be able to apply comprehension of French I vocabulary and structures in order to converse in a culturally appropriate way about everyday topics such as greetings, food, family, etc.</a:t>
            </a:r>
            <a:endParaRPr sz="2000">
              <a:solidFill>
                <a:schemeClr val="dk1"/>
              </a:solidFill>
              <a:latin typeface="Source Sans Pro"/>
              <a:ea typeface="Source Sans Pro"/>
              <a:cs typeface="Source Sans Pro"/>
              <a:sym typeface="Source Sans Pro"/>
            </a:endParaRPr>
          </a:p>
        </p:txBody>
      </p:sp>
      <p:sp>
        <p:nvSpPr>
          <p:cNvPr id="1350" name="Google Shape;1350;p142"/>
          <p:cNvSpPr txBox="1"/>
          <p:nvPr/>
        </p:nvSpPr>
        <p:spPr>
          <a:xfrm>
            <a:off x="694063" y="1971235"/>
            <a:ext cx="37237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Before</a:t>
            </a:r>
            <a:endParaRPr/>
          </a:p>
        </p:txBody>
      </p:sp>
      <p:graphicFrame>
        <p:nvGraphicFramePr>
          <p:cNvPr id="1351" name="Google Shape;1351;p142"/>
          <p:cNvGraphicFramePr/>
          <p:nvPr>
            <p:extLst>
              <p:ext uri="{D42A27DB-BD31-4B8C-83A1-F6EECF244321}">
                <p14:modId xmlns:p14="http://schemas.microsoft.com/office/powerpoint/2010/main" val="1549568123"/>
              </p:ext>
            </p:extLst>
          </p:nvPr>
        </p:nvGraphicFramePr>
        <p:xfrm>
          <a:off x="91440" y="2508732"/>
          <a:ext cx="5207666" cy="3304540"/>
        </p:xfrm>
        <a:graphic>
          <a:graphicData uri="http://schemas.openxmlformats.org/drawingml/2006/table">
            <a:tbl>
              <a:tblPr firstRow="1" firstCol="1" lastRow="1" lastCol="1" bandRow="1" bandCol="1">
                <a:noFill/>
                <a:tableStyleId>{52045216-18D2-4814-BB6A-587B3A373916}</a:tableStyleId>
              </a:tblPr>
              <a:tblGrid>
                <a:gridCol w="967066">
                  <a:extLst>
                    <a:ext uri="{9D8B030D-6E8A-4147-A177-3AD203B41FA5}">
                      <a16:colId xmlns:a16="http://schemas.microsoft.com/office/drawing/2014/main" val="20000"/>
                    </a:ext>
                  </a:extLst>
                </a:gridCol>
                <a:gridCol w="4240600">
                  <a:extLst>
                    <a:ext uri="{9D8B030D-6E8A-4147-A177-3AD203B41FA5}">
                      <a16:colId xmlns:a16="http://schemas.microsoft.com/office/drawing/2014/main" val="20001"/>
                    </a:ext>
                  </a:extLst>
                </a:gridCol>
              </a:tblGrid>
              <a:tr h="2974925">
                <a:tc>
                  <a:txBody>
                    <a:bodyPr/>
                    <a:lstStyle/>
                    <a:p>
                      <a:pPr marL="0" marR="0" lvl="0" indent="0" algn="l" rtl="0">
                        <a:spcBef>
                          <a:spcPts val="0"/>
                        </a:spcBef>
                        <a:spcAft>
                          <a:spcPts val="0"/>
                        </a:spcAft>
                        <a:buNone/>
                      </a:pPr>
                      <a:r>
                        <a:rPr lang="en-US" sz="1800" b="0" dirty="0"/>
                        <a:t> Above typical</a:t>
                      </a:r>
                      <a:endParaRPr sz="1800" b="0" dirty="0">
                        <a:latin typeface="Arial"/>
                        <a:ea typeface="Arial"/>
                        <a:cs typeface="Arial"/>
                        <a:sym typeface="Arial"/>
                      </a:endParaRPr>
                    </a:p>
                  </a:txBody>
                  <a:tcPr/>
                </a:tc>
                <a:tc>
                  <a:txBody>
                    <a:bodyPr/>
                    <a:lstStyle/>
                    <a:p>
                      <a:pPr marL="2540" marR="120650" lvl="0" indent="0" algn="l" rtl="0">
                        <a:lnSpc>
                          <a:spcPct val="107000"/>
                        </a:lnSpc>
                        <a:spcBef>
                          <a:spcPts val="0"/>
                        </a:spcBef>
                        <a:spcAft>
                          <a:spcPts val="0"/>
                        </a:spcAft>
                        <a:buNone/>
                      </a:pPr>
                      <a:r>
                        <a:rPr lang="en-US" sz="1800" b="0" dirty="0"/>
                        <a:t>On the final exam, students respond to most written and oral questions about culture (presented in French) with French 1 vocabulary words and appropriate grammatical structure, including proper use of the present, past and future tenses. Few errors are seen in grammatical structure and tense usage, uses complex sentences in responses. A few errors in diction and inflection occur in oral responses.</a:t>
                      </a:r>
                      <a:endParaRPr sz="1800" b="0" dirty="0">
                        <a:latin typeface="Arial"/>
                        <a:ea typeface="Arial"/>
                        <a:cs typeface="Arial"/>
                        <a:sym typeface="Arial"/>
                      </a:endParaRPr>
                    </a:p>
                  </a:txBody>
                  <a:tcPr/>
                </a:tc>
                <a:extLst>
                  <a:ext uri="{0D108BD9-81ED-4DB2-BD59-A6C34878D82A}">
                    <a16:rowId xmlns:a16="http://schemas.microsoft.com/office/drawing/2014/main" val="10000"/>
                  </a:ext>
                </a:extLst>
              </a:tr>
            </a:tbl>
          </a:graphicData>
        </a:graphic>
      </p:graphicFrame>
      <p:sp>
        <p:nvSpPr>
          <p:cNvPr id="1352" name="Google Shape;1352;p142"/>
          <p:cNvSpPr txBox="1"/>
          <p:nvPr/>
        </p:nvSpPr>
        <p:spPr>
          <a:xfrm>
            <a:off x="5668178" y="2008184"/>
            <a:ext cx="2853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After</a:t>
            </a:r>
            <a:endParaRPr/>
          </a:p>
        </p:txBody>
      </p:sp>
      <p:graphicFrame>
        <p:nvGraphicFramePr>
          <p:cNvPr id="1353" name="Google Shape;1353;p142"/>
          <p:cNvGraphicFramePr/>
          <p:nvPr>
            <p:extLst>
              <p:ext uri="{D42A27DB-BD31-4B8C-83A1-F6EECF244321}">
                <p14:modId xmlns:p14="http://schemas.microsoft.com/office/powerpoint/2010/main" val="1169024710"/>
              </p:ext>
            </p:extLst>
          </p:nvPr>
        </p:nvGraphicFramePr>
        <p:xfrm>
          <a:off x="5299106" y="2545681"/>
          <a:ext cx="3844877" cy="3267591"/>
        </p:xfrm>
        <a:graphic>
          <a:graphicData uri="http://schemas.openxmlformats.org/drawingml/2006/table">
            <a:tbl>
              <a:tblPr firstRow="1">
                <a:noFill/>
                <a:tableStyleId>{52045216-18D2-4814-BB6A-587B3A373916}</a:tableStyleId>
              </a:tblPr>
              <a:tblGrid>
                <a:gridCol w="918814">
                  <a:extLst>
                    <a:ext uri="{9D8B030D-6E8A-4147-A177-3AD203B41FA5}">
                      <a16:colId xmlns:a16="http://schemas.microsoft.com/office/drawing/2014/main" val="20000"/>
                    </a:ext>
                  </a:extLst>
                </a:gridCol>
                <a:gridCol w="2926063">
                  <a:extLst>
                    <a:ext uri="{9D8B030D-6E8A-4147-A177-3AD203B41FA5}">
                      <a16:colId xmlns:a16="http://schemas.microsoft.com/office/drawing/2014/main" val="20001"/>
                    </a:ext>
                  </a:extLst>
                </a:gridCol>
              </a:tblGrid>
              <a:tr h="3267591">
                <a:tc>
                  <a:txBody>
                    <a:bodyPr/>
                    <a:lstStyle/>
                    <a:p>
                      <a:pPr marL="0" marR="0" lvl="0" indent="0" algn="l" rtl="0">
                        <a:lnSpc>
                          <a:spcPct val="107000"/>
                        </a:lnSpc>
                        <a:spcBef>
                          <a:spcPts val="0"/>
                        </a:spcBef>
                        <a:spcAft>
                          <a:spcPts val="0"/>
                        </a:spcAft>
                        <a:buNone/>
                      </a:pPr>
                      <a:r>
                        <a:rPr lang="en-US" sz="1800" b="0" dirty="0">
                          <a:solidFill>
                            <a:schemeClr val="dk1"/>
                          </a:solidFill>
                        </a:rPr>
                        <a:t> Above typical</a:t>
                      </a:r>
                      <a:endParaRPr sz="1800" b="0" dirty="0">
                        <a:solidFill>
                          <a:schemeClr val="dk1"/>
                        </a:solidFill>
                        <a:latin typeface="Calibri"/>
                        <a:ea typeface="Calibri"/>
                        <a:cs typeface="Calibri"/>
                        <a:sym typeface="Calibri"/>
                      </a:endParaRPr>
                    </a:p>
                  </a:txBody>
                  <a:tcPr>
                    <a:solidFill>
                      <a:srgbClr val="E9EDF4"/>
                    </a:solidFill>
                  </a:tcPr>
                </a:tc>
                <a:tc>
                  <a:txBody>
                    <a:bodyPr/>
                    <a:lstStyle/>
                    <a:p>
                      <a:pPr marL="2540" marR="120650" lvl="0" indent="0" algn="l" rtl="0">
                        <a:lnSpc>
                          <a:spcPct val="107000"/>
                        </a:lnSpc>
                        <a:spcBef>
                          <a:spcPts val="0"/>
                        </a:spcBef>
                        <a:spcAft>
                          <a:spcPts val="0"/>
                        </a:spcAft>
                        <a:buNone/>
                      </a:pPr>
                      <a:r>
                        <a:rPr lang="en-US" sz="1800" b="0" dirty="0">
                          <a:solidFill>
                            <a:schemeClr val="dk1"/>
                          </a:solidFill>
                        </a:rPr>
                        <a:t>Students can interact and respond to conversations in French on a variety of familiar topics. Students can ask and answer questions in basic French using French I vocabulary and structures as well as respond to questions on a variety of familiar topics.</a:t>
                      </a:r>
                      <a:endParaRPr sz="1800" b="0" dirty="0">
                        <a:solidFill>
                          <a:schemeClr val="dk1"/>
                        </a:solidFill>
                        <a:latin typeface="Calibri"/>
                        <a:ea typeface="Calibri"/>
                        <a:cs typeface="Calibri"/>
                        <a:sym typeface="Calibri"/>
                      </a:endParaRPr>
                    </a:p>
                  </a:txBody>
                  <a:tcPr>
                    <a:solidFill>
                      <a:srgbClr val="E9EDF4"/>
                    </a:solidFill>
                  </a:tcPr>
                </a:tc>
                <a:extLst>
                  <a:ext uri="{0D108BD9-81ED-4DB2-BD59-A6C34878D82A}">
                    <a16:rowId xmlns:a16="http://schemas.microsoft.com/office/drawing/2014/main" val="10000"/>
                  </a:ext>
                </a:extLst>
              </a:tr>
            </a:tbl>
          </a:graphicData>
        </a:graphic>
      </p:graphicFrame>
      <p:sp>
        <p:nvSpPr>
          <p:cNvPr id="1354" name="Google Shape;1354;p14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123</a:t>
            </a:fld>
            <a:endParaRPr sz="1800">
              <a:solidFill>
                <a:srgbClr val="FFFFFF"/>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43"/>
          <p:cNvSpPr txBox="1">
            <a:spLocks noGrp="1"/>
          </p:cNvSpPr>
          <p:nvPr>
            <p:ph type="title"/>
          </p:nvPr>
        </p:nvSpPr>
        <p:spPr>
          <a:xfrm>
            <a:off x="457200" y="220747"/>
            <a:ext cx="7886700" cy="7257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Steps to Revising TSPs</a:t>
            </a:r>
            <a:endParaRPr b="0" dirty="0">
              <a:solidFill>
                <a:srgbClr val="70659A"/>
              </a:solidFill>
            </a:endParaRPr>
          </a:p>
        </p:txBody>
      </p:sp>
      <p:sp>
        <p:nvSpPr>
          <p:cNvPr id="1361" name="Google Shape;1361;p143"/>
          <p:cNvSpPr txBox="1">
            <a:spLocks noGrp="1"/>
          </p:cNvSpPr>
          <p:nvPr>
            <p:ph type="body" idx="1"/>
          </p:nvPr>
        </p:nvSpPr>
        <p:spPr>
          <a:xfrm>
            <a:off x="457200" y="1266924"/>
            <a:ext cx="8229600" cy="36300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AutoNum type="arabicPeriod"/>
            </a:pPr>
            <a:r>
              <a:rPr lang="en-US" sz="2400"/>
              <a:t>Start with the Skill Statement! </a:t>
            </a:r>
            <a:endParaRPr sz="2400"/>
          </a:p>
          <a:p>
            <a:pPr marL="457200" lvl="0" indent="0" algn="l" rtl="0">
              <a:spcBef>
                <a:spcPts val="0"/>
              </a:spcBef>
              <a:spcAft>
                <a:spcPts val="0"/>
              </a:spcAft>
              <a:buNone/>
            </a:pPr>
            <a:r>
              <a:rPr lang="en-US" sz="2100"/>
              <a:t> </a:t>
            </a: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8"/>
                  </a:ext>
                </a:extLst>
              </a:rPr>
              <a:t>Do the skill descriptors align to the Skill Statement?</a:t>
            </a:r>
            <a:endParaRPr sz="2100"/>
          </a:p>
          <a:p>
            <a:pPr marL="556022" lvl="0" indent="0" algn="l" rtl="0">
              <a:spcBef>
                <a:spcPts val="0"/>
              </a:spcBef>
              <a:spcAft>
                <a:spcPts val="0"/>
              </a:spcAft>
              <a:buNone/>
            </a:pPr>
            <a:endParaRPr sz="2100"/>
          </a:p>
          <a:p>
            <a:pPr marL="514350" lvl="0" indent="-495300" algn="l" rtl="0">
              <a:spcBef>
                <a:spcPts val="540"/>
              </a:spcBef>
              <a:spcAft>
                <a:spcPts val="0"/>
              </a:spcAft>
              <a:buClr>
                <a:schemeClr val="dk1"/>
              </a:buClr>
              <a:buSzPts val="2400"/>
              <a:buFont typeface="Arial"/>
              <a:buAutoNum type="arabicPeriod"/>
            </a:pPr>
            <a:r>
              <a:rPr lang="en-US" sz="2400"/>
              <a:t>Is it clear that there will be multiple sources of evidence to determine end of year skill levels?</a:t>
            </a:r>
            <a:endParaRPr sz="2400"/>
          </a:p>
          <a:p>
            <a:pPr marL="255985" lvl="0" indent="0" algn="l" rtl="0">
              <a:spcBef>
                <a:spcPts val="540"/>
              </a:spcBef>
              <a:spcAft>
                <a:spcPts val="0"/>
              </a:spcAft>
              <a:buNone/>
            </a:pPr>
            <a:endParaRPr sz="2400"/>
          </a:p>
          <a:p>
            <a:pPr marL="514350" lvl="0" indent="-495300" algn="l" rtl="0">
              <a:spcBef>
                <a:spcPts val="540"/>
              </a:spcBef>
              <a:spcAft>
                <a:spcPts val="0"/>
              </a:spcAft>
              <a:buClr>
                <a:schemeClr val="dk1"/>
              </a:buClr>
              <a:buSzPts val="2400"/>
              <a:buFont typeface="Arial"/>
              <a:buAutoNum type="arabicPeriod"/>
            </a:pPr>
            <a:r>
              <a:rPr lang="en-US" sz="2400"/>
              <a:t>Is there enough range between the five skill levels?</a:t>
            </a:r>
            <a:endParaRPr sz="2400"/>
          </a:p>
          <a:p>
            <a:pPr marL="255985" lvl="0" indent="0" algn="l" rtl="0">
              <a:spcBef>
                <a:spcPts val="540"/>
              </a:spcBef>
              <a:spcAft>
                <a:spcPts val="0"/>
              </a:spcAft>
              <a:buNone/>
            </a:pPr>
            <a:endParaRPr sz="2400"/>
          </a:p>
          <a:p>
            <a:pPr marL="514350" lvl="0" indent="-495300" algn="l" rtl="0">
              <a:spcBef>
                <a:spcPts val="540"/>
              </a:spcBef>
              <a:spcAft>
                <a:spcPts val="0"/>
              </a:spcAft>
              <a:buClr>
                <a:schemeClr val="dk1"/>
              </a:buClr>
              <a:buSzPts val="2400"/>
              <a:buFont typeface="Arial"/>
              <a:buAutoNum type="arabicPeriod"/>
            </a:pPr>
            <a:r>
              <a:rPr lang="en-US" sz="2400"/>
              <a:t>Do all of the end of year skill descriptors represent significant growth compared to the beginning of the year skill descriptors?</a:t>
            </a:r>
            <a:endParaRPr sz="2400"/>
          </a:p>
        </p:txBody>
      </p:sp>
      <p:sp>
        <p:nvSpPr>
          <p:cNvPr id="1362" name="Google Shape;1362;p14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124</a:t>
            </a:fld>
            <a:endParaRPr sz="1800">
              <a:solidFill>
                <a:srgbClr val="FFFFFF"/>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45"/>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a:t>
            </a:r>
            <a:endParaRPr dirty="0"/>
          </a:p>
        </p:txBody>
      </p:sp>
      <p:sp>
        <p:nvSpPr>
          <p:cNvPr id="1377" name="Google Shape;1377;p145"/>
          <p:cNvSpPr txBox="1">
            <a:spLocks noGrp="1"/>
          </p:cNvSpPr>
          <p:nvPr>
            <p:ph type="body" idx="1"/>
          </p:nvPr>
        </p:nvSpPr>
        <p:spPr>
          <a:xfrm>
            <a:off x="348016" y="1176986"/>
            <a:ext cx="8410089" cy="482802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dirty="0"/>
              <a:t>On your own, select any non-exemplar TSP on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0"/>
                  </a:ext>
                </a:extLst>
              </a:rPr>
              <a:t>p. </a:t>
            </a:r>
            <a:r>
              <a:rPr lang="en-US" dirty="0"/>
              <a:t>18-21</a:t>
            </a:r>
            <a:endParaRPr dirty="0"/>
          </a:p>
          <a:p>
            <a:pPr marL="457200" lvl="0" indent="-457200" algn="l" rtl="0">
              <a:spcBef>
                <a:spcPts val="540"/>
              </a:spcBef>
              <a:spcAft>
                <a:spcPts val="0"/>
              </a:spcAft>
              <a:buClr>
                <a:srgbClr val="17365D"/>
              </a:buClr>
              <a:buSzPts val="2700"/>
              <a:buFont typeface="Arial"/>
              <a:buChar char="•"/>
            </a:pPr>
            <a:r>
              <a:rPr lang="en-US" dirty="0"/>
              <a:t>Prepare and share</a:t>
            </a:r>
            <a:endParaRPr dirty="0"/>
          </a:p>
          <a:p>
            <a:pPr marL="0" lvl="0" indent="0" algn="l" rtl="0">
              <a:spcBef>
                <a:spcPts val="540"/>
              </a:spcBef>
              <a:spcAft>
                <a:spcPts val="0"/>
              </a:spcAft>
              <a:buNone/>
            </a:pP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380" name="Google Shape;1380;p145"/>
          <p:cNvSpPr txBox="1"/>
          <p:nvPr/>
        </p:nvSpPr>
        <p:spPr>
          <a:xfrm>
            <a:off x="1350628" y="2784152"/>
            <a:ext cx="7105267" cy="2062063"/>
          </a:xfrm>
          <a:prstGeom prst="rect">
            <a:avLst/>
          </a:prstGeom>
          <a:noFill/>
          <a:ln w="7620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Source Sans Pro"/>
                <a:ea typeface="Source Sans Pro"/>
                <a:cs typeface="Source Sans Pro"/>
                <a:sym typeface="Source Sans Pro"/>
              </a:rPr>
              <a:t>Based on the gaps,</a:t>
            </a:r>
            <a:r>
              <a:rPr lang="en-US" sz="3200" b="1" dirty="0">
                <a:solidFill>
                  <a:schemeClr val="dk1"/>
                </a:solidFill>
                <a:latin typeface="Source Sans Pro"/>
                <a:ea typeface="Source Sans Pro"/>
                <a:cs typeface="Source Sans Pro"/>
                <a:sym typeface="Source Sans Pro"/>
              </a:rPr>
              <a:t> how would you rewrite </a:t>
            </a:r>
            <a:r>
              <a:rPr lang="en-US" sz="3200" dirty="0">
                <a:solidFill>
                  <a:schemeClr val="dk1"/>
                </a:solidFill>
                <a:latin typeface="Source Sans Pro"/>
                <a:ea typeface="Source Sans Pro"/>
                <a:cs typeface="Source Sans Pro"/>
                <a:sym typeface="Source Sans Pro"/>
              </a:rPr>
              <a:t>this TSP so that it aligns to the Success Criteria?</a:t>
            </a:r>
            <a:endParaRPr dirty="0"/>
          </a:p>
          <a:p>
            <a:pPr marL="0" marR="0" lvl="0" indent="0" algn="l" rtl="0">
              <a:spcBef>
                <a:spcPts val="0"/>
              </a:spcBef>
              <a:spcAft>
                <a:spcPts val="0"/>
              </a:spcAft>
              <a:buNone/>
            </a:pPr>
            <a:endParaRPr sz="3200" dirty="0">
              <a:solidFill>
                <a:schemeClr val="dk1"/>
              </a:solidFill>
              <a:latin typeface="Source Sans Pro"/>
              <a:ea typeface="Source Sans Pro"/>
              <a:cs typeface="Source Sans Pro"/>
              <a:sym typeface="Source Sans Pro"/>
            </a:endParaRPr>
          </a:p>
        </p:txBody>
      </p:sp>
      <p:sp>
        <p:nvSpPr>
          <p:cNvPr id="1381" name="Google Shape;1381;p14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125</a:t>
            </a:fld>
            <a:endParaRPr sz="1800">
              <a:solidFill>
                <a:srgbClr val="FFFFFF"/>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46"/>
          <p:cNvSpPr txBox="1">
            <a:spLocks noGrp="1"/>
          </p:cNvSpPr>
          <p:nvPr>
            <p:ph type="title" idx="4294967295"/>
          </p:nvPr>
        </p:nvSpPr>
        <p:spPr>
          <a:xfrm>
            <a:off x="128478" y="-98448"/>
            <a:ext cx="8229600" cy="63094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500"/>
              <a:buFont typeface="Source Sans Pro"/>
              <a:buNone/>
            </a:pPr>
            <a:r>
              <a:rPr lang="en-US" sz="3500" b="0" i="0" u="none" strike="noStrike" cap="none" dirty="0">
                <a:solidFill>
                  <a:schemeClr val="accent2"/>
                </a:solidFill>
                <a:latin typeface="Source Sans Pro"/>
                <a:ea typeface="Source Sans Pro"/>
                <a:cs typeface="Source Sans Pro"/>
                <a:sym typeface="Source Sans Pro"/>
              </a:rPr>
              <a:t>One Example: Revised Culinary Arts TSP</a:t>
            </a:r>
            <a:endParaRPr dirty="0"/>
          </a:p>
        </p:txBody>
      </p:sp>
      <p:sp>
        <p:nvSpPr>
          <p:cNvPr id="1388" name="Google Shape;1388;p146"/>
          <p:cNvSpPr txBox="1">
            <a:spLocks noGrp="1"/>
          </p:cNvSpPr>
          <p:nvPr>
            <p:ph type="body" idx="1"/>
          </p:nvPr>
        </p:nvSpPr>
        <p:spPr>
          <a:xfrm>
            <a:off x="0" y="406888"/>
            <a:ext cx="9144000" cy="954107"/>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1800">
                <a:latin typeface="Source Sans Pro"/>
                <a:ea typeface="Source Sans Pro"/>
                <a:cs typeface="Source Sans Pro"/>
                <a:sym typeface="Source Sans Pro"/>
              </a:rPr>
              <a:t>Skill Statement</a:t>
            </a:r>
            <a:r>
              <a:rPr lang="en-US" sz="2000">
                <a:latin typeface="Source Sans Pro"/>
                <a:ea typeface="Source Sans Pro"/>
                <a:cs typeface="Source Sans Pro"/>
                <a:sym typeface="Source Sans Pro"/>
              </a:rPr>
              <a:t>: </a:t>
            </a:r>
            <a:r>
              <a:rPr lang="en-US" sz="1800">
                <a:latin typeface="Calibri"/>
                <a:ea typeface="Calibri"/>
                <a:cs typeface="Calibri"/>
                <a:sym typeface="Calibri"/>
              </a:rPr>
              <a:t>Students will be able to plan and prepare food commonly served in food service operations, aligned to USDA Standards, applying industry standard cooking techniques and using ACFE Standards for sanitation and safety</a:t>
            </a:r>
            <a:r>
              <a:rPr lang="en-US" sz="1800">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graphicFrame>
        <p:nvGraphicFramePr>
          <p:cNvPr id="1389" name="Google Shape;1389;p146"/>
          <p:cNvGraphicFramePr/>
          <p:nvPr>
            <p:extLst>
              <p:ext uri="{D42A27DB-BD31-4B8C-83A1-F6EECF244321}">
                <p14:modId xmlns:p14="http://schemas.microsoft.com/office/powerpoint/2010/main" val="4099676487"/>
              </p:ext>
            </p:extLst>
          </p:nvPr>
        </p:nvGraphicFramePr>
        <p:xfrm>
          <a:off x="67518" y="1360995"/>
          <a:ext cx="8989396" cy="5477275"/>
        </p:xfrm>
        <a:graphic>
          <a:graphicData uri="http://schemas.openxmlformats.org/drawingml/2006/table">
            <a:tbl>
              <a:tblPr firstRow="1">
                <a:noFill/>
                <a:tableStyleId>{52045216-18D2-4814-BB6A-587B3A373916}</a:tableStyleId>
              </a:tblPr>
              <a:tblGrid>
                <a:gridCol w="846882">
                  <a:extLst>
                    <a:ext uri="{9D8B030D-6E8A-4147-A177-3AD203B41FA5}">
                      <a16:colId xmlns:a16="http://schemas.microsoft.com/office/drawing/2014/main" val="20000"/>
                    </a:ext>
                  </a:extLst>
                </a:gridCol>
                <a:gridCol w="8142514">
                  <a:extLst>
                    <a:ext uri="{9D8B030D-6E8A-4147-A177-3AD203B41FA5}">
                      <a16:colId xmlns:a16="http://schemas.microsoft.com/office/drawing/2014/main" val="20001"/>
                    </a:ext>
                  </a:extLst>
                </a:gridCol>
              </a:tblGrid>
              <a:tr h="1107550">
                <a:tc>
                  <a:txBody>
                    <a:bodyPr/>
                    <a:lstStyle/>
                    <a:p>
                      <a:pPr marL="0" marR="0" lvl="0" indent="0" algn="l" rtl="0">
                        <a:lnSpc>
                          <a:spcPct val="107000"/>
                        </a:lnSpc>
                        <a:spcBef>
                          <a:spcPts val="0"/>
                        </a:spcBef>
                        <a:spcAft>
                          <a:spcPts val="0"/>
                        </a:spcAft>
                        <a:buNone/>
                      </a:pPr>
                      <a:r>
                        <a:rPr lang="en-US" sz="1600" b="0" dirty="0">
                          <a:solidFill>
                            <a:schemeClr val="dk1"/>
                          </a:solidFill>
                        </a:rPr>
                        <a:t> Well above typical</a:t>
                      </a:r>
                      <a:endParaRPr sz="1600" b="0" dirty="0">
                        <a:solidFill>
                          <a:schemeClr val="dk1"/>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3175" marR="6350" lvl="0" indent="0" algn="l" rtl="0">
                        <a:lnSpc>
                          <a:spcPct val="107000"/>
                        </a:lnSpc>
                        <a:spcBef>
                          <a:spcPts val="0"/>
                        </a:spcBef>
                        <a:spcAft>
                          <a:spcPts val="0"/>
                        </a:spcAft>
                        <a:buNone/>
                      </a:pPr>
                      <a:r>
                        <a:rPr lang="en-US" sz="1600" b="0" dirty="0">
                          <a:solidFill>
                            <a:schemeClr val="dk1"/>
                          </a:solidFill>
                        </a:rPr>
                        <a:t>Students can combine individual items commonly prepared in food service operations to plan and prepare all courses of a meal, using recipes as a guide and adding additional appropriate ingredients or seasonings as appropriate. Student uses equipment and techniques found in professional food settings. Students consistently apply appropriate sanitation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0"/>
                  </a:ext>
                </a:extLst>
              </a:tr>
              <a:tr h="1077475">
                <a:tc>
                  <a:txBody>
                    <a:bodyPr/>
                    <a:lstStyle/>
                    <a:p>
                      <a:pPr marL="0" marR="0" lvl="0" indent="0" algn="l" rtl="0">
                        <a:lnSpc>
                          <a:spcPct val="107000"/>
                        </a:lnSpc>
                        <a:spcBef>
                          <a:spcPts val="0"/>
                        </a:spcBef>
                        <a:spcAft>
                          <a:spcPts val="0"/>
                        </a:spcAft>
                        <a:buNone/>
                      </a:pPr>
                      <a:r>
                        <a:rPr lang="en-US" sz="1600" dirty="0"/>
                        <a:t> Above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40" marR="100330" lvl="0" indent="0" algn="l" rtl="0">
                        <a:lnSpc>
                          <a:spcPct val="107000"/>
                        </a:lnSpc>
                        <a:spcBef>
                          <a:spcPts val="0"/>
                        </a:spcBef>
                        <a:spcAft>
                          <a:spcPts val="0"/>
                        </a:spcAft>
                        <a:buNone/>
                      </a:pPr>
                      <a:r>
                        <a:rPr lang="en-US" sz="1600" dirty="0"/>
                        <a:t>Students can combine individual items commonly prepared in food service operations to plan and prepare all courses of a meal accurately following recipes, using equipment and techniques found in professional food settings. Students consistently apply appropriate sanitation and safety standards. </a:t>
                      </a:r>
                      <a:endParaRPr sz="1600" dirty="0">
                        <a:latin typeface="Arial"/>
                        <a:ea typeface="Arial"/>
                        <a:cs typeface="Arial"/>
                        <a:sym typeface="Aria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8925">
                <a:tc>
                  <a:txBody>
                    <a:bodyPr/>
                    <a:lstStyle/>
                    <a:p>
                      <a:pPr marL="0" marR="0" lvl="0" indent="0" algn="l" rtl="0">
                        <a:lnSpc>
                          <a:spcPct val="107000"/>
                        </a:lnSpc>
                        <a:spcBef>
                          <a:spcPts val="0"/>
                        </a:spcBef>
                        <a:spcAft>
                          <a:spcPts val="0"/>
                        </a:spcAft>
                        <a:buNone/>
                      </a:pPr>
                      <a:r>
                        <a:rPr lang="en-US" sz="1600" dirty="0"/>
                        <a:t>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40" marR="135255" lvl="0" indent="0" algn="l" rtl="0">
                        <a:lnSpc>
                          <a:spcPct val="107000"/>
                        </a:lnSpc>
                        <a:spcBef>
                          <a:spcPts val="0"/>
                        </a:spcBef>
                        <a:spcAft>
                          <a:spcPts val="0"/>
                        </a:spcAft>
                        <a:buNone/>
                      </a:pPr>
                      <a:r>
                        <a:rPr lang="en-US" sz="1600" dirty="0"/>
                        <a:t>Students are able to plan and prepare individual items commonly prepared in food service operations such as breakfast items, salads and dressings, soups and sandwiches, stocks and sauces, meats, vegetables, breads, rolls, and desserts. Students use a variety of cooking techniques and comply with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1"/>
                            </a:ext>
                          </a:extLst>
                        </a:rPr>
                        <a:t>all</a:t>
                      </a:r>
                      <a:r>
                        <a:rPr lang="en-US" sz="1600" dirty="0"/>
                        <a:t> sanitation and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61475">
                <a:tc>
                  <a:txBody>
                    <a:bodyPr/>
                    <a:lstStyle/>
                    <a:p>
                      <a:pPr marL="0" marR="0" lvl="0" indent="0" algn="l" rtl="0">
                        <a:lnSpc>
                          <a:spcPct val="107000"/>
                        </a:lnSpc>
                        <a:spcBef>
                          <a:spcPts val="0"/>
                        </a:spcBef>
                        <a:spcAft>
                          <a:spcPts val="0"/>
                        </a:spcAft>
                        <a:buNone/>
                      </a:pPr>
                      <a:r>
                        <a:rPr lang="en-US" sz="1600" dirty="0"/>
                        <a:t> Below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29234" lvl="0" indent="0" algn="l" rtl="0">
                        <a:lnSpc>
                          <a:spcPct val="107000"/>
                        </a:lnSpc>
                        <a:spcBef>
                          <a:spcPts val="0"/>
                        </a:spcBef>
                        <a:spcAft>
                          <a:spcPts val="0"/>
                        </a:spcAft>
                        <a:buNone/>
                      </a:pPr>
                      <a:r>
                        <a:rPr lang="en-US" sz="1600" dirty="0"/>
                        <a:t>Students are able to plan and prepare individual items commonly prepared in food service, but not consistently. Students use basic cooking techniques consistently and more advanced cooking techniques inconsistently. Students comply with all sanitation and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51850">
                <a:tc>
                  <a:txBody>
                    <a:bodyPr/>
                    <a:lstStyle/>
                    <a:p>
                      <a:pPr marL="0" marR="0" lvl="0" indent="0" algn="l" rtl="0">
                        <a:lnSpc>
                          <a:spcPct val="107000"/>
                        </a:lnSpc>
                        <a:spcBef>
                          <a:spcPts val="0"/>
                        </a:spcBef>
                        <a:spcAft>
                          <a:spcPts val="0"/>
                        </a:spcAft>
                        <a:buNone/>
                      </a:pPr>
                      <a:r>
                        <a:rPr lang="en-US" sz="1600" dirty="0"/>
                        <a:t>Well Below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7000"/>
                        </a:lnSpc>
                        <a:spcBef>
                          <a:spcPts val="0"/>
                        </a:spcBef>
                        <a:spcAft>
                          <a:spcPts val="0"/>
                        </a:spcAft>
                        <a:buNone/>
                      </a:pPr>
                      <a:r>
                        <a:rPr lang="en-US" sz="1600" dirty="0"/>
                        <a:t>Students are able to plan and prepare some individual times commonly prepared in food service but not all and/or not consistently. Students use basic cooking techniques most of the time, but struggle with sequencing of steps for some techniques. Students generally comply with sanitation and safety standards, but still demonstrate some practices that are out of compliance some of the time.</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390" name="Google Shape;1390;p14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126</a:t>
            </a:fld>
            <a:endParaRPr sz="1800">
              <a:solidFill>
                <a:srgbClr val="FFFFFF"/>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47"/>
          <p:cNvSpPr txBox="1">
            <a:spLocks noGrp="1"/>
          </p:cNvSpPr>
          <p:nvPr>
            <p:ph type="title"/>
          </p:nvPr>
        </p:nvSpPr>
        <p:spPr>
          <a:xfrm>
            <a:off x="628649" y="404038"/>
            <a:ext cx="8229599" cy="9992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A Resource to Review </a:t>
            </a:r>
            <a:r>
              <a:rPr lang="en-US" sz="3500" b="0" dirty="0">
                <a:solidFill>
                  <a:srgbClr val="70659A"/>
                </a:solidFill>
              </a:rPr>
              <a:t>(and use later!) </a:t>
            </a:r>
            <a:r>
              <a:rPr lang="en-US" sz="500" b="0" dirty="0"/>
              <a:t>– 3 </a:t>
            </a:r>
            <a:endParaRPr dirty="0"/>
          </a:p>
        </p:txBody>
      </p:sp>
      <p:sp>
        <p:nvSpPr>
          <p:cNvPr id="1397" name="Google Shape;1397;p147"/>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255985" lvl="0" indent="0" algn="l" rtl="0">
              <a:spcBef>
                <a:spcPts val="0"/>
              </a:spcBef>
              <a:spcAft>
                <a:spcPts val="0"/>
              </a:spcAft>
              <a:buNone/>
            </a:pPr>
            <a:r>
              <a:rPr lang="en-US" dirty="0"/>
              <a:t>A document with the revised TSPs will be provided</a:t>
            </a:r>
            <a:endParaRPr dirty="0"/>
          </a:p>
        </p:txBody>
      </p:sp>
      <p:sp>
        <p:nvSpPr>
          <p:cNvPr id="1398" name="Google Shape;1398;p14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127</a:t>
            </a:fld>
            <a:endParaRPr sz="1800">
              <a:solidFill>
                <a:srgbClr val="FFFFFF"/>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48"/>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3 </a:t>
            </a:r>
            <a:endParaRPr dirty="0"/>
          </a:p>
        </p:txBody>
      </p:sp>
      <p:sp>
        <p:nvSpPr>
          <p:cNvPr id="1405" name="Google Shape;1405;p148"/>
          <p:cNvSpPr txBox="1">
            <a:spLocks noGrp="1"/>
          </p:cNvSpPr>
          <p:nvPr>
            <p:ph type="body" idx="1"/>
          </p:nvPr>
        </p:nvSpPr>
        <p:spPr>
          <a:xfrm>
            <a:off x="457200" y="1448833"/>
            <a:ext cx="8229600" cy="4355619"/>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dirty="0"/>
              <a:t>On your own and using the SLO Skill statement  and the ISP you wrote yesterday, write the TSP for your SLO on the </a:t>
            </a:r>
            <a:r>
              <a:rPr lang="en-US" b="1" dirty="0">
                <a:solidFill>
                  <a:srgbClr val="70659A"/>
                </a:solidFill>
              </a:rPr>
              <a:t>SLO Form in your Google folder </a:t>
            </a:r>
            <a:endParaRPr dirty="0"/>
          </a:p>
          <a:p>
            <a:pPr marL="457200" lvl="0" indent="-457200" algn="l" rtl="0">
              <a:spcBef>
                <a:spcPts val="540"/>
              </a:spcBef>
              <a:spcAft>
                <a:spcPts val="0"/>
              </a:spcAft>
              <a:buClr>
                <a:srgbClr val="17365D"/>
              </a:buClr>
              <a:buSzPts val="2700"/>
              <a:buFont typeface="Arial"/>
              <a:buChar char="•"/>
            </a:pPr>
            <a:r>
              <a:rPr lang="en-US" dirty="0"/>
              <a:t>You will have 15 minutes</a:t>
            </a:r>
            <a:endParaRPr dirty="0"/>
          </a:p>
          <a:p>
            <a:pPr marL="556022" lvl="1" indent="-232172" algn="l" rtl="0">
              <a:spcBef>
                <a:spcPts val="540"/>
              </a:spcBef>
              <a:spcAft>
                <a:spcPts val="0"/>
              </a:spcAft>
              <a:buClr>
                <a:srgbClr val="17365D"/>
              </a:buClr>
              <a:buSzPts val="27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4"/>
                  </a:ext>
                </a:extLst>
              </a:rPr>
              <a:t>Hint: use TEKS for your course as reference</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5"/>
                </a:ext>
              </a:extLst>
            </a:endParaRPr>
          </a:p>
          <a:p>
            <a:pPr marL="556022" lvl="1" indent="-232172" algn="l" rtl="0">
              <a:spcBef>
                <a:spcPts val="540"/>
              </a:spcBef>
              <a:spcAft>
                <a:spcPts val="0"/>
              </a:spcAft>
              <a:buClr>
                <a:srgbClr val="17365D"/>
              </a:buClr>
              <a:buSzPts val="27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6"/>
                  </a:ext>
                </a:extLst>
              </a:rPr>
              <a:t>Hin</a:t>
            </a:r>
            <a:r>
              <a:rPr lang="en-US" dirty="0"/>
              <a:t>t: Use the Success Criteria</a:t>
            </a:r>
            <a:endParaRPr dirty="0"/>
          </a:p>
          <a:p>
            <a:pPr marL="457200" lvl="0" indent="-457200" algn="l" rtl="0">
              <a:spcBef>
                <a:spcPts val="540"/>
              </a:spcBef>
              <a:spcAft>
                <a:spcPts val="0"/>
              </a:spcAft>
              <a:buClr>
                <a:srgbClr val="17365D"/>
              </a:buClr>
              <a:buSzPts val="2700"/>
              <a:buFont typeface="Arial"/>
              <a:buChar char="•"/>
            </a:pPr>
            <a:r>
              <a:rPr lang="en-US" dirty="0"/>
              <a:t>Be prepared to share</a:t>
            </a:r>
            <a:endParaRPr dirty="0"/>
          </a:p>
          <a:p>
            <a:pPr marL="457200" lvl="0" indent="-457200" algn="l" rtl="0">
              <a:spcBef>
                <a:spcPts val="540"/>
              </a:spcBef>
              <a:spcAft>
                <a:spcPts val="0"/>
              </a:spcAft>
              <a:buClr>
                <a:srgbClr val="17365D"/>
              </a:buClr>
              <a:buSzPts val="2700"/>
              <a:buFont typeface="Arial"/>
              <a:buChar char="•"/>
            </a:pPr>
            <a:r>
              <a:rPr lang="en-US" dirty="0"/>
              <a:t>You will use the TSP you create during the next part of the training</a:t>
            </a: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406" name="Google Shape;1406;p14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128</a:t>
            </a:fld>
            <a:endParaRPr sz="1800">
              <a:solidFill>
                <a:srgbClr val="FFFFFF"/>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49"/>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Profile </a:t>
            </a:r>
            <a:r>
              <a:rPr lang="en-US" sz="3500" b="0" i="0" u="none" strike="noStrike" cap="none" dirty="0">
                <a:solidFill>
                  <a:srgbClr val="70659A"/>
                </a:solidFill>
                <a:latin typeface="Source Sans Pro"/>
                <a:ea typeface="Source Sans Pro"/>
                <a:cs typeface="Source Sans Pro"/>
                <a:sym typeface="Source Sans Pro"/>
              </a:rPr>
              <a:t>– 3 </a:t>
            </a:r>
            <a:endParaRPr dirty="0"/>
          </a:p>
        </p:txBody>
      </p:sp>
      <p:sp>
        <p:nvSpPr>
          <p:cNvPr id="1413" name="Google Shape;1413;p149"/>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end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 </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Reflects high, yet reasonable expectations for student growth</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414" name="Google Shape;1414;p14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129</a:t>
            </a:fld>
            <a:endParaRPr sz="18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326572" y="307294"/>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Core Idea</a:t>
            </a:r>
            <a:endParaRPr dirty="0"/>
          </a:p>
        </p:txBody>
      </p:sp>
      <p:sp>
        <p:nvSpPr>
          <p:cNvPr id="196" name="Google Shape;196;p20"/>
          <p:cNvSpPr txBox="1">
            <a:spLocks noGrp="1"/>
          </p:cNvSpPr>
          <p:nvPr>
            <p:ph type="body" idx="1"/>
          </p:nvPr>
        </p:nvSpPr>
        <p:spPr>
          <a:xfrm>
            <a:off x="326572" y="1500808"/>
            <a:ext cx="8398328" cy="3140765"/>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40335" lvl="0" indent="0" algn="ctr" rtl="0">
              <a:spcBef>
                <a:spcPts val="0"/>
              </a:spcBef>
              <a:spcAft>
                <a:spcPts val="0"/>
              </a:spcAft>
              <a:buSzPts val="3060"/>
              <a:buNone/>
            </a:pPr>
            <a:endParaRPr sz="3600" dirty="0">
              <a:solidFill>
                <a:schemeClr val="lt1"/>
              </a:solidFill>
            </a:endParaRPr>
          </a:p>
          <a:p>
            <a:pPr marL="140335" lvl="0" indent="0" algn="ctr" rtl="0">
              <a:spcBef>
                <a:spcPts val="580"/>
              </a:spcBef>
              <a:spcAft>
                <a:spcPts val="0"/>
              </a:spcAft>
              <a:buSzPts val="3060"/>
              <a:buNone/>
            </a:pPr>
            <a:r>
              <a:rPr lang="en-US" sz="3600" dirty="0">
                <a:solidFill>
                  <a:schemeClr val="bg1"/>
                </a:solidFill>
              </a:rPr>
              <a:t>The Student Learning Objective process is an evidence-based measure of student growth</a:t>
            </a:r>
            <a:r>
              <a:rPr lang="en-US" sz="3600" dirty="0">
                <a:solidFill>
                  <a:schemeClr val="bg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t>
            </a:r>
            <a:endParaRPr dirty="0">
              <a:solidFill>
                <a:schemeClr val="bg1"/>
              </a:solidFill>
            </a:endParaRPr>
          </a:p>
        </p:txBody>
      </p:sp>
      <p:sp>
        <p:nvSpPr>
          <p:cNvPr id="197" name="Google Shape;197;p2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a:t>
            </a:fld>
            <a:endParaRPr sz="1800">
              <a:solidFill>
                <a:srgbClr val="FFFFFF"/>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51"/>
          <p:cNvSpPr txBox="1">
            <a:spLocks noGrp="1"/>
          </p:cNvSpPr>
          <p:nvPr>
            <p:ph type="title"/>
          </p:nvPr>
        </p:nvSpPr>
        <p:spPr>
          <a:xfrm>
            <a:off x="390939" y="365126"/>
            <a:ext cx="7886700" cy="7613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Setting Targeted Growth Goals </a:t>
            </a:r>
            <a:endParaRPr dirty="0"/>
          </a:p>
        </p:txBody>
      </p:sp>
      <p:sp>
        <p:nvSpPr>
          <p:cNvPr id="1429" name="Google Shape;1429;p151"/>
          <p:cNvSpPr txBox="1">
            <a:spLocks noGrp="1"/>
          </p:cNvSpPr>
          <p:nvPr>
            <p:ph type="body" idx="1"/>
          </p:nvPr>
        </p:nvSpPr>
        <p:spPr>
          <a:xfrm>
            <a:off x="390939" y="1126436"/>
            <a:ext cx="8567530" cy="475753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3200"/>
              <a:t>What are my expectations for my students?</a:t>
            </a:r>
            <a:endParaRPr/>
          </a:p>
          <a:p>
            <a:pPr marL="457200" lvl="0" indent="-457200" algn="l" rtl="0">
              <a:spcBef>
                <a:spcPts val="640"/>
              </a:spcBef>
              <a:spcAft>
                <a:spcPts val="0"/>
              </a:spcAft>
              <a:buClr>
                <a:srgbClr val="F47920"/>
              </a:buClr>
              <a:buSzPts val="3200"/>
              <a:buFont typeface="Arial"/>
              <a:buChar char="•"/>
            </a:pPr>
            <a:r>
              <a:rPr lang="en-US" sz="3200"/>
              <a:t>Teachers set an individual targeted growth goal, using multiple data points for each student</a:t>
            </a:r>
            <a:endParaRPr/>
          </a:p>
          <a:p>
            <a:pPr marL="1057275" lvl="2" indent="-457200" algn="l" rtl="0">
              <a:spcBef>
                <a:spcPts val="560"/>
              </a:spcBef>
              <a:spcAft>
                <a:spcPts val="0"/>
              </a:spcAft>
              <a:buClr>
                <a:srgbClr val="F47920"/>
              </a:buClr>
              <a:buSzPts val="2800"/>
              <a:buChar char="•"/>
            </a:pPr>
            <a:r>
              <a:rPr lang="en-US" sz="2800"/>
              <a:t>Current class work/projects/tests &amp; quizzes</a:t>
            </a:r>
            <a:endParaRPr/>
          </a:p>
          <a:p>
            <a:pPr marL="1057275" lvl="2" indent="-457200" algn="l" rtl="0">
              <a:spcBef>
                <a:spcPts val="560"/>
              </a:spcBef>
              <a:spcAft>
                <a:spcPts val="0"/>
              </a:spcAft>
              <a:buClr>
                <a:srgbClr val="F47920"/>
              </a:buClr>
              <a:buSzPts val="2800"/>
              <a:buChar char="•"/>
            </a:pPr>
            <a:r>
              <a:rPr lang="en-US" sz="2800"/>
              <a:t>Historical data </a:t>
            </a:r>
            <a:endParaRPr/>
          </a:p>
          <a:p>
            <a:pPr marL="1057275" lvl="2" indent="-457200" algn="l" rtl="0">
              <a:spcBef>
                <a:spcPts val="560"/>
              </a:spcBef>
              <a:spcAft>
                <a:spcPts val="0"/>
              </a:spcAft>
              <a:buClr>
                <a:srgbClr val="F47920"/>
              </a:buClr>
              <a:buSzPts val="2800"/>
              <a:buChar char="•"/>
            </a:pPr>
            <a:r>
              <a:rPr lang="en-US" sz="2800"/>
              <a:t>Attendance</a:t>
            </a:r>
            <a:endParaRPr/>
          </a:p>
          <a:p>
            <a:pPr marL="1057275" lvl="2" indent="-457200" algn="l" rtl="0">
              <a:spcBef>
                <a:spcPts val="560"/>
              </a:spcBef>
              <a:spcAft>
                <a:spcPts val="0"/>
              </a:spcAft>
              <a:buClr>
                <a:srgbClr val="F47920"/>
              </a:buClr>
              <a:buSzPts val="2800"/>
              <a:buChar char="•"/>
            </a:pPr>
            <a:r>
              <a:rPr lang="en-US" sz="2800"/>
              <a:t>Grades in other related classes</a:t>
            </a:r>
            <a:endParaRPr/>
          </a:p>
          <a:p>
            <a:pPr marL="1057275" lvl="2" indent="-457200" algn="l" rtl="0">
              <a:spcBef>
                <a:spcPts val="560"/>
              </a:spcBef>
              <a:spcAft>
                <a:spcPts val="0"/>
              </a:spcAft>
              <a:buClr>
                <a:srgbClr val="F47920"/>
              </a:buClr>
              <a:buSzPts val="2800"/>
              <a:buChar char="•"/>
            </a:pPr>
            <a:r>
              <a:rPr lang="en-US" sz="2800"/>
              <a:t>Test histories (where relevant)</a:t>
            </a:r>
            <a:endParaRPr/>
          </a:p>
        </p:txBody>
      </p:sp>
      <p:sp>
        <p:nvSpPr>
          <p:cNvPr id="1430" name="Google Shape;1430;p15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130</a:t>
            </a:fld>
            <a:endParaRPr sz="1800">
              <a:solidFill>
                <a:srgbClr val="FFFFFF"/>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52"/>
          <p:cNvSpPr txBox="1">
            <a:spLocks noGrp="1"/>
          </p:cNvSpPr>
          <p:nvPr>
            <p:ph type="title"/>
          </p:nvPr>
        </p:nvSpPr>
        <p:spPr>
          <a:xfrm>
            <a:off x="281843" y="223981"/>
            <a:ext cx="8469611" cy="7078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Targeted Skill Profile: Exemplar </a:t>
            </a:r>
            <a:r>
              <a:rPr lang="en-US" sz="4000" b="0" dirty="0"/>
              <a:t>– 2 </a:t>
            </a:r>
            <a:endParaRPr dirty="0"/>
          </a:p>
        </p:txBody>
      </p:sp>
      <p:sp>
        <p:nvSpPr>
          <p:cNvPr id="1437" name="Google Shape;1437;p152"/>
          <p:cNvSpPr txBox="1"/>
          <p:nvPr/>
        </p:nvSpPr>
        <p:spPr>
          <a:xfrm>
            <a:off x="392545" y="931867"/>
            <a:ext cx="870962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8</a:t>
            </a:r>
            <a:r>
              <a:rPr lang="en-US" sz="2000" baseline="30000">
                <a:solidFill>
                  <a:schemeClr val="dk1"/>
                </a:solidFill>
                <a:latin typeface="Source Sans Pro"/>
                <a:ea typeface="Source Sans Pro"/>
                <a:cs typeface="Source Sans Pro"/>
                <a:sym typeface="Source Sans Pro"/>
              </a:rPr>
              <a:t>th</a:t>
            </a:r>
            <a:r>
              <a:rPr lang="en-US" sz="2000">
                <a:solidFill>
                  <a:schemeClr val="dk1"/>
                </a:solidFill>
                <a:latin typeface="Source Sans Pro"/>
                <a:ea typeface="Source Sans Pro"/>
                <a:cs typeface="Source Sans Pro"/>
                <a:sym typeface="Source Sans Pro"/>
              </a:rPr>
              <a:t> Grade ELA Skill Statement: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1438" name="Google Shape;1438;p152"/>
          <p:cNvGraphicFramePr/>
          <p:nvPr/>
        </p:nvGraphicFramePr>
        <p:xfrm>
          <a:off x="281843" y="1756229"/>
          <a:ext cx="8709625" cy="4400411"/>
        </p:xfrm>
        <a:graphic>
          <a:graphicData uri="http://schemas.openxmlformats.org/drawingml/2006/table">
            <a:tbl>
              <a:tblPr firstRow="1">
                <a:noFill/>
                <a:tableStyleId>{52045216-18D2-4814-BB6A-587B3A373916}</a:tableStyleId>
              </a:tblPr>
              <a:tblGrid>
                <a:gridCol w="1088700">
                  <a:extLst>
                    <a:ext uri="{9D8B030D-6E8A-4147-A177-3AD203B41FA5}">
                      <a16:colId xmlns:a16="http://schemas.microsoft.com/office/drawing/2014/main" val="20000"/>
                    </a:ext>
                  </a:extLst>
                </a:gridCol>
                <a:gridCol w="7620925">
                  <a:extLst>
                    <a:ext uri="{9D8B030D-6E8A-4147-A177-3AD203B41FA5}">
                      <a16:colId xmlns:a16="http://schemas.microsoft.com/office/drawing/2014/main" val="20001"/>
                    </a:ext>
                  </a:extLst>
                </a:gridCol>
              </a:tblGrid>
              <a:tr h="678250">
                <a:tc>
                  <a:txBody>
                    <a:bodyPr/>
                    <a:lstStyle/>
                    <a:p>
                      <a:pPr marL="144780" marR="0" lvl="0" indent="-120015" algn="ctr" rtl="0">
                        <a:lnSpc>
                          <a:spcPct val="95000"/>
                        </a:lnSpc>
                        <a:spcBef>
                          <a:spcPts val="0"/>
                        </a:spcBef>
                        <a:spcAft>
                          <a:spcPts val="0"/>
                        </a:spcAft>
                        <a:buNone/>
                      </a:pPr>
                      <a:r>
                        <a:rPr lang="en-US" sz="1800" b="0" dirty="0">
                          <a:solidFill>
                            <a:schemeClr val="dk1"/>
                          </a:solidFill>
                        </a:rPr>
                        <a:t>Well Above Typical Skill</a:t>
                      </a:r>
                      <a:endParaRPr sz="1800" b="0" dirty="0">
                        <a:solidFill>
                          <a:schemeClr val="dk1"/>
                        </a:solidFill>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5400" marR="0" lvl="0" indent="0" algn="l" rtl="0">
                        <a:lnSpc>
                          <a:spcPct val="68055"/>
                        </a:lnSpc>
                        <a:spcBef>
                          <a:spcPts val="0"/>
                        </a:spcBef>
                        <a:spcAft>
                          <a:spcPts val="0"/>
                        </a:spcAft>
                        <a:buNone/>
                      </a:pPr>
                      <a:endParaRPr sz="1800" b="0" dirty="0">
                        <a:solidFill>
                          <a:schemeClr val="dk1"/>
                        </a:solidFill>
                      </a:endParaRPr>
                    </a:p>
                    <a:p>
                      <a:pPr marL="25400" marR="0" lvl="0" indent="0" algn="l" rtl="0">
                        <a:lnSpc>
                          <a:spcPct val="100000"/>
                        </a:lnSpc>
                        <a:spcBef>
                          <a:spcPts val="0"/>
                        </a:spcBef>
                        <a:spcAft>
                          <a:spcPts val="0"/>
                        </a:spcAft>
                        <a:buNone/>
                      </a:pPr>
                      <a:r>
                        <a:rPr lang="en-US" sz="1800" b="0" dirty="0">
                          <a:solidFill>
                            <a:schemeClr val="dk1"/>
                          </a:solidFill>
                        </a:rPr>
                        <a:t>Students can draw accurate conclusions from above grade-level informational texts and support conclusions with optimal evidence that deepens conclusions.</a:t>
                      </a:r>
                      <a:endParaRPr sz="1800" b="0" dirty="0">
                        <a:solidFill>
                          <a:schemeClr val="dk1"/>
                        </a:solidFill>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2250">
                <a:tc>
                  <a:txBody>
                    <a:bodyPr/>
                    <a:lstStyle/>
                    <a:p>
                      <a:pPr marL="0" marR="0" lvl="0" indent="0" algn="ctr" rtl="0">
                        <a:lnSpc>
                          <a:spcPct val="107000"/>
                        </a:lnSpc>
                        <a:spcBef>
                          <a:spcPts val="0"/>
                        </a:spcBef>
                        <a:spcAft>
                          <a:spcPts val="0"/>
                        </a:spcAft>
                        <a:buNone/>
                      </a:pPr>
                      <a:r>
                        <a:rPr lang="en-US" sz="1800" dirty="0"/>
                        <a:t> Above Typical Skill</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dirty="0"/>
                        <a:t> Students can draw accurate conclusions from above grade-level informational texts and support conclusions with appropriate although not always optimal evidence.</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62250">
                <a:tc>
                  <a:txBody>
                    <a:bodyPr/>
                    <a:lstStyle/>
                    <a:p>
                      <a:pPr marL="0" marR="0" lvl="0" indent="0" algn="ctr" rtl="0">
                        <a:lnSpc>
                          <a:spcPct val="107000"/>
                        </a:lnSpc>
                        <a:spcBef>
                          <a:spcPts val="0"/>
                        </a:spcBef>
                        <a:spcAft>
                          <a:spcPts val="0"/>
                        </a:spcAft>
                        <a:buNone/>
                      </a:pPr>
                      <a:r>
                        <a:rPr lang="en-US" sz="1800" dirty="0"/>
                        <a:t> Typical Skill</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dirty="0"/>
                        <a:t> Students can draw accurate conclusions from grade level informational texts and support conclusions with appropriate although not always optimal evidence.</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2250">
                <a:tc>
                  <a:txBody>
                    <a:bodyPr/>
                    <a:lstStyle/>
                    <a:p>
                      <a:pPr marL="0" marR="0" lvl="0" indent="0" algn="ctr" rtl="0">
                        <a:lnSpc>
                          <a:spcPct val="107000"/>
                        </a:lnSpc>
                        <a:spcBef>
                          <a:spcPts val="0"/>
                        </a:spcBef>
                        <a:spcAft>
                          <a:spcPts val="0"/>
                        </a:spcAft>
                        <a:buNone/>
                      </a:pPr>
                      <a:r>
                        <a:rPr lang="en-US" sz="1800" dirty="0"/>
                        <a:t> Below Typical Skill</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255270" lvl="0" indent="0" algn="l" rtl="0">
                        <a:lnSpc>
                          <a:spcPct val="107000"/>
                        </a:lnSpc>
                        <a:spcBef>
                          <a:spcPts val="0"/>
                        </a:spcBef>
                        <a:spcAft>
                          <a:spcPts val="0"/>
                        </a:spcAft>
                        <a:buNone/>
                      </a:pPr>
                      <a:r>
                        <a:rPr lang="en-US" sz="1800" dirty="0"/>
                        <a:t>Students can draw accurate conclusions most of the time from grade-level informational texts and attempt to support conclusions with textual evidence, but the evidence isn’t always appropriate.</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16750">
                <a:tc>
                  <a:txBody>
                    <a:bodyPr/>
                    <a:lstStyle/>
                    <a:p>
                      <a:pPr marL="0" marR="0" lvl="0" indent="0" algn="ctr" rtl="0">
                        <a:lnSpc>
                          <a:spcPct val="107000"/>
                        </a:lnSpc>
                        <a:spcBef>
                          <a:spcPts val="0"/>
                        </a:spcBef>
                        <a:spcAft>
                          <a:spcPts val="0"/>
                        </a:spcAft>
                        <a:buNone/>
                      </a:pPr>
                      <a:r>
                        <a:rPr lang="en-US" sz="1800" dirty="0"/>
                        <a:t>Well Below Typical Skill</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278765" lvl="0" indent="0" algn="l" rtl="0">
                        <a:lnSpc>
                          <a:spcPct val="107000"/>
                        </a:lnSpc>
                        <a:spcBef>
                          <a:spcPts val="0"/>
                        </a:spcBef>
                        <a:spcAft>
                          <a:spcPts val="0"/>
                        </a:spcAft>
                        <a:buNone/>
                      </a:pPr>
                      <a:r>
                        <a:rPr lang="en-US" sz="1800" dirty="0"/>
                        <a:t>Students can draw accurate conclusions some of the time from grade-level informational texts, but don’t attempt to support conclusions or, when prompted, support conclusions with inappropriate evidence.</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39" name="Google Shape;1439;p15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131</a:t>
            </a:fld>
            <a:endParaRPr sz="1800">
              <a:solidFill>
                <a:srgbClr val="FFFFFF"/>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53"/>
          <p:cNvSpPr txBox="1">
            <a:spLocks noGrp="1"/>
          </p:cNvSpPr>
          <p:nvPr>
            <p:ph type="title"/>
          </p:nvPr>
        </p:nvSpPr>
        <p:spPr>
          <a:xfrm>
            <a:off x="178076" y="232603"/>
            <a:ext cx="7886700" cy="73480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2 </a:t>
            </a:r>
            <a:endParaRPr dirty="0"/>
          </a:p>
        </p:txBody>
      </p:sp>
      <p:graphicFrame>
        <p:nvGraphicFramePr>
          <p:cNvPr id="1446" name="Google Shape;1446;p153"/>
          <p:cNvGraphicFramePr/>
          <p:nvPr/>
        </p:nvGraphicFramePr>
        <p:xfrm>
          <a:off x="457200" y="1625599"/>
          <a:ext cx="8229600" cy="2926100"/>
        </p:xfrm>
        <a:graphic>
          <a:graphicData uri="http://schemas.openxmlformats.org/drawingml/2006/table">
            <a:tbl>
              <a:tblPr firstRow="1" bandRow="1">
                <a:noFill/>
                <a:tableStyleId>{52045216-18D2-4814-BB6A-587B3A373916}</a:tableStyleId>
              </a:tblPr>
              <a:tblGrid>
                <a:gridCol w="1464375">
                  <a:extLst>
                    <a:ext uri="{9D8B030D-6E8A-4147-A177-3AD203B41FA5}">
                      <a16:colId xmlns:a16="http://schemas.microsoft.com/office/drawing/2014/main" val="20000"/>
                    </a:ext>
                  </a:extLst>
                </a:gridCol>
                <a:gridCol w="1364975">
                  <a:extLst>
                    <a:ext uri="{9D8B030D-6E8A-4147-A177-3AD203B41FA5}">
                      <a16:colId xmlns:a16="http://schemas.microsoft.com/office/drawing/2014/main" val="20001"/>
                    </a:ext>
                  </a:extLst>
                </a:gridCol>
                <a:gridCol w="334285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94750">
                <a:tc>
                  <a:txBody>
                    <a:bodyPr/>
                    <a:lstStyle/>
                    <a:p>
                      <a:pPr marL="0" marR="0" lvl="0" indent="0" algn="l" rtl="0">
                        <a:spcBef>
                          <a:spcPts val="0"/>
                        </a:spcBef>
                        <a:spcAft>
                          <a:spcPts val="0"/>
                        </a:spcAft>
                        <a:buNone/>
                      </a:pPr>
                      <a:r>
                        <a:rPr lang="en-US" sz="2000" dirty="0"/>
                        <a:t>Student</a:t>
                      </a:r>
                      <a:endParaRPr dirty="0"/>
                    </a:p>
                  </a:txBody>
                  <a:tcPr marL="91450" marR="91450" marT="45725" marB="45725"/>
                </a:tc>
                <a:tc>
                  <a:txBody>
                    <a:bodyPr/>
                    <a:lstStyle/>
                    <a:p>
                      <a:pPr marL="0" marR="0" lvl="0" indent="0" algn="l" rtl="0">
                        <a:spcBef>
                          <a:spcPts val="0"/>
                        </a:spcBef>
                        <a:spcAft>
                          <a:spcPts val="0"/>
                        </a:spcAft>
                        <a:buNone/>
                      </a:pPr>
                      <a:r>
                        <a:rPr lang="en-US" sz="2000" dirty="0"/>
                        <a:t>ISP Level</a:t>
                      </a:r>
                      <a:endParaRPr dirty="0"/>
                    </a:p>
                  </a:txBody>
                  <a:tcPr marL="91450" marR="91450" marT="45725" marB="45725"/>
                </a:tc>
                <a:tc>
                  <a:txBody>
                    <a:bodyPr/>
                    <a:lstStyle/>
                    <a:p>
                      <a:pPr marL="0" marR="0" lvl="0" indent="0" algn="l" rtl="0">
                        <a:spcBef>
                          <a:spcPts val="0"/>
                        </a:spcBef>
                        <a:spcAft>
                          <a:spcPts val="0"/>
                        </a:spcAft>
                        <a:buNone/>
                      </a:pPr>
                      <a:r>
                        <a:rPr lang="en-US" sz="2000" dirty="0"/>
                        <a:t>Evidence</a:t>
                      </a:r>
                      <a:endParaRPr dirty="0"/>
                    </a:p>
                  </a:txBody>
                  <a:tcPr marL="91450" marR="91450" marT="45725" marB="45725"/>
                </a:tc>
                <a:tc>
                  <a:txBody>
                    <a:bodyPr/>
                    <a:lstStyle/>
                    <a:p>
                      <a:pPr marL="0" marR="0" lvl="0" indent="0" algn="l" rtl="0">
                        <a:spcBef>
                          <a:spcPts val="0"/>
                        </a:spcBef>
                        <a:spcAft>
                          <a:spcPts val="0"/>
                        </a:spcAft>
                        <a:buNone/>
                      </a:pPr>
                      <a:r>
                        <a:rPr lang="en-US" sz="2000" dirty="0"/>
                        <a:t>Targeted EOY Skill Level</a:t>
                      </a:r>
                      <a:endParaRPr dirty="0"/>
                    </a:p>
                  </a:txBody>
                  <a:tcPr marL="91450" marR="91450" marT="45725" marB="45725"/>
                </a:tc>
                <a:extLst>
                  <a:ext uri="{0D108BD9-81ED-4DB2-BD59-A6C34878D82A}">
                    <a16:rowId xmlns:a16="http://schemas.microsoft.com/office/drawing/2014/main" val="10000"/>
                  </a:ext>
                </a:extLst>
              </a:tr>
              <a:tr h="1308050">
                <a:tc>
                  <a:txBody>
                    <a:bodyPr/>
                    <a:lstStyle/>
                    <a:p>
                      <a:pPr marL="0" marR="0" lvl="0" indent="0" algn="l" rtl="0">
                        <a:spcBef>
                          <a:spcPts val="0"/>
                        </a:spcBef>
                        <a:spcAft>
                          <a:spcPts val="0"/>
                        </a:spcAft>
                        <a:buNone/>
                      </a:pPr>
                      <a:r>
                        <a:rPr lang="en-US" sz="2000" dirty="0"/>
                        <a:t>Maria</a:t>
                      </a:r>
                      <a:endParaRPr dirty="0"/>
                    </a:p>
                  </a:txBody>
                  <a:tcPr marL="91450" marR="91450" marT="45725" marB="45725"/>
                </a:tc>
                <a:tc>
                  <a:txBody>
                    <a:bodyPr/>
                    <a:lstStyle/>
                    <a:p>
                      <a:pPr marL="0" marR="0" lvl="0" indent="0" algn="l" rtl="0">
                        <a:spcBef>
                          <a:spcPts val="0"/>
                        </a:spcBef>
                        <a:spcAft>
                          <a:spcPts val="0"/>
                        </a:spcAft>
                        <a:buNone/>
                      </a:pPr>
                      <a:r>
                        <a:rPr lang="en-US" sz="2000" dirty="0"/>
                        <a:t>Well Above Typical Skill</a:t>
                      </a:r>
                      <a:endParaRPr dirty="0"/>
                    </a:p>
                  </a:txBody>
                  <a:tcPr marL="91450" marR="91450" marT="45725" marB="45725"/>
                </a:tc>
                <a:tc>
                  <a:txBody>
                    <a:bodyPr/>
                    <a:lstStyle/>
                    <a:p>
                      <a:pPr marL="0" marR="0" lvl="0" indent="0" algn="l" rtl="0">
                        <a:spcBef>
                          <a:spcPts val="0"/>
                        </a:spcBef>
                        <a:spcAft>
                          <a:spcPts val="0"/>
                        </a:spcAft>
                        <a:buNone/>
                      </a:pPr>
                      <a:r>
                        <a:rPr lang="en-US" sz="2000" dirty="0"/>
                        <a:t>Typically is the highest performing student in her grade. Low absenteeism. Excels in all classes. Works hard and asks lots of questions. Attends tutoring to deepen her understanding</a:t>
                      </a:r>
                      <a:endParaRPr dirty="0"/>
                    </a:p>
                  </a:txBody>
                  <a:tcPr marL="91450" marR="91450" marT="45725" marB="45725"/>
                </a:tc>
                <a:tc>
                  <a:txBody>
                    <a:bodyPr/>
                    <a:lstStyle/>
                    <a:p>
                      <a:pPr marL="0" marR="0" lvl="0" indent="0" algn="l" rtl="0">
                        <a:spcBef>
                          <a:spcPts val="0"/>
                        </a:spcBef>
                        <a:spcAft>
                          <a:spcPts val="0"/>
                        </a:spcAft>
                        <a:buNone/>
                      </a:pPr>
                      <a:r>
                        <a:rPr lang="en-US" sz="2000" dirty="0"/>
                        <a:t>Well Above Typical Skill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47" name="Google Shape;1447;p15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132</a:t>
            </a:fld>
            <a:endParaRPr sz="1800">
              <a:solidFill>
                <a:srgbClr val="FFFFFF"/>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54"/>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3 </a:t>
            </a:r>
            <a:endParaRPr sz="2800" dirty="0"/>
          </a:p>
        </p:txBody>
      </p:sp>
      <p:graphicFrame>
        <p:nvGraphicFramePr>
          <p:cNvPr id="1454" name="Google Shape;1454;p154"/>
          <p:cNvGraphicFramePr/>
          <p:nvPr/>
        </p:nvGraphicFramePr>
        <p:xfrm>
          <a:off x="457200" y="1371599"/>
          <a:ext cx="8229575" cy="36112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dirty="0"/>
                        <a:t>Student</a:t>
                      </a:r>
                      <a:endParaRPr dirty="0"/>
                    </a:p>
                  </a:txBody>
                  <a:tcPr marL="91450" marR="91450" marT="45725" marB="45725"/>
                </a:tc>
                <a:tc>
                  <a:txBody>
                    <a:bodyPr/>
                    <a:lstStyle/>
                    <a:p>
                      <a:pPr marL="0" marR="0" lvl="0" indent="0" algn="l" rtl="0">
                        <a:spcBef>
                          <a:spcPts val="0"/>
                        </a:spcBef>
                        <a:spcAft>
                          <a:spcPts val="0"/>
                        </a:spcAft>
                        <a:buNone/>
                      </a:pPr>
                      <a:r>
                        <a:rPr lang="en-US" sz="2000" dirty="0"/>
                        <a:t>ISP Level</a:t>
                      </a:r>
                      <a:endParaRPr dirty="0"/>
                    </a:p>
                  </a:txBody>
                  <a:tcPr marL="91450" marR="91450" marT="45725" marB="45725"/>
                </a:tc>
                <a:tc>
                  <a:txBody>
                    <a:bodyPr/>
                    <a:lstStyle/>
                    <a:p>
                      <a:pPr marL="0" marR="0" lvl="0" indent="0" algn="l" rtl="0">
                        <a:spcBef>
                          <a:spcPts val="0"/>
                        </a:spcBef>
                        <a:spcAft>
                          <a:spcPts val="0"/>
                        </a:spcAft>
                        <a:buNone/>
                      </a:pPr>
                      <a:r>
                        <a:rPr lang="en-US" sz="2000" dirty="0"/>
                        <a:t>Evidence</a:t>
                      </a:r>
                      <a:endParaRPr dirty="0"/>
                    </a:p>
                  </a:txBody>
                  <a:tcPr marL="91450" marR="91450" marT="45725" marB="45725"/>
                </a:tc>
                <a:tc>
                  <a:txBody>
                    <a:bodyPr/>
                    <a:lstStyle/>
                    <a:p>
                      <a:pPr marL="0" marR="0" lvl="0" indent="0" algn="l" rtl="0">
                        <a:spcBef>
                          <a:spcPts val="0"/>
                        </a:spcBef>
                        <a:spcAft>
                          <a:spcPts val="0"/>
                        </a:spcAft>
                        <a:buNone/>
                      </a:pPr>
                      <a:r>
                        <a:rPr lang="en-US" sz="2000" dirty="0"/>
                        <a:t>Targeted EOY Skill Level</a:t>
                      </a:r>
                      <a:endParaRPr dirty="0"/>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dirty="0"/>
                        <a:t>Kendrick</a:t>
                      </a:r>
                      <a:endParaRPr dirty="0"/>
                    </a:p>
                  </a:txBody>
                  <a:tcPr marL="91450" marR="91450" marT="45725" marB="45725"/>
                </a:tc>
                <a:tc>
                  <a:txBody>
                    <a:bodyPr/>
                    <a:lstStyle/>
                    <a:p>
                      <a:pPr marL="0" marR="0" lvl="0" indent="0" algn="l" rtl="0">
                        <a:spcBef>
                          <a:spcPts val="0"/>
                        </a:spcBef>
                        <a:spcAft>
                          <a:spcPts val="0"/>
                        </a:spcAft>
                        <a:buNone/>
                      </a:pPr>
                      <a:r>
                        <a:rPr lang="en-US" sz="2000" dirty="0"/>
                        <a:t>Typical Skill</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dirty="0"/>
                        <a:t>Very good in Social Studies and other courses that focus on informational texts and writing. Strong ELAR grades and test scores from last year. Seems eager to learn.</a:t>
                      </a:r>
                      <a:endParaRPr dirty="0"/>
                    </a:p>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r>
                        <a:rPr lang="en-US" sz="2000" dirty="0"/>
                        <a:t>Above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55" name="Google Shape;1455;p15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133</a:t>
            </a:fld>
            <a:endParaRPr sz="1800">
              <a:solidFill>
                <a:srgbClr val="FFFFFF"/>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55"/>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4 </a:t>
            </a:r>
            <a:endParaRPr sz="2800" dirty="0"/>
          </a:p>
        </p:txBody>
      </p:sp>
      <p:graphicFrame>
        <p:nvGraphicFramePr>
          <p:cNvPr id="1462" name="Google Shape;1462;p155"/>
          <p:cNvGraphicFramePr/>
          <p:nvPr/>
        </p:nvGraphicFramePr>
        <p:xfrm>
          <a:off x="457200" y="1371599"/>
          <a:ext cx="8229575" cy="42278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dirty="0"/>
                        <a:t>Student</a:t>
                      </a:r>
                      <a:endParaRPr dirty="0"/>
                    </a:p>
                  </a:txBody>
                  <a:tcPr marL="91450" marR="91450" marT="45725" marB="45725"/>
                </a:tc>
                <a:tc>
                  <a:txBody>
                    <a:bodyPr/>
                    <a:lstStyle/>
                    <a:p>
                      <a:pPr marL="0" marR="0" lvl="0" indent="0" algn="l" rtl="0">
                        <a:spcBef>
                          <a:spcPts val="0"/>
                        </a:spcBef>
                        <a:spcAft>
                          <a:spcPts val="0"/>
                        </a:spcAft>
                        <a:buNone/>
                      </a:pPr>
                      <a:r>
                        <a:rPr lang="en-US" sz="2000" dirty="0"/>
                        <a:t>ISP Level</a:t>
                      </a:r>
                      <a:endParaRPr dirty="0"/>
                    </a:p>
                  </a:txBody>
                  <a:tcPr marL="91450" marR="91450" marT="45725" marB="45725"/>
                </a:tc>
                <a:tc>
                  <a:txBody>
                    <a:bodyPr/>
                    <a:lstStyle/>
                    <a:p>
                      <a:pPr marL="0" marR="0" lvl="0" indent="0" algn="l" rtl="0">
                        <a:spcBef>
                          <a:spcPts val="0"/>
                        </a:spcBef>
                        <a:spcAft>
                          <a:spcPts val="0"/>
                        </a:spcAft>
                        <a:buNone/>
                      </a:pPr>
                      <a:r>
                        <a:rPr lang="en-US" sz="2000" dirty="0"/>
                        <a:t>Evidence</a:t>
                      </a:r>
                      <a:endParaRPr dirty="0"/>
                    </a:p>
                  </a:txBody>
                  <a:tcPr marL="91450" marR="91450" marT="45725" marB="45725"/>
                </a:tc>
                <a:tc>
                  <a:txBody>
                    <a:bodyPr/>
                    <a:lstStyle/>
                    <a:p>
                      <a:pPr marL="0" marR="0" lvl="0" indent="0" algn="l" rtl="0">
                        <a:spcBef>
                          <a:spcPts val="0"/>
                        </a:spcBef>
                        <a:spcAft>
                          <a:spcPts val="0"/>
                        </a:spcAft>
                        <a:buNone/>
                      </a:pPr>
                      <a:r>
                        <a:rPr lang="en-US" sz="2000" dirty="0"/>
                        <a:t>Targeted EOY Skill Level</a:t>
                      </a:r>
                      <a:endParaRPr dirty="0"/>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dirty="0"/>
                        <a:t>Felipe</a:t>
                      </a:r>
                      <a:endParaRPr dirty="0"/>
                    </a:p>
                  </a:txBody>
                  <a:tcPr marL="91450" marR="91450" marT="45725" marB="45725"/>
                </a:tc>
                <a:tc>
                  <a:txBody>
                    <a:bodyPr/>
                    <a:lstStyle/>
                    <a:p>
                      <a:pPr marL="0" marR="0" lvl="0" indent="0" algn="l" rtl="0">
                        <a:spcBef>
                          <a:spcPts val="0"/>
                        </a:spcBef>
                        <a:spcAft>
                          <a:spcPts val="0"/>
                        </a:spcAft>
                        <a:buNone/>
                      </a:pPr>
                      <a:r>
                        <a:rPr lang="en-US" sz="2000" dirty="0"/>
                        <a:t>Above Typical Skill</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dirty="0"/>
                        <a:t>Picks up concepts quickly. Checks his work for accuracy. Self corrects, even if it slows him down a bit in order to improve his performance. Had spotty attendance last year, this year has improved. Asks for help and works well with others</a:t>
                      </a:r>
                      <a:endParaRPr dirty="0"/>
                    </a:p>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r>
                        <a:rPr lang="en-US" sz="2000" dirty="0"/>
                        <a:t>Above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63" name="Google Shape;1463;p15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134</a:t>
            </a:fld>
            <a:endParaRPr sz="1800">
              <a:solidFill>
                <a:srgbClr val="FFFFFF"/>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56"/>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5 </a:t>
            </a:r>
            <a:endParaRPr sz="2800" dirty="0"/>
          </a:p>
        </p:txBody>
      </p:sp>
      <p:graphicFrame>
        <p:nvGraphicFramePr>
          <p:cNvPr id="1470" name="Google Shape;1470;p156"/>
          <p:cNvGraphicFramePr/>
          <p:nvPr/>
        </p:nvGraphicFramePr>
        <p:xfrm>
          <a:off x="457200" y="1371599"/>
          <a:ext cx="8229575" cy="42278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dirty="0"/>
                        <a:t>Student</a:t>
                      </a:r>
                      <a:endParaRPr dirty="0"/>
                    </a:p>
                  </a:txBody>
                  <a:tcPr marL="91450" marR="91450" marT="45725" marB="45725"/>
                </a:tc>
                <a:tc>
                  <a:txBody>
                    <a:bodyPr/>
                    <a:lstStyle/>
                    <a:p>
                      <a:pPr marL="0" marR="0" lvl="0" indent="0" algn="l" rtl="0">
                        <a:spcBef>
                          <a:spcPts val="0"/>
                        </a:spcBef>
                        <a:spcAft>
                          <a:spcPts val="0"/>
                        </a:spcAft>
                        <a:buNone/>
                      </a:pPr>
                      <a:r>
                        <a:rPr lang="en-US" sz="2000" dirty="0"/>
                        <a:t>ISP Level</a:t>
                      </a:r>
                      <a:endParaRPr dirty="0"/>
                    </a:p>
                  </a:txBody>
                  <a:tcPr marL="91450" marR="91450" marT="45725" marB="45725"/>
                </a:tc>
                <a:tc>
                  <a:txBody>
                    <a:bodyPr/>
                    <a:lstStyle/>
                    <a:p>
                      <a:pPr marL="0" marR="0" lvl="0" indent="0" algn="l" rtl="0">
                        <a:spcBef>
                          <a:spcPts val="0"/>
                        </a:spcBef>
                        <a:spcAft>
                          <a:spcPts val="0"/>
                        </a:spcAft>
                        <a:buNone/>
                      </a:pPr>
                      <a:r>
                        <a:rPr lang="en-US" sz="2000" dirty="0"/>
                        <a:t>Evidence</a:t>
                      </a:r>
                      <a:endParaRPr dirty="0"/>
                    </a:p>
                  </a:txBody>
                  <a:tcPr marL="91450" marR="91450" marT="45725" marB="45725"/>
                </a:tc>
                <a:tc>
                  <a:txBody>
                    <a:bodyPr/>
                    <a:lstStyle/>
                    <a:p>
                      <a:pPr marL="0" marR="0" lvl="0" indent="0" algn="l" rtl="0">
                        <a:spcBef>
                          <a:spcPts val="0"/>
                        </a:spcBef>
                        <a:spcAft>
                          <a:spcPts val="0"/>
                        </a:spcAft>
                        <a:buNone/>
                      </a:pPr>
                      <a:r>
                        <a:rPr lang="en-US" sz="2000" dirty="0"/>
                        <a:t>Targeted EOY Skill Level</a:t>
                      </a:r>
                      <a:endParaRPr dirty="0"/>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dirty="0"/>
                        <a:t>Dayana</a:t>
                      </a:r>
                      <a:endParaRPr dirty="0"/>
                    </a:p>
                  </a:txBody>
                  <a:tcPr marL="91450" marR="91450" marT="45725" marB="45725"/>
                </a:tc>
                <a:tc>
                  <a:txBody>
                    <a:bodyPr/>
                    <a:lstStyle/>
                    <a:p>
                      <a:pPr marL="0" marR="0" lvl="0" indent="0" algn="l" rtl="0">
                        <a:spcBef>
                          <a:spcPts val="0"/>
                        </a:spcBef>
                        <a:spcAft>
                          <a:spcPts val="0"/>
                        </a:spcAft>
                        <a:buNone/>
                      </a:pPr>
                      <a:r>
                        <a:rPr lang="en-US" sz="2000" dirty="0"/>
                        <a:t>Well Below Typical Skill</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dirty="0"/>
                        <a:t>Work at first showed weak ELAR skills, however work in other classes seems stronger. After she received her 504 and accommodations were put in place, she was able to work more independently, and able to draw more accurate conclusions.</a:t>
                      </a:r>
                      <a:endParaRPr dirty="0"/>
                    </a:p>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r>
                        <a:rPr lang="en-US" sz="2000" dirty="0"/>
                        <a:t>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71" name="Google Shape;1471;p15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135</a:t>
            </a:fld>
            <a:endParaRPr sz="1800">
              <a:solidFill>
                <a:srgbClr val="FFFFFF"/>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57"/>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6 </a:t>
            </a:r>
            <a:endParaRPr sz="2800" dirty="0"/>
          </a:p>
        </p:txBody>
      </p:sp>
      <p:graphicFrame>
        <p:nvGraphicFramePr>
          <p:cNvPr id="1478" name="Google Shape;1478;p157"/>
          <p:cNvGraphicFramePr/>
          <p:nvPr/>
        </p:nvGraphicFramePr>
        <p:xfrm>
          <a:off x="337931" y="1278835"/>
          <a:ext cx="8536700" cy="4755575"/>
        </p:xfrm>
        <a:graphic>
          <a:graphicData uri="http://schemas.openxmlformats.org/drawingml/2006/table">
            <a:tbl>
              <a:tblPr firstRow="1" bandRow="1">
                <a:noFill/>
                <a:tableStyleId>{52045216-18D2-4814-BB6A-587B3A373916}</a:tableStyleId>
              </a:tblPr>
              <a:tblGrid>
                <a:gridCol w="1491525">
                  <a:extLst>
                    <a:ext uri="{9D8B030D-6E8A-4147-A177-3AD203B41FA5}">
                      <a16:colId xmlns:a16="http://schemas.microsoft.com/office/drawing/2014/main" val="20000"/>
                    </a:ext>
                  </a:extLst>
                </a:gridCol>
                <a:gridCol w="1649600">
                  <a:extLst>
                    <a:ext uri="{9D8B030D-6E8A-4147-A177-3AD203B41FA5}">
                      <a16:colId xmlns:a16="http://schemas.microsoft.com/office/drawing/2014/main" val="20001"/>
                    </a:ext>
                  </a:extLst>
                </a:gridCol>
                <a:gridCol w="3261400">
                  <a:extLst>
                    <a:ext uri="{9D8B030D-6E8A-4147-A177-3AD203B41FA5}">
                      <a16:colId xmlns:a16="http://schemas.microsoft.com/office/drawing/2014/main" val="20002"/>
                    </a:ext>
                  </a:extLst>
                </a:gridCol>
                <a:gridCol w="2134175">
                  <a:extLst>
                    <a:ext uri="{9D8B030D-6E8A-4147-A177-3AD203B41FA5}">
                      <a16:colId xmlns:a16="http://schemas.microsoft.com/office/drawing/2014/main" val="20003"/>
                    </a:ext>
                  </a:extLst>
                </a:gridCol>
              </a:tblGrid>
              <a:tr h="701725">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3903400">
                <a:tc>
                  <a:txBody>
                    <a:bodyPr/>
                    <a:lstStyle/>
                    <a:p>
                      <a:pPr marL="0" marR="0" lvl="0" indent="0" algn="l" rtl="0">
                        <a:spcBef>
                          <a:spcPts val="0"/>
                        </a:spcBef>
                        <a:spcAft>
                          <a:spcPts val="0"/>
                        </a:spcAft>
                        <a:buNone/>
                      </a:pPr>
                      <a:r>
                        <a:rPr lang="en-US" sz="2000"/>
                        <a:t>Violet</a:t>
                      </a:r>
                      <a:endParaRPr/>
                    </a:p>
                  </a:txBody>
                  <a:tcPr marL="91450" marR="91450" marT="45725" marB="45725"/>
                </a:tc>
                <a:tc>
                  <a:txBody>
                    <a:bodyPr/>
                    <a:lstStyle/>
                    <a:p>
                      <a:pPr marL="0" marR="0" lvl="0" indent="0" algn="l" rtl="0">
                        <a:spcBef>
                          <a:spcPts val="0"/>
                        </a:spcBef>
                        <a:spcAft>
                          <a:spcPts val="0"/>
                        </a:spcAft>
                        <a:buNone/>
                      </a:pPr>
                      <a:r>
                        <a:rPr lang="en-US" sz="2000"/>
                        <a:t>Below Typical Skill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a:t>Tends to need more support than others to cement her understanding of big concepts. Struggles with transferring what she learned in one assignment to the next, which is true in her other classes too. English is not her favorite subject, and that affects her motivation, her confidence and her time on task in class. </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Below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79" name="Google Shape;1479;p15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136</a:t>
            </a:fld>
            <a:endParaRPr sz="1800">
              <a:solidFill>
                <a:srgbClr val="FFFFFF"/>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58"/>
          <p:cNvSpPr txBox="1">
            <a:spLocks noGrp="1"/>
          </p:cNvSpPr>
          <p:nvPr>
            <p:ph type="title"/>
          </p:nvPr>
        </p:nvSpPr>
        <p:spPr>
          <a:xfrm>
            <a:off x="285750" y="272359"/>
            <a:ext cx="7886700" cy="70830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7 </a:t>
            </a:r>
            <a:endParaRPr dirty="0"/>
          </a:p>
        </p:txBody>
      </p:sp>
      <p:graphicFrame>
        <p:nvGraphicFramePr>
          <p:cNvPr id="1486" name="Google Shape;1486;p158"/>
          <p:cNvGraphicFramePr/>
          <p:nvPr/>
        </p:nvGraphicFramePr>
        <p:xfrm>
          <a:off x="457200" y="1371599"/>
          <a:ext cx="8229600" cy="4552100"/>
        </p:xfrm>
        <a:graphic>
          <a:graphicData uri="http://schemas.openxmlformats.org/drawingml/2006/table">
            <a:tbl>
              <a:tblPr firstRow="1" bandRow="1">
                <a:noFill/>
                <a:tableStyleId>{52045216-18D2-4814-BB6A-587B3A373916}</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14975">
                <a:tc>
                  <a:txBody>
                    <a:bodyPr/>
                    <a:lstStyle/>
                    <a:p>
                      <a:pPr marL="0" marR="0" lvl="0" indent="0" algn="l" rtl="0">
                        <a:spcBef>
                          <a:spcPts val="0"/>
                        </a:spcBef>
                        <a:spcAft>
                          <a:spcPts val="0"/>
                        </a:spcAft>
                        <a:buNone/>
                      </a:pPr>
                      <a:r>
                        <a:rPr lang="en-US" sz="2000" dirty="0"/>
                        <a:t>Student</a:t>
                      </a:r>
                      <a:endParaRPr dirty="0"/>
                    </a:p>
                  </a:txBody>
                  <a:tcPr marL="91450" marR="91450" marT="45725" marB="45725" anchor="ctr"/>
                </a:tc>
                <a:tc>
                  <a:txBody>
                    <a:bodyPr/>
                    <a:lstStyle/>
                    <a:p>
                      <a:pPr marL="0" marR="0" lvl="0" indent="0" algn="l" rtl="0">
                        <a:spcBef>
                          <a:spcPts val="0"/>
                        </a:spcBef>
                        <a:spcAft>
                          <a:spcPts val="0"/>
                        </a:spcAft>
                        <a:buNone/>
                      </a:pPr>
                      <a:r>
                        <a:rPr lang="en-US" sz="2000" dirty="0"/>
                        <a:t>ISP Skill Level</a:t>
                      </a:r>
                      <a:endParaRPr dirty="0"/>
                    </a:p>
                  </a:txBody>
                  <a:tcPr marL="91450" marR="91450" marT="45725" marB="45725" anchor="ctr"/>
                </a:tc>
                <a:tc>
                  <a:txBody>
                    <a:bodyPr/>
                    <a:lstStyle/>
                    <a:p>
                      <a:pPr marL="0" marR="0" lvl="0" indent="0" algn="l" rtl="0">
                        <a:spcBef>
                          <a:spcPts val="0"/>
                        </a:spcBef>
                        <a:spcAft>
                          <a:spcPts val="0"/>
                        </a:spcAft>
                        <a:buNone/>
                      </a:pPr>
                      <a:r>
                        <a:rPr lang="en-US" sz="2000" dirty="0"/>
                        <a:t>Targeted EOY Skill Level</a:t>
                      </a:r>
                      <a:endParaRPr dirty="0"/>
                    </a:p>
                  </a:txBody>
                  <a:tcPr marL="91450" marR="91450" marT="45725" marB="45725" anchor="ctr"/>
                </a:tc>
                <a:extLst>
                  <a:ext uri="{0D108BD9-81ED-4DB2-BD59-A6C34878D82A}">
                    <a16:rowId xmlns:a16="http://schemas.microsoft.com/office/drawing/2014/main" val="10000"/>
                  </a:ext>
                </a:extLst>
              </a:tr>
              <a:tr h="853725">
                <a:tc>
                  <a:txBody>
                    <a:bodyPr/>
                    <a:lstStyle/>
                    <a:p>
                      <a:pPr marL="0" marR="0" lvl="0" indent="0" algn="l" rtl="0">
                        <a:spcBef>
                          <a:spcPts val="0"/>
                        </a:spcBef>
                        <a:spcAft>
                          <a:spcPts val="0"/>
                        </a:spcAft>
                        <a:buNone/>
                      </a:pPr>
                      <a:r>
                        <a:rPr lang="en-US" sz="2000" dirty="0"/>
                        <a:t>Maria</a:t>
                      </a:r>
                      <a:endParaRPr dirty="0"/>
                    </a:p>
                  </a:txBody>
                  <a:tcPr marL="91450" marR="91450" marT="45725" marB="45725" anchor="ctr"/>
                </a:tc>
                <a:tc>
                  <a:txBody>
                    <a:bodyPr/>
                    <a:lstStyle/>
                    <a:p>
                      <a:pPr marL="0" marR="0" lvl="0" indent="0" algn="l" rtl="0">
                        <a:spcBef>
                          <a:spcPts val="0"/>
                        </a:spcBef>
                        <a:spcAft>
                          <a:spcPts val="0"/>
                        </a:spcAft>
                        <a:buNone/>
                      </a:pPr>
                      <a:r>
                        <a:rPr lang="en-US" sz="2000" dirty="0"/>
                        <a:t>Well Above Typical Skill</a:t>
                      </a:r>
                      <a:endParaRPr dirty="0"/>
                    </a:p>
                  </a:txBody>
                  <a:tcPr marL="91450" marR="91450" marT="45725" marB="45725" anchor="ctr"/>
                </a:tc>
                <a:tc>
                  <a:txBody>
                    <a:bodyPr/>
                    <a:lstStyle/>
                    <a:p>
                      <a:pPr marL="0" marR="0" lvl="0" indent="0" algn="l" rtl="0">
                        <a:spcBef>
                          <a:spcPts val="0"/>
                        </a:spcBef>
                        <a:spcAft>
                          <a:spcPts val="0"/>
                        </a:spcAft>
                        <a:buNone/>
                      </a:pPr>
                      <a:r>
                        <a:rPr lang="en-US" sz="2000" dirty="0"/>
                        <a:t>Well Above Typical Skill</a:t>
                      </a:r>
                      <a:endParaRPr dirty="0"/>
                    </a:p>
                  </a:txBody>
                  <a:tcPr marL="91450" marR="91450" marT="45725" marB="45725" anchor="ctr"/>
                </a:tc>
                <a:extLst>
                  <a:ext uri="{0D108BD9-81ED-4DB2-BD59-A6C34878D82A}">
                    <a16:rowId xmlns:a16="http://schemas.microsoft.com/office/drawing/2014/main" val="10001"/>
                  </a:ext>
                </a:extLst>
              </a:tr>
              <a:tr h="695850">
                <a:tc>
                  <a:txBody>
                    <a:bodyPr/>
                    <a:lstStyle/>
                    <a:p>
                      <a:pPr marL="0" marR="0" lvl="0" indent="0" algn="l" rtl="0">
                        <a:spcBef>
                          <a:spcPts val="0"/>
                        </a:spcBef>
                        <a:spcAft>
                          <a:spcPts val="0"/>
                        </a:spcAft>
                        <a:buNone/>
                      </a:pPr>
                      <a:r>
                        <a:rPr lang="en-US" sz="2000" dirty="0"/>
                        <a:t>Kendrick</a:t>
                      </a:r>
                      <a:endParaRPr dirty="0"/>
                    </a:p>
                  </a:txBody>
                  <a:tcPr marL="91450" marR="91450" marT="45725" marB="45725" anchor="ctr"/>
                </a:tc>
                <a:tc>
                  <a:txBody>
                    <a:bodyPr/>
                    <a:lstStyle/>
                    <a:p>
                      <a:pPr marL="0" marR="0" lvl="0" indent="0" algn="l" rtl="0">
                        <a:spcBef>
                          <a:spcPts val="0"/>
                        </a:spcBef>
                        <a:spcAft>
                          <a:spcPts val="0"/>
                        </a:spcAft>
                        <a:buNone/>
                      </a:pPr>
                      <a:r>
                        <a:rPr lang="en-US" sz="2000" dirty="0"/>
                        <a:t>Typical Skill</a:t>
                      </a:r>
                      <a:endParaRPr dirty="0"/>
                    </a:p>
                  </a:txBody>
                  <a:tcPr marL="91450" marR="91450" marT="45725" marB="45725" anchor="ctr"/>
                </a:tc>
                <a:tc>
                  <a:txBody>
                    <a:bodyPr/>
                    <a:lstStyle/>
                    <a:p>
                      <a:pPr marL="0" marR="0" lvl="0" indent="0" algn="l" rtl="0">
                        <a:spcBef>
                          <a:spcPts val="0"/>
                        </a:spcBef>
                        <a:spcAft>
                          <a:spcPts val="0"/>
                        </a:spcAft>
                        <a:buNone/>
                      </a:pPr>
                      <a:r>
                        <a:rPr lang="en-US" sz="2000" dirty="0"/>
                        <a:t>Above Typical Skill</a:t>
                      </a:r>
                      <a:endParaRPr dirty="0"/>
                    </a:p>
                  </a:txBody>
                  <a:tcPr marL="91450" marR="91450" marT="45725" marB="45725" anchor="ctr"/>
                </a:tc>
                <a:extLst>
                  <a:ext uri="{0D108BD9-81ED-4DB2-BD59-A6C34878D82A}">
                    <a16:rowId xmlns:a16="http://schemas.microsoft.com/office/drawing/2014/main" val="10002"/>
                  </a:ext>
                </a:extLst>
              </a:tr>
              <a:tr h="695850">
                <a:tc>
                  <a:txBody>
                    <a:bodyPr/>
                    <a:lstStyle/>
                    <a:p>
                      <a:pPr marL="0" marR="0" lvl="0" indent="0" algn="l" rtl="0">
                        <a:spcBef>
                          <a:spcPts val="0"/>
                        </a:spcBef>
                        <a:spcAft>
                          <a:spcPts val="0"/>
                        </a:spcAft>
                        <a:buNone/>
                      </a:pPr>
                      <a:r>
                        <a:rPr lang="en-US" sz="2000" dirty="0"/>
                        <a:t>Felipe</a:t>
                      </a:r>
                      <a:endParaRPr dirty="0"/>
                    </a:p>
                  </a:txBody>
                  <a:tcPr marL="91450" marR="91450" marT="45725" marB="45725" anchor="ctr"/>
                </a:tc>
                <a:tc>
                  <a:txBody>
                    <a:bodyPr/>
                    <a:lstStyle/>
                    <a:p>
                      <a:pPr marL="0" marR="0" lvl="0" indent="0" algn="l" rtl="0">
                        <a:spcBef>
                          <a:spcPts val="0"/>
                        </a:spcBef>
                        <a:spcAft>
                          <a:spcPts val="0"/>
                        </a:spcAft>
                        <a:buNone/>
                      </a:pPr>
                      <a:r>
                        <a:rPr lang="en-US" sz="2000" dirty="0"/>
                        <a:t>Above Typical Skill</a:t>
                      </a:r>
                      <a:endParaRPr dirty="0"/>
                    </a:p>
                  </a:txBody>
                  <a:tcPr marL="91450" marR="91450" marT="45725" marB="45725" anchor="ctr"/>
                </a:tc>
                <a:tc>
                  <a:txBody>
                    <a:bodyPr/>
                    <a:lstStyle/>
                    <a:p>
                      <a:pPr marL="0" marR="0" lvl="0" indent="0" algn="l" rtl="0">
                        <a:spcBef>
                          <a:spcPts val="0"/>
                        </a:spcBef>
                        <a:spcAft>
                          <a:spcPts val="0"/>
                        </a:spcAft>
                        <a:buNone/>
                      </a:pPr>
                      <a:r>
                        <a:rPr lang="en-US" sz="2000" dirty="0"/>
                        <a:t>Above Typical Skill</a:t>
                      </a:r>
                      <a:endParaRPr dirty="0"/>
                    </a:p>
                  </a:txBody>
                  <a:tcPr marL="91450" marR="91450" marT="45725" marB="45725" anchor="ctr"/>
                </a:tc>
                <a:extLst>
                  <a:ext uri="{0D108BD9-81ED-4DB2-BD59-A6C34878D82A}">
                    <a16:rowId xmlns:a16="http://schemas.microsoft.com/office/drawing/2014/main" val="10003"/>
                  </a:ext>
                </a:extLst>
              </a:tr>
              <a:tr h="695850">
                <a:tc>
                  <a:txBody>
                    <a:bodyPr/>
                    <a:lstStyle/>
                    <a:p>
                      <a:pPr marL="0" marR="0" lvl="0" indent="0" algn="l" rtl="0">
                        <a:spcBef>
                          <a:spcPts val="0"/>
                        </a:spcBef>
                        <a:spcAft>
                          <a:spcPts val="0"/>
                        </a:spcAft>
                        <a:buNone/>
                      </a:pPr>
                      <a:r>
                        <a:rPr lang="en-US" sz="2000" dirty="0"/>
                        <a:t>Dayana</a:t>
                      </a:r>
                      <a:endParaRPr dirty="0"/>
                    </a:p>
                  </a:txBody>
                  <a:tcPr marL="91450" marR="91450" marT="45725" marB="45725" anchor="ctr"/>
                </a:tc>
                <a:tc>
                  <a:txBody>
                    <a:bodyPr/>
                    <a:lstStyle/>
                    <a:p>
                      <a:pPr marL="0" marR="0" lvl="0" indent="0" algn="l" rtl="0">
                        <a:spcBef>
                          <a:spcPts val="0"/>
                        </a:spcBef>
                        <a:spcAft>
                          <a:spcPts val="0"/>
                        </a:spcAft>
                        <a:buNone/>
                      </a:pPr>
                      <a:r>
                        <a:rPr lang="en-US" sz="2000" dirty="0"/>
                        <a:t>Well Below Typical Skill</a:t>
                      </a:r>
                      <a:endParaRPr dirty="0"/>
                    </a:p>
                  </a:txBody>
                  <a:tcPr marL="91450" marR="91450" marT="45725" marB="45725" anchor="ctr"/>
                </a:tc>
                <a:tc>
                  <a:txBody>
                    <a:bodyPr/>
                    <a:lstStyle/>
                    <a:p>
                      <a:pPr marL="0" marR="0" lvl="0" indent="0" algn="l" rtl="0">
                        <a:spcBef>
                          <a:spcPts val="0"/>
                        </a:spcBef>
                        <a:spcAft>
                          <a:spcPts val="0"/>
                        </a:spcAft>
                        <a:buNone/>
                      </a:pPr>
                      <a:r>
                        <a:rPr lang="en-US" sz="2000" dirty="0"/>
                        <a:t>Typical Skill</a:t>
                      </a:r>
                      <a:endParaRPr dirty="0"/>
                    </a:p>
                  </a:txBody>
                  <a:tcPr marL="91450" marR="91450" marT="45725" marB="45725" anchor="ctr"/>
                </a:tc>
                <a:extLst>
                  <a:ext uri="{0D108BD9-81ED-4DB2-BD59-A6C34878D82A}">
                    <a16:rowId xmlns:a16="http://schemas.microsoft.com/office/drawing/2014/main" val="10004"/>
                  </a:ext>
                </a:extLst>
              </a:tr>
              <a:tr h="695850">
                <a:tc>
                  <a:txBody>
                    <a:bodyPr/>
                    <a:lstStyle/>
                    <a:p>
                      <a:pPr marL="0" marR="0" lvl="0" indent="0" algn="l" rtl="0">
                        <a:spcBef>
                          <a:spcPts val="0"/>
                        </a:spcBef>
                        <a:spcAft>
                          <a:spcPts val="0"/>
                        </a:spcAft>
                        <a:buNone/>
                      </a:pPr>
                      <a:r>
                        <a:rPr lang="en-US" sz="2000" dirty="0"/>
                        <a:t>Violet</a:t>
                      </a:r>
                      <a:endParaRPr dirty="0"/>
                    </a:p>
                  </a:txBody>
                  <a:tcPr marL="91450" marR="91450" marT="45725" marB="45725" anchor="ctr"/>
                </a:tc>
                <a:tc>
                  <a:txBody>
                    <a:bodyPr/>
                    <a:lstStyle/>
                    <a:p>
                      <a:pPr marL="0" marR="0" lvl="0" indent="0" algn="l" rtl="0">
                        <a:spcBef>
                          <a:spcPts val="0"/>
                        </a:spcBef>
                        <a:spcAft>
                          <a:spcPts val="0"/>
                        </a:spcAft>
                        <a:buNone/>
                      </a:pPr>
                      <a:r>
                        <a:rPr lang="en-US" sz="2000" dirty="0"/>
                        <a:t>Below Typical Skill</a:t>
                      </a:r>
                      <a:endParaRPr dirty="0"/>
                    </a:p>
                  </a:txBody>
                  <a:tcPr marL="91450" marR="91450" marT="45725" marB="45725" anchor="ctr"/>
                </a:tc>
                <a:tc>
                  <a:txBody>
                    <a:bodyPr/>
                    <a:lstStyle/>
                    <a:p>
                      <a:pPr marL="0" marR="0" lvl="0" indent="0" algn="l" rtl="0">
                        <a:spcBef>
                          <a:spcPts val="0"/>
                        </a:spcBef>
                        <a:spcAft>
                          <a:spcPts val="0"/>
                        </a:spcAft>
                        <a:buNone/>
                      </a:pPr>
                      <a:r>
                        <a:rPr lang="en-US" sz="2000" dirty="0"/>
                        <a:t>Below Typical Skill</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1487" name="Google Shape;1487;p15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137</a:t>
            </a:fld>
            <a:endParaRPr sz="1800">
              <a:solidFill>
                <a:srgbClr val="FFFFFF"/>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59"/>
          <p:cNvSpPr txBox="1">
            <a:spLocks noGrp="1"/>
          </p:cNvSpPr>
          <p:nvPr>
            <p:ph type="title"/>
          </p:nvPr>
        </p:nvSpPr>
        <p:spPr>
          <a:xfrm>
            <a:off x="628650" y="365125"/>
            <a:ext cx="7886700" cy="70830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solidFill>
                  <a:srgbClr val="17365D"/>
                </a:solidFill>
              </a:rPr>
              <a:t>ISP Skill Level vs. TSP Skill Level</a:t>
            </a:r>
            <a:endParaRPr dirty="0"/>
          </a:p>
        </p:txBody>
      </p:sp>
      <p:sp>
        <p:nvSpPr>
          <p:cNvPr id="1494" name="Google Shape;1494;p159">
            <a:extLst>
              <a:ext uri="{C183D7F6-B498-43B3-948B-1728B52AA6E4}">
                <adec:decorative xmlns:adec="http://schemas.microsoft.com/office/drawing/2017/decorative" val="1"/>
              </a:ext>
            </a:extLst>
          </p:cNvPr>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1800" b="0" i="0" u="none" strike="noStrike">
                <a:solidFill>
                  <a:srgbClr val="000000"/>
                </a:solidFill>
                <a:latin typeface="Source Sans Pro"/>
                <a:ea typeface="Source Sans Pro"/>
                <a:cs typeface="Source Sans Pro"/>
                <a:sym typeface="Source Sans Pro"/>
              </a:rPr>
              <a:t> </a:t>
            </a:r>
            <a:endParaRPr sz="1800" b="0" i="0" u="none" strike="noStrike">
              <a:latin typeface="Arial"/>
              <a:ea typeface="Arial"/>
              <a:cs typeface="Arial"/>
              <a:sym typeface="Arial"/>
            </a:endParaRPr>
          </a:p>
          <a:p>
            <a:pPr marL="173736" marR="210312" lvl="0" indent="9143" algn="ctr" rtl="0">
              <a:lnSpc>
                <a:spcPct val="95000"/>
              </a:lnSpc>
              <a:spcBef>
                <a:spcPts val="0"/>
              </a:spcBef>
              <a:spcAft>
                <a:spcPts val="0"/>
              </a:spcAft>
              <a:buNone/>
            </a:pPr>
            <a:r>
              <a:rPr lang="en-US" sz="1800" b="0" i="0" u="none" strike="noStrike">
                <a:solidFill>
                  <a:srgbClr val="000000"/>
                </a:solidFill>
                <a:latin typeface="Source Sans Pro"/>
                <a:ea typeface="Source Sans Pro"/>
                <a:cs typeface="Source Sans Pro"/>
                <a:sym typeface="Source Sans Pro"/>
              </a:rPr>
              <a:t>Below typical skill</a:t>
            </a:r>
            <a:endParaRPr sz="1800" b="0" i="0" u="none" strike="noStrike">
              <a:latin typeface="Arial"/>
              <a:ea typeface="Arial"/>
              <a:cs typeface="Arial"/>
              <a:sym typeface="Arial"/>
            </a:endParaRPr>
          </a:p>
          <a:p>
            <a:pPr marL="0" marR="0" lvl="0" indent="0" algn="l" rtl="0">
              <a:lnSpc>
                <a:spcPct val="107000"/>
              </a:lnSpc>
              <a:spcBef>
                <a:spcPts val="15"/>
              </a:spcBef>
              <a:spcAft>
                <a:spcPts val="0"/>
              </a:spcAft>
              <a:buNone/>
            </a:pPr>
            <a:r>
              <a:rPr lang="en-US" sz="1800" b="0" i="0" u="none" strike="noStrike">
                <a:solidFill>
                  <a:srgbClr val="000000"/>
                </a:solidFill>
                <a:latin typeface="Source Sans Pro"/>
                <a:ea typeface="Source Sans Pro"/>
                <a:cs typeface="Source Sans Pro"/>
                <a:sym typeface="Source Sans Pro"/>
              </a:rPr>
              <a:t> </a:t>
            </a:r>
            <a:endParaRPr sz="1800" b="0" i="0" u="none" strike="noStrike">
              <a:latin typeface="Arial"/>
              <a:ea typeface="Arial"/>
              <a:cs typeface="Arial"/>
              <a:sym typeface="Arial"/>
            </a:endParaRPr>
          </a:p>
          <a:p>
            <a:pPr marL="255985" lvl="0" indent="-255985" algn="l" rtl="0">
              <a:spcBef>
                <a:spcPts val="540"/>
              </a:spcBef>
              <a:spcAft>
                <a:spcPts val="0"/>
              </a:spcAft>
              <a:buNone/>
            </a:pPr>
            <a:endParaRPr/>
          </a:p>
        </p:txBody>
      </p:sp>
      <p:graphicFrame>
        <p:nvGraphicFramePr>
          <p:cNvPr id="1495" name="Google Shape;1495;p159"/>
          <p:cNvGraphicFramePr/>
          <p:nvPr/>
        </p:nvGraphicFramePr>
        <p:xfrm>
          <a:off x="357808" y="1396999"/>
          <a:ext cx="8229600" cy="4527125"/>
        </p:xfrm>
        <a:graphic>
          <a:graphicData uri="http://schemas.openxmlformats.org/drawingml/2006/table">
            <a:tbl>
              <a:tblPr firstRow="1" bandRow="1">
                <a:noFill/>
                <a:tableStyleId>{52045216-18D2-4814-BB6A-587B3A373916}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36600">
                <a:tc>
                  <a:txBody>
                    <a:bodyPr/>
                    <a:lstStyle/>
                    <a:p>
                      <a:pPr marL="0" marR="0" lvl="0" indent="0" algn="l" rtl="0">
                        <a:spcBef>
                          <a:spcPts val="0"/>
                        </a:spcBef>
                        <a:spcAft>
                          <a:spcPts val="0"/>
                        </a:spcAft>
                        <a:buNone/>
                      </a:pPr>
                      <a:r>
                        <a:rPr lang="en-US" sz="2000" dirty="0"/>
                        <a:t>ISP Below Typical Skill</a:t>
                      </a:r>
                      <a:endParaRPr dirty="0"/>
                    </a:p>
                  </a:txBody>
                  <a:tcPr marL="91450" marR="91450" marT="45725" marB="45725"/>
                </a:tc>
                <a:tc>
                  <a:txBody>
                    <a:bodyPr/>
                    <a:lstStyle/>
                    <a:p>
                      <a:pPr marL="0" marR="0" lvl="0" indent="0" algn="l" rtl="0">
                        <a:spcBef>
                          <a:spcPts val="0"/>
                        </a:spcBef>
                        <a:spcAft>
                          <a:spcPts val="0"/>
                        </a:spcAft>
                        <a:buNone/>
                      </a:pPr>
                      <a:r>
                        <a:rPr lang="en-US" sz="2000" dirty="0"/>
                        <a:t>TSP Below Typical Skill</a:t>
                      </a:r>
                      <a:endParaRPr dirty="0"/>
                    </a:p>
                  </a:txBody>
                  <a:tcPr marL="91450" marR="91450" marT="45725" marB="45725"/>
                </a:tc>
                <a:extLst>
                  <a:ext uri="{0D108BD9-81ED-4DB2-BD59-A6C34878D82A}">
                    <a16:rowId xmlns:a16="http://schemas.microsoft.com/office/drawing/2014/main" val="10000"/>
                  </a:ext>
                </a:extLst>
              </a:tr>
              <a:tr h="3790525">
                <a:tc>
                  <a:txBody>
                    <a:bodyPr/>
                    <a:lstStyle/>
                    <a:p>
                      <a:pPr marL="0" marR="0" lvl="0" indent="0" algn="l" rtl="0">
                        <a:lnSpc>
                          <a:spcPct val="100000"/>
                        </a:lnSpc>
                        <a:spcBef>
                          <a:spcPts val="0"/>
                        </a:spcBef>
                        <a:spcAft>
                          <a:spcPts val="0"/>
                        </a:spcAft>
                        <a:buClr>
                          <a:srgbClr val="000000"/>
                        </a:buClr>
                        <a:buSzPts val="2400"/>
                        <a:buFont typeface="Source Sans Pro"/>
                        <a:buNone/>
                      </a:pPr>
                      <a:r>
                        <a:rPr lang="en-US" sz="2400" b="0" i="0" u="none" strike="noStrike" dirty="0">
                          <a:solidFill>
                            <a:srgbClr val="000000"/>
                          </a:solidFill>
                          <a:latin typeface="Source Sans Pro"/>
                          <a:ea typeface="Source Sans Pro"/>
                          <a:cs typeface="Source Sans Pro"/>
                          <a:sym typeface="Source Sans Pro"/>
                        </a:rPr>
                        <a:t>Students can comprehend informational texts but struggle to summarize the most significant information.</a:t>
                      </a:r>
                      <a:endParaRPr sz="2400" b="0" i="0" u="none" strike="noStrike" dirty="0">
                        <a:latin typeface="Arial"/>
                        <a:ea typeface="Arial"/>
                        <a:cs typeface="Arial"/>
                        <a:sym typeface="Arial"/>
                      </a:endParaRPr>
                    </a:p>
                    <a:p>
                      <a:pPr marL="0" marR="0" lvl="0" indent="0" algn="l" rtl="0">
                        <a:spcBef>
                          <a:spcPts val="0"/>
                        </a:spcBef>
                        <a:spcAft>
                          <a:spcPts val="0"/>
                        </a:spcAft>
                        <a:buNone/>
                      </a:pPr>
                      <a:endParaRPr sz="2400" dirty="0"/>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Source Sans Pro"/>
                        <a:buNone/>
                      </a:pPr>
                      <a:r>
                        <a:rPr lang="en-US" sz="2400" dirty="0"/>
                        <a:t>Students can draw accurate conclusions most of the time from grade-level informational texts and attempt to support conclusions with textual evidence, but the evidence isn’t always appropriate.</a:t>
                      </a:r>
                      <a:endParaRPr sz="2400" dirty="0">
                        <a:latin typeface="Calibri"/>
                        <a:ea typeface="Calibri"/>
                        <a:cs typeface="Calibri"/>
                        <a:sym typeface="Calibri"/>
                      </a:endParaRPr>
                    </a:p>
                    <a:p>
                      <a:pPr marL="0" marR="0" lvl="0" indent="0" algn="l" rtl="0">
                        <a:spcBef>
                          <a:spcPts val="0"/>
                        </a:spcBef>
                        <a:spcAft>
                          <a:spcPts val="0"/>
                        </a:spcAft>
                        <a:buNone/>
                      </a:pPr>
                      <a:endParaRPr sz="2400" dirty="0"/>
                    </a:p>
                  </a:txBody>
                  <a:tcPr marL="91450" marR="91450" marT="45725" marB="45725"/>
                </a:tc>
                <a:extLst>
                  <a:ext uri="{0D108BD9-81ED-4DB2-BD59-A6C34878D82A}">
                    <a16:rowId xmlns:a16="http://schemas.microsoft.com/office/drawing/2014/main" val="10001"/>
                  </a:ext>
                </a:extLst>
              </a:tr>
            </a:tbl>
          </a:graphicData>
        </a:graphic>
      </p:graphicFrame>
      <p:sp>
        <p:nvSpPr>
          <p:cNvPr id="1496" name="Google Shape;1496;p15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138</a:t>
            </a:fld>
            <a:endParaRPr sz="1800">
              <a:solidFill>
                <a:srgbClr val="FFFFFF"/>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60"/>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5 </a:t>
            </a:r>
            <a:endParaRPr dirty="0"/>
          </a:p>
        </p:txBody>
      </p:sp>
      <p:sp>
        <p:nvSpPr>
          <p:cNvPr id="1503" name="Google Shape;1503;p160"/>
          <p:cNvSpPr txBox="1">
            <a:spLocks noGrp="1"/>
          </p:cNvSpPr>
          <p:nvPr>
            <p:ph type="body" idx="1"/>
          </p:nvPr>
        </p:nvSpPr>
        <p:spPr>
          <a:xfrm>
            <a:off x="807150" y="2309325"/>
            <a:ext cx="7772400" cy="2485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10"/>
              <a:buNone/>
            </a:pPr>
            <a:endParaRPr/>
          </a:p>
          <a:p>
            <a:pPr marL="88265" lvl="0" indent="0" algn="ctr" rtl="0">
              <a:lnSpc>
                <a:spcPct val="115000"/>
              </a:lnSpc>
              <a:spcBef>
                <a:spcPts val="0"/>
              </a:spcBef>
              <a:spcAft>
                <a:spcPts val="0"/>
              </a:spcAft>
              <a:buSzPts val="2210"/>
              <a:buNone/>
            </a:pPr>
            <a:r>
              <a:rPr lang="en-US"/>
              <a:t>What are your key takeaways from this section on writing a quality Targeted Skill Profile and setting specific, data-based growth goals for each student?</a:t>
            </a:r>
            <a:endParaRPr/>
          </a:p>
          <a:p>
            <a:pPr marL="88265" lvl="0" indent="0" algn="ctr" rtl="0">
              <a:lnSpc>
                <a:spcPct val="115000"/>
              </a:lnSpc>
              <a:spcBef>
                <a:spcPts val="0"/>
              </a:spcBef>
              <a:spcAft>
                <a:spcPts val="0"/>
              </a:spcAft>
              <a:buSzPts val="2210"/>
              <a:buNone/>
            </a:pPr>
            <a:endParaRPr/>
          </a:p>
          <a:p>
            <a:pPr marL="88265" lvl="0" indent="0" algn="ctr" rtl="0">
              <a:lnSpc>
                <a:spcPct val="115000"/>
              </a:lnSpc>
              <a:spcBef>
                <a:spcPts val="0"/>
              </a:spcBef>
              <a:spcAft>
                <a:spcPts val="0"/>
              </a:spcAft>
              <a:buSzPts val="2210"/>
              <a:buNone/>
            </a:pPr>
            <a:endParaRPr/>
          </a:p>
          <a:p>
            <a:pPr marL="274320" lvl="0" indent="-133985" algn="l" rtl="0">
              <a:spcBef>
                <a:spcPts val="0"/>
              </a:spcBef>
              <a:spcAft>
                <a:spcPts val="0"/>
              </a:spcAft>
              <a:buSzPts val="2210"/>
              <a:buNone/>
            </a:pPr>
            <a:endParaRPr/>
          </a:p>
        </p:txBody>
      </p:sp>
      <p:pic>
        <p:nvPicPr>
          <p:cNvPr id="1504" name="Google Shape;1504;p1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57937" y="284610"/>
            <a:ext cx="783325" cy="1032440"/>
          </a:xfrm>
          <a:prstGeom prst="rect">
            <a:avLst/>
          </a:prstGeom>
          <a:noFill/>
          <a:ln>
            <a:noFill/>
          </a:ln>
        </p:spPr>
      </p:pic>
      <p:sp>
        <p:nvSpPr>
          <p:cNvPr id="1505" name="Google Shape;1505;p16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139</a:t>
            </a:fld>
            <a:endParaRPr sz="18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idx="4294967295"/>
          </p:nvPr>
        </p:nvSpPr>
        <p:spPr>
          <a:xfrm>
            <a:off x="1457198" y="204801"/>
            <a:ext cx="6963892" cy="7797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70659A"/>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Growth vs. Achievement</a:t>
            </a:r>
            <a:endParaRPr dirty="0"/>
          </a:p>
        </p:txBody>
      </p:sp>
      <p:sp>
        <p:nvSpPr>
          <p:cNvPr id="204" name="Google Shape;204;p21">
            <a:extLst>
              <a:ext uri="{C183D7F6-B498-43B3-948B-1728B52AA6E4}">
                <adec:decorative xmlns:adec="http://schemas.microsoft.com/office/drawing/2017/decorative" val="1"/>
              </a:ext>
            </a:extLst>
          </p:cNvPr>
          <p:cNvSpPr txBox="1">
            <a:spLocks noGrp="1"/>
          </p:cNvSpPr>
          <p:nvPr>
            <p:ph type="body" idx="1"/>
          </p:nvPr>
        </p:nvSpPr>
        <p:spPr>
          <a:xfrm>
            <a:off x="457200" y="533400"/>
            <a:ext cx="8229600" cy="5246914"/>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b="0" i="0">
                <a:solidFill>
                  <a:srgbClr val="000000"/>
                </a:solidFill>
                <a:latin typeface="Times New Roman"/>
                <a:ea typeface="Times New Roman"/>
                <a:cs typeface="Times New Roman"/>
                <a:sym typeface="Times New Roman"/>
              </a:rPr>
              <a:t> </a:t>
            </a:r>
            <a:endParaRPr/>
          </a:p>
        </p:txBody>
      </p:sp>
      <p:grpSp>
        <p:nvGrpSpPr>
          <p:cNvPr id="205" name="Google Shape;205;p21">
            <a:extLst>
              <a:ext uri="{C183D7F6-B498-43B3-948B-1728B52AA6E4}">
                <adec:decorative xmlns:adec="http://schemas.microsoft.com/office/drawing/2017/decorative" val="1"/>
              </a:ext>
            </a:extLst>
          </p:cNvPr>
          <p:cNvGrpSpPr/>
          <p:nvPr/>
        </p:nvGrpSpPr>
        <p:grpSpPr>
          <a:xfrm>
            <a:off x="85702" y="1028328"/>
            <a:ext cx="8444563" cy="5165588"/>
            <a:chOff x="247160" y="921173"/>
            <a:chExt cx="7427027" cy="3619534"/>
          </a:xfrm>
        </p:grpSpPr>
        <p:cxnSp>
          <p:nvCxnSpPr>
            <p:cNvPr id="206" name="Google Shape;206;p21"/>
            <p:cNvCxnSpPr/>
            <p:nvPr/>
          </p:nvCxnSpPr>
          <p:spPr>
            <a:xfrm>
              <a:off x="1639146" y="921173"/>
              <a:ext cx="13547" cy="3163147"/>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07" name="Google Shape;207;p21"/>
            <p:cNvCxnSpPr/>
            <p:nvPr/>
          </p:nvCxnSpPr>
          <p:spPr>
            <a:xfrm>
              <a:off x="1652693" y="4084320"/>
              <a:ext cx="6021494"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08" name="Google Shape;208;p21"/>
            <p:cNvCxnSpPr/>
            <p:nvPr/>
          </p:nvCxnSpPr>
          <p:spPr>
            <a:xfrm rot="10800000" flipH="1">
              <a:off x="1652693" y="2404533"/>
              <a:ext cx="5940214" cy="27094"/>
            </a:xfrm>
            <a:prstGeom prst="straightConnector1">
              <a:avLst/>
            </a:prstGeom>
            <a:noFill/>
            <a:ln w="38100" cap="flat" cmpd="sng">
              <a:solidFill>
                <a:schemeClr val="accent1"/>
              </a:solidFill>
              <a:prstDash val="dash"/>
              <a:round/>
              <a:headEnd type="none" w="sm" len="sm"/>
              <a:tailEnd type="none" w="sm" len="sm"/>
            </a:ln>
            <a:effectLst>
              <a:outerShdw blurRad="40000" dist="20000" dir="5400000" rotWithShape="0">
                <a:srgbClr val="000000">
                  <a:alpha val="37647"/>
                </a:srgbClr>
              </a:outerShdw>
            </a:effectLst>
          </p:spPr>
        </p:cxnSp>
        <p:sp>
          <p:nvSpPr>
            <p:cNvPr id="209" name="Google Shape;209;p21"/>
            <p:cNvSpPr txBox="1"/>
            <p:nvPr/>
          </p:nvSpPr>
          <p:spPr>
            <a:xfrm>
              <a:off x="247160" y="1147657"/>
              <a:ext cx="1232747" cy="28474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50" b="1">
                  <a:solidFill>
                    <a:schemeClr val="dk1"/>
                  </a:solidFill>
                  <a:latin typeface="Open Sans"/>
                  <a:ea typeface="Open Sans"/>
                  <a:cs typeface="Open Sans"/>
                  <a:sym typeface="Open Sans"/>
                </a:rPr>
                <a:t>Advanced</a:t>
              </a:r>
              <a:endParaRPr/>
            </a:p>
          </p:txBody>
        </p:sp>
        <p:sp>
          <p:nvSpPr>
            <p:cNvPr id="210" name="Google Shape;210;p21"/>
            <p:cNvSpPr txBox="1"/>
            <p:nvPr/>
          </p:nvSpPr>
          <p:spPr>
            <a:xfrm>
              <a:off x="249978" y="2272771"/>
              <a:ext cx="1232747" cy="282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50" b="1">
                  <a:solidFill>
                    <a:schemeClr val="dk1"/>
                  </a:solidFill>
                  <a:latin typeface="Open Sans"/>
                  <a:ea typeface="Open Sans"/>
                  <a:cs typeface="Open Sans"/>
                  <a:sym typeface="Open Sans"/>
                </a:rPr>
                <a:t>Proficient</a:t>
              </a:r>
              <a:endParaRPr sz="1850">
                <a:solidFill>
                  <a:schemeClr val="dk1"/>
                </a:solidFill>
                <a:latin typeface="Source Sans Pro"/>
                <a:ea typeface="Source Sans Pro"/>
                <a:cs typeface="Source Sans Pro"/>
                <a:sym typeface="Source Sans Pro"/>
              </a:endParaRPr>
            </a:p>
          </p:txBody>
        </p:sp>
        <p:sp>
          <p:nvSpPr>
            <p:cNvPr id="211" name="Google Shape;211;p21"/>
            <p:cNvSpPr txBox="1"/>
            <p:nvPr/>
          </p:nvSpPr>
          <p:spPr>
            <a:xfrm>
              <a:off x="1740747" y="4084320"/>
              <a:ext cx="215542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Start of the School Year</a:t>
              </a:r>
              <a:endParaRPr/>
            </a:p>
          </p:txBody>
        </p:sp>
        <p:sp>
          <p:nvSpPr>
            <p:cNvPr id="212" name="Google Shape;212;p21"/>
            <p:cNvSpPr txBox="1"/>
            <p:nvPr/>
          </p:nvSpPr>
          <p:spPr>
            <a:xfrm>
              <a:off x="5471372" y="4087707"/>
              <a:ext cx="2050500" cy="453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End of the School    Year</a:t>
              </a:r>
              <a:endParaRPr/>
            </a:p>
          </p:txBody>
        </p:sp>
      </p:grpSp>
      <p:pic>
        <p:nvPicPr>
          <p:cNvPr id="213" name="Google Shape;213;p21" descr="Image displaying a Growth vs. Achievement chart&#10;&#10;X-axis displays Start of the School Year, and End of the School Year&#10;&#10;Y-Axis displays Advanced at the top and Proficient in the middle&#10;&#10;At Start of the School Year there is an image of three people below the Proficient line and a group of 7 at Advanced.&#10;&#10;An upwards arrow indicates change over time as it shows the three people closer to the Proficient line when at the End of the School Year &#10;&#10;A downwards arrow indicates change over time for the group of 7 people and they move down towards the Proficient line in the middle by the End of the School Year"/>
          <p:cNvPicPr preferRelativeResize="0"/>
          <p:nvPr/>
        </p:nvPicPr>
        <p:blipFill rotWithShape="1">
          <a:blip r:embed="rId3">
            <a:alphaModFix/>
          </a:blip>
          <a:srcRect/>
          <a:stretch/>
        </p:blipFill>
        <p:spPr>
          <a:xfrm>
            <a:off x="6160704" y="1575338"/>
            <a:ext cx="2260386" cy="1407531"/>
          </a:xfrm>
          <a:prstGeom prst="rect">
            <a:avLst/>
          </a:prstGeom>
          <a:noFill/>
          <a:ln>
            <a:noFill/>
          </a:ln>
        </p:spPr>
      </p:pic>
      <p:pic>
        <p:nvPicPr>
          <p:cNvPr id="214" name="Google Shape;214;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72480" y="3311468"/>
            <a:ext cx="1837277" cy="1089291"/>
          </a:xfrm>
          <a:prstGeom prst="rect">
            <a:avLst/>
          </a:prstGeom>
          <a:noFill/>
          <a:ln>
            <a:noFill/>
          </a:ln>
        </p:spPr>
      </p:pic>
      <p:pic>
        <p:nvPicPr>
          <p:cNvPr id="215" name="Google Shape;215;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02826" y="920096"/>
            <a:ext cx="2260386" cy="1449857"/>
          </a:xfrm>
          <a:prstGeom prst="rect">
            <a:avLst/>
          </a:prstGeom>
          <a:noFill/>
          <a:ln>
            <a:noFill/>
          </a:ln>
        </p:spPr>
      </p:pic>
      <p:cxnSp>
        <p:nvCxnSpPr>
          <p:cNvPr id="216" name="Google Shape;216;p21">
            <a:extLst>
              <a:ext uri="{C183D7F6-B498-43B3-948B-1728B52AA6E4}">
                <adec:decorative xmlns:adec="http://schemas.microsoft.com/office/drawing/2017/decorative" val="1"/>
              </a:ext>
            </a:extLst>
          </p:cNvPr>
          <p:cNvCxnSpPr/>
          <p:nvPr/>
        </p:nvCxnSpPr>
        <p:spPr>
          <a:xfrm>
            <a:off x="4498662" y="1484196"/>
            <a:ext cx="1594509" cy="1161033"/>
          </a:xfrm>
          <a:prstGeom prst="straightConnector1">
            <a:avLst/>
          </a:prstGeom>
          <a:noFill/>
          <a:ln w="28575" cap="flat" cmpd="sng">
            <a:solidFill>
              <a:srgbClr val="4A7DBA"/>
            </a:solidFill>
            <a:prstDash val="solid"/>
            <a:round/>
            <a:headEnd type="none" w="sm" len="sm"/>
            <a:tailEnd type="triangle" w="med" len="med"/>
          </a:ln>
        </p:spPr>
      </p:cxnSp>
      <p:sp>
        <p:nvSpPr>
          <p:cNvPr id="217" name="Google Shape;217;p21">
            <a:extLst>
              <a:ext uri="{C183D7F6-B498-43B3-948B-1728B52AA6E4}">
                <adec:decorative xmlns:adec="http://schemas.microsoft.com/office/drawing/2017/decorative" val="1"/>
              </a:ext>
            </a:extLst>
          </p:cNvPr>
          <p:cNvSpPr/>
          <p:nvPr/>
        </p:nvSpPr>
        <p:spPr>
          <a:xfrm>
            <a:off x="6199816" y="904949"/>
            <a:ext cx="2819400" cy="638175"/>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Source Sans Pro"/>
                <a:ea typeface="Source Sans Pro"/>
                <a:cs typeface="Source Sans Pro"/>
                <a:sym typeface="Source Sans Pro"/>
              </a:rPr>
              <a:t>Downwards arrow indicates change over time</a:t>
            </a: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pic>
        <p:nvPicPr>
          <p:cNvPr id="218" name="Google Shape;218;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25447" y="4013804"/>
            <a:ext cx="1852680" cy="1221889"/>
          </a:xfrm>
          <a:prstGeom prst="rect">
            <a:avLst/>
          </a:prstGeom>
          <a:noFill/>
          <a:ln>
            <a:noFill/>
          </a:ln>
        </p:spPr>
      </p:pic>
      <p:cxnSp>
        <p:nvCxnSpPr>
          <p:cNvPr id="219" name="Google Shape;219;p21">
            <a:extLst>
              <a:ext uri="{C183D7F6-B498-43B3-948B-1728B52AA6E4}">
                <adec:decorative xmlns:adec="http://schemas.microsoft.com/office/drawing/2017/decorative" val="1"/>
              </a:ext>
            </a:extLst>
          </p:cNvPr>
          <p:cNvCxnSpPr/>
          <p:nvPr/>
        </p:nvCxnSpPr>
        <p:spPr>
          <a:xfrm rot="10800000" flipH="1">
            <a:off x="4182290" y="3827403"/>
            <a:ext cx="1797824" cy="1272322"/>
          </a:xfrm>
          <a:prstGeom prst="straightConnector1">
            <a:avLst/>
          </a:prstGeom>
          <a:noFill/>
          <a:ln w="28575" cap="flat" cmpd="sng">
            <a:solidFill>
              <a:srgbClr val="4A7DBA"/>
            </a:solidFill>
            <a:prstDash val="solid"/>
            <a:round/>
            <a:headEnd type="none" w="sm" len="sm"/>
            <a:tailEnd type="triangle" w="med" len="med"/>
          </a:ln>
        </p:spPr>
      </p:cxnSp>
      <p:sp>
        <p:nvSpPr>
          <p:cNvPr id="220" name="Google Shape;220;p21">
            <a:extLst>
              <a:ext uri="{C183D7F6-B498-43B3-948B-1728B52AA6E4}">
                <adec:decorative xmlns:adec="http://schemas.microsoft.com/office/drawing/2017/decorative" val="1"/>
              </a:ext>
            </a:extLst>
          </p:cNvPr>
          <p:cNvSpPr/>
          <p:nvPr/>
        </p:nvSpPr>
        <p:spPr>
          <a:xfrm>
            <a:off x="6637630" y="4580964"/>
            <a:ext cx="2441777" cy="820262"/>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Source Sans Pro"/>
                <a:ea typeface="Source Sans Pro"/>
                <a:cs typeface="Source Sans Pro"/>
                <a:sym typeface="Source Sans Pro"/>
              </a:rPr>
              <a:t>Upwards arrow indicates change over time</a:t>
            </a: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21" name="Google Shape;221;p2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61"/>
          <p:cNvSpPr txBox="1">
            <a:spLocks noGrp="1"/>
          </p:cNvSpPr>
          <p:nvPr>
            <p:ph type="title"/>
          </p:nvPr>
        </p:nvSpPr>
        <p:spPr>
          <a:xfrm>
            <a:off x="487017" y="274637"/>
            <a:ext cx="8199783"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Key Takeaways </a:t>
            </a:r>
            <a:r>
              <a:rPr lang="en-US" sz="4800" dirty="0">
                <a:solidFill>
                  <a:schemeClr val="lt1"/>
                </a:solidFill>
              </a:rPr>
              <a:t>– 5 </a:t>
            </a:r>
            <a:endParaRPr dirty="0"/>
          </a:p>
        </p:txBody>
      </p:sp>
      <p:sp>
        <p:nvSpPr>
          <p:cNvPr id="1512" name="Google Shape;1512;p161"/>
          <p:cNvSpPr txBox="1">
            <a:spLocks noGrp="1"/>
          </p:cNvSpPr>
          <p:nvPr>
            <p:ph type="body" idx="1"/>
          </p:nvPr>
        </p:nvSpPr>
        <p:spPr>
          <a:xfrm>
            <a:off x="675861" y="1459600"/>
            <a:ext cx="7948939" cy="4597500"/>
          </a:xfrm>
          <a:prstGeom prst="rect">
            <a:avLst/>
          </a:prstGeom>
          <a:noFill/>
          <a:ln>
            <a:noFill/>
          </a:ln>
        </p:spPr>
        <p:txBody>
          <a:bodyPr spcFirstLastPara="1" wrap="square" lIns="91425" tIns="91425" rIns="91425" bIns="91425" anchor="t" anchorCtr="0">
            <a:noAutofit/>
          </a:bodyPr>
          <a:lstStyle/>
          <a:p>
            <a:pPr marL="457200" lvl="0" indent="-368935" algn="l" rtl="0">
              <a:lnSpc>
                <a:spcPct val="100000"/>
              </a:lnSpc>
              <a:spcBef>
                <a:spcPts val="0"/>
              </a:spcBef>
              <a:spcAft>
                <a:spcPts val="0"/>
              </a:spcAft>
              <a:buSzPts val="2295"/>
              <a:buChar char="●"/>
            </a:pPr>
            <a:r>
              <a:rPr lang="en-US" sz="2700" dirty="0"/>
              <a:t>TSPs describe a variety of end of year  student skill levels with respect to the Skill Statement.</a:t>
            </a:r>
            <a:endParaRPr sz="2700" dirty="0"/>
          </a:p>
          <a:p>
            <a:pPr marL="274320" lvl="0" indent="0" algn="l" rtl="0">
              <a:lnSpc>
                <a:spcPct val="100000"/>
              </a:lnSpc>
              <a:spcBef>
                <a:spcPts val="0"/>
              </a:spcBef>
              <a:spcAft>
                <a:spcPts val="0"/>
              </a:spcAft>
              <a:buNone/>
            </a:pPr>
            <a:endParaRPr sz="2700" dirty="0"/>
          </a:p>
          <a:p>
            <a:pPr marL="457200" lvl="0" indent="-368935" algn="l" rtl="0">
              <a:lnSpc>
                <a:spcPct val="115000"/>
              </a:lnSpc>
              <a:spcBef>
                <a:spcPts val="0"/>
              </a:spcBef>
              <a:spcAft>
                <a:spcPts val="0"/>
              </a:spcAft>
              <a:buSzPts val="2295"/>
              <a:buChar char="●"/>
            </a:pPr>
            <a:r>
              <a:rPr lang="en-US" sz="2700" dirty="0"/>
              <a:t>Skills increase in sophistication between the ISP and the TSP.</a:t>
            </a:r>
            <a:endParaRPr sz="2700" dirty="0"/>
          </a:p>
          <a:p>
            <a:pPr marL="274320" lvl="0" indent="0" algn="l" rtl="0">
              <a:lnSpc>
                <a:spcPct val="115000"/>
              </a:lnSpc>
              <a:spcBef>
                <a:spcPts val="0"/>
              </a:spcBef>
              <a:spcAft>
                <a:spcPts val="0"/>
              </a:spcAft>
              <a:buNone/>
            </a:pPr>
            <a:endParaRPr sz="2700" dirty="0"/>
          </a:p>
          <a:p>
            <a:pPr marL="457200" lvl="0" indent="-368935" algn="l" rtl="0">
              <a:lnSpc>
                <a:spcPct val="100000"/>
              </a:lnSpc>
              <a:spcBef>
                <a:spcPts val="0"/>
              </a:spcBef>
              <a:spcAft>
                <a:spcPts val="0"/>
              </a:spcAft>
              <a:buSzPts val="2295"/>
              <a:buChar char="●"/>
            </a:pPr>
            <a:r>
              <a:rPr lang="en-US" sz="2700" dirty="0"/>
              <a:t>Use multiple sources of data to set targeted EOY growth goals for each  individual student.</a:t>
            </a:r>
            <a:endParaRPr dirty="0"/>
          </a:p>
          <a:p>
            <a:pPr marL="274320" lvl="0" indent="-133985" algn="l" rtl="0">
              <a:spcBef>
                <a:spcPts val="0"/>
              </a:spcBef>
              <a:spcAft>
                <a:spcPts val="0"/>
              </a:spcAft>
              <a:buSzPts val="2210"/>
              <a:buNone/>
            </a:pPr>
            <a:endParaRPr dirty="0"/>
          </a:p>
        </p:txBody>
      </p:sp>
      <p:sp>
        <p:nvSpPr>
          <p:cNvPr id="1513" name="Google Shape;1513;p16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140</a:t>
            </a:fld>
            <a:endParaRPr sz="1800">
              <a:solidFill>
                <a:srgbClr val="FFFFFF"/>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63"/>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The </a:t>
            </a:r>
            <a:r>
              <a:rPr lang="en-US" dirty="0" err="1"/>
              <a:t>SLO</a:t>
            </a:r>
            <a:r>
              <a:rPr lang="en-US" dirty="0"/>
              <a:t> Form</a:t>
            </a:r>
            <a:endParaRPr dirty="0"/>
          </a:p>
        </p:txBody>
      </p:sp>
      <p:sp>
        <p:nvSpPr>
          <p:cNvPr id="1528" name="Google Shape;1528;p163">
            <a:extLst>
              <a:ext uri="{C183D7F6-B498-43B3-948B-1728B52AA6E4}">
                <adec:decorative xmlns:adec="http://schemas.microsoft.com/office/drawing/2017/decorative" val="1"/>
              </a:ext>
            </a:extLst>
          </p:cNvPr>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endParaRPr dirty="0">
              <a:solidFill>
                <a:schemeClr val="dk1"/>
              </a:solidFill>
            </a:endParaRPr>
          </a:p>
        </p:txBody>
      </p:sp>
      <p:sp>
        <p:nvSpPr>
          <p:cNvPr id="1529" name="Google Shape;1529;p163">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141</a:t>
            </a:fld>
            <a:endParaRPr sz="1800">
              <a:solidFill>
                <a:srgbClr val="FFFFFF"/>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16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err="1">
                <a:solidFill>
                  <a:srgbClr val="70659A"/>
                </a:solidFill>
              </a:rPr>
              <a:t>SLO</a:t>
            </a:r>
            <a:r>
              <a:rPr lang="en-US" dirty="0">
                <a:solidFill>
                  <a:srgbClr val="70659A"/>
                </a:solidFill>
              </a:rPr>
              <a:t> Form: Step 4</a:t>
            </a:r>
            <a:endParaRPr dirty="0"/>
          </a:p>
        </p:txBody>
      </p:sp>
      <p:sp>
        <p:nvSpPr>
          <p:cNvPr id="1536" name="Google Shape;1536;p164"/>
          <p:cNvSpPr txBox="1">
            <a:spLocks noGrp="1"/>
          </p:cNvSpPr>
          <p:nvPr>
            <p:ph type="body" idx="1"/>
          </p:nvPr>
        </p:nvSpPr>
        <p:spPr>
          <a:xfrm>
            <a:off x="914400" y="1212574"/>
            <a:ext cx="7772400" cy="1775791"/>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t>Differentiation</a:t>
            </a:r>
            <a:endParaRPr/>
          </a:p>
          <a:p>
            <a:pPr marL="457200" marR="0" lvl="0" indent="-368935" algn="l" rtl="0">
              <a:spcBef>
                <a:spcPts val="0"/>
              </a:spcBef>
              <a:spcAft>
                <a:spcPts val="0"/>
              </a:spcAft>
              <a:buSzPts val="2210"/>
              <a:buChar char="●"/>
            </a:pPr>
            <a:r>
              <a:rPr lang="en-US"/>
              <a:t>Progress Monitoring</a:t>
            </a:r>
            <a:endParaRPr/>
          </a:p>
          <a:p>
            <a:pPr marL="457200" marR="0" lvl="0" indent="-368935" algn="l" rtl="0">
              <a:spcBef>
                <a:spcPts val="0"/>
              </a:spcBef>
              <a:spcAft>
                <a:spcPts val="0"/>
              </a:spcAft>
              <a:buSzPts val="2210"/>
              <a:buChar char="●"/>
            </a:pPr>
            <a:r>
              <a:rPr lang="en-US"/>
              <a:t>Colleague Collaboration </a:t>
            </a:r>
            <a:endParaRPr/>
          </a:p>
        </p:txBody>
      </p:sp>
      <p:pic>
        <p:nvPicPr>
          <p:cNvPr id="1537" name="Google Shape;1537;p164" descr="Step 4: How will I guide these students toward growth? (for use in discussion)&#10;&#10;Be prepared to discuss answers to the following questions with your appraiser. &#10;&#10;a. How will you differentiate instructions for those students who are in the highest performing group as well as those who are in the lowest performing group? How will you guide all students towards reaching their targeted growth goals? &#10;&#10;b. What strategies will you use to monitor progress? How will you document your body of evidence for each student.&#10;&#10;c. Describe your plan for conferencing with your colleagues about student progress. Who will be members of your team and how often will you meet? Who will be members of your team and how often will you meet? How will you share notes, best practices, feedback, etc.?"/>
          <p:cNvPicPr preferRelativeResize="0"/>
          <p:nvPr/>
        </p:nvPicPr>
        <p:blipFill rotWithShape="1">
          <a:blip r:embed="rId3">
            <a:alphaModFix/>
          </a:blip>
          <a:srcRect/>
          <a:stretch/>
        </p:blipFill>
        <p:spPr>
          <a:xfrm>
            <a:off x="457200" y="2883560"/>
            <a:ext cx="8359864" cy="2621507"/>
          </a:xfrm>
          <a:prstGeom prst="rect">
            <a:avLst/>
          </a:prstGeom>
          <a:noFill/>
          <a:ln>
            <a:noFill/>
          </a:ln>
        </p:spPr>
      </p:pic>
      <p:sp>
        <p:nvSpPr>
          <p:cNvPr id="1538" name="Google Shape;1538;p16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142</a:t>
            </a:fld>
            <a:endParaRPr sz="1800">
              <a:solidFill>
                <a:srgbClr val="FFFFFF"/>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6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Differentiation</a:t>
            </a:r>
            <a:endParaRPr dirty="0"/>
          </a:p>
        </p:txBody>
      </p:sp>
      <p:sp>
        <p:nvSpPr>
          <p:cNvPr id="1545" name="Google Shape;1545;p165"/>
          <p:cNvSpPr txBox="1">
            <a:spLocks noGrp="1"/>
          </p:cNvSpPr>
          <p:nvPr>
            <p:ph type="body" idx="1"/>
          </p:nvPr>
        </p:nvSpPr>
        <p:spPr>
          <a:xfrm>
            <a:off x="152400" y="1168138"/>
            <a:ext cx="8813800" cy="4927862"/>
          </a:xfrm>
          <a:prstGeom prst="rect">
            <a:avLst/>
          </a:prstGeom>
          <a:noFill/>
          <a:ln>
            <a:noFill/>
          </a:ln>
        </p:spPr>
        <p:txBody>
          <a:bodyPr spcFirstLastPara="1" wrap="square" lIns="91425" tIns="45700" rIns="91425" bIns="45700" anchor="t" anchorCtr="0">
            <a:noAutofit/>
          </a:bodyPr>
          <a:lstStyle/>
          <a:p>
            <a:pPr marL="457200" marR="394970" lvl="0" indent="-368300" algn="l" rtl="0">
              <a:lnSpc>
                <a:spcPct val="97000"/>
              </a:lnSpc>
              <a:spcBef>
                <a:spcPts val="0"/>
              </a:spcBef>
              <a:spcAft>
                <a:spcPts val="0"/>
              </a:spcAft>
              <a:buSzPts val="2200"/>
              <a:buFont typeface="Source Sans Pro"/>
              <a:buAutoNum type="alphaLcPeriod"/>
            </a:pPr>
            <a:r>
              <a:rPr lang="en-US" sz="2200" i="1">
                <a:latin typeface="Source Sans Pro"/>
                <a:ea typeface="Source Sans Pro"/>
                <a:cs typeface="Source Sans Pro"/>
                <a:sym typeface="Source Sans Pro"/>
              </a:rPr>
              <a:t>How will you differentiate instruction for those students who are in the highest performing group as well as those who are in the lowest performing group? How will you guide all students toward reaching their targeted growth goals?</a:t>
            </a:r>
            <a:endParaRPr sz="2200" i="1">
              <a:latin typeface="Source Sans Pro"/>
              <a:ea typeface="Source Sans Pro"/>
              <a:cs typeface="Source Sans Pro"/>
              <a:sym typeface="Source Sans Pro"/>
            </a:endParaRPr>
          </a:p>
          <a:p>
            <a:pPr marL="0" marR="394970" lvl="0" indent="0" algn="l" rtl="0">
              <a:lnSpc>
                <a:spcPct val="97000"/>
              </a:lnSpc>
              <a:spcBef>
                <a:spcPts val="0"/>
              </a:spcBef>
              <a:spcAft>
                <a:spcPts val="0"/>
              </a:spcAft>
              <a:buNone/>
            </a:pPr>
            <a:endParaRPr sz="2400" i="1"/>
          </a:p>
          <a:p>
            <a:pPr marL="0" marR="394970" lvl="0" indent="0" algn="l" rtl="0">
              <a:lnSpc>
                <a:spcPct val="97000"/>
              </a:lnSpc>
              <a:spcBef>
                <a:spcPts val="610"/>
              </a:spcBef>
              <a:spcAft>
                <a:spcPts val="0"/>
              </a:spcAft>
              <a:buNone/>
            </a:pPr>
            <a:r>
              <a:rPr lang="en-US" sz="2000">
                <a:latin typeface="Source Sans Pro"/>
                <a:ea typeface="Source Sans Pro"/>
                <a:cs typeface="Source Sans Pro"/>
                <a:sym typeface="Source Sans Pro"/>
              </a:rPr>
              <a:t>Example: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Grade ELA</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Reading supports for informational texts</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Supplemental texts to build prior knowledge</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Hold bi-weekly writing conferences</a:t>
            </a:r>
            <a:endParaRPr sz="2000">
              <a:latin typeface="Source Sans Pro"/>
              <a:ea typeface="Source Sans Pro"/>
              <a:cs typeface="Source Sans Pro"/>
              <a:sym typeface="Source Sans Pro"/>
            </a:endParaRPr>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Refer to rubrics</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Hold goal–setting conversations with students</a:t>
            </a:r>
            <a:endParaRPr sz="2000">
              <a:latin typeface="Source Sans Pro"/>
              <a:ea typeface="Source Sans Pro"/>
              <a:cs typeface="Source Sans Pro"/>
              <a:sym typeface="Source Sans Pro"/>
            </a:endParaRPr>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Have students' complete individual trackers </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Peer Tutoring </a:t>
            </a:r>
            <a:endParaRPr sz="2000">
              <a:latin typeface="Source Sans Pro"/>
              <a:ea typeface="Source Sans Pro"/>
              <a:cs typeface="Source Sans Pro"/>
              <a:sym typeface="Source Sans Pro"/>
            </a:endParaRPr>
          </a:p>
          <a:p>
            <a:pPr marL="0" marR="0" lvl="0" indent="0" algn="l" rtl="0">
              <a:spcBef>
                <a:spcPts val="10"/>
              </a:spcBef>
              <a:spcAft>
                <a:spcPts val="0"/>
              </a:spcAft>
              <a:buNone/>
            </a:pPr>
            <a:r>
              <a:rPr lang="en-US" sz="2600">
                <a:latin typeface="Source Sans Pro"/>
                <a:ea typeface="Source Sans Pro"/>
                <a:cs typeface="Source Sans Pro"/>
                <a:sym typeface="Source Sans Pro"/>
              </a:rPr>
              <a:t> </a:t>
            </a:r>
            <a:endParaRPr/>
          </a:p>
        </p:txBody>
      </p:sp>
      <p:sp>
        <p:nvSpPr>
          <p:cNvPr id="1546" name="Google Shape;1546;p16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143</a:t>
            </a:fld>
            <a:endParaRPr sz="1800">
              <a:solidFill>
                <a:srgbClr val="FFFFFF"/>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166"/>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Progress Monitoring </a:t>
            </a:r>
            <a:endParaRPr dirty="0"/>
          </a:p>
        </p:txBody>
      </p:sp>
      <p:sp>
        <p:nvSpPr>
          <p:cNvPr id="1553" name="Google Shape;1553;p166"/>
          <p:cNvSpPr txBox="1">
            <a:spLocks noGrp="1"/>
          </p:cNvSpPr>
          <p:nvPr>
            <p:ph type="body" idx="1"/>
          </p:nvPr>
        </p:nvSpPr>
        <p:spPr>
          <a:xfrm>
            <a:off x="152400" y="1168138"/>
            <a:ext cx="8813800" cy="4927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i="1" dirty="0">
                <a:latin typeface="Source Sans Pro"/>
                <a:ea typeface="Source Sans Pro"/>
                <a:cs typeface="Source Sans Pro"/>
                <a:sym typeface="Source Sans Pro"/>
              </a:rPr>
              <a:t>b.  What strategies will you use to monitor progress? How will you document your body of evidence for each student?</a:t>
            </a:r>
            <a:endParaRPr sz="2200" i="1" dirty="0">
              <a:latin typeface="Source Sans Pro"/>
              <a:ea typeface="Source Sans Pro"/>
              <a:cs typeface="Source Sans Pro"/>
              <a:sym typeface="Source Sans Pro"/>
            </a:endParaRPr>
          </a:p>
          <a:p>
            <a:pPr marL="0" marR="0" lvl="0" indent="0" algn="l" rtl="0">
              <a:spcBef>
                <a:spcPts val="0"/>
              </a:spcBef>
              <a:spcAft>
                <a:spcPts val="0"/>
              </a:spcAft>
              <a:buNone/>
            </a:pPr>
            <a:endParaRPr sz="2200" i="1"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Complete Student Growth Tracker after each piece of evidence is completed and scored</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Strategic/Aggressive Monitoring – Monitoring student work in class to close gaps during instruction (laps!)</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Hold bi-weekly writing conferences with individual students (groups of students working on the same writing skill)</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Frequently revisit writing rubrics with students</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Students share work in common folder </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Data Meeting/Conferences</a:t>
            </a:r>
            <a:endParaRPr sz="2200" dirty="0"/>
          </a:p>
        </p:txBody>
      </p:sp>
      <p:sp>
        <p:nvSpPr>
          <p:cNvPr id="1554" name="Google Shape;1554;p16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144</a:t>
            </a:fld>
            <a:endParaRPr sz="1800">
              <a:solidFill>
                <a:srgbClr val="FFFFFF"/>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67"/>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Colleague Collaboration </a:t>
            </a:r>
            <a:endParaRPr dirty="0"/>
          </a:p>
        </p:txBody>
      </p:sp>
      <p:sp>
        <p:nvSpPr>
          <p:cNvPr id="1561" name="Google Shape;1561;p167"/>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400" i="1" dirty="0"/>
              <a:t>c. </a:t>
            </a:r>
            <a:r>
              <a:rPr lang="en-US" sz="2400" i="1" dirty="0">
                <a:latin typeface="Source Sans Pro"/>
                <a:ea typeface="Source Sans Pro"/>
                <a:cs typeface="Source Sans Pro"/>
                <a:sym typeface="Source Sans Pro"/>
              </a:rPr>
              <a:t>Describe your plan for conferencing with your colleagues about student progress. Who will be members of your team and how often will you meet? </a:t>
            </a:r>
            <a:endParaRPr sz="2400" i="1" dirty="0">
              <a:latin typeface="Source Sans Pro"/>
              <a:ea typeface="Source Sans Pro"/>
              <a:cs typeface="Source Sans Pro"/>
              <a:sym typeface="Source Sans Pro"/>
            </a:endParaRPr>
          </a:p>
          <a:p>
            <a:pPr marL="255985" lvl="0" indent="-255985" algn="l" rtl="0">
              <a:spcBef>
                <a:spcPts val="0"/>
              </a:spcBef>
              <a:spcAft>
                <a:spcPts val="0"/>
              </a:spcAft>
              <a:buNone/>
            </a:pPr>
            <a:endParaRPr sz="2400" i="1"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The writing teachers will meet bi-weekly in our after-school PLCs to share student work samples to calibrate scoring.</a:t>
            </a:r>
            <a:endParaRPr sz="2400" dirty="0">
              <a:latin typeface="Source Sans Pro"/>
              <a:ea typeface="Source Sans Pro"/>
              <a:cs typeface="Source Sans Pro"/>
              <a:sym typeface="Source Sans Pro"/>
            </a:endParaRPr>
          </a:p>
          <a:p>
            <a:pPr marL="255985" lvl="0" indent="0" algn="l" rtl="0">
              <a:spcBef>
                <a:spcPts val="480"/>
              </a:spcBef>
              <a:spcAft>
                <a:spcPts val="0"/>
              </a:spcAft>
              <a:buNone/>
            </a:pPr>
            <a:endParaRPr sz="2400"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Discuss and share plans for differentiation based on student data. </a:t>
            </a:r>
            <a:endParaRPr sz="2400" dirty="0">
              <a:latin typeface="Source Sans Pro"/>
              <a:ea typeface="Source Sans Pro"/>
              <a:cs typeface="Source Sans Pro"/>
              <a:sym typeface="Source Sans Pro"/>
            </a:endParaRPr>
          </a:p>
          <a:p>
            <a:pPr marL="255985" lvl="0" indent="0" algn="l" rtl="0">
              <a:spcBef>
                <a:spcPts val="480"/>
              </a:spcBef>
              <a:spcAft>
                <a:spcPts val="0"/>
              </a:spcAft>
              <a:buNone/>
            </a:pPr>
            <a:endParaRPr sz="2400"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Discuss non-academic struggles and success </a:t>
            </a:r>
            <a:endParaRPr sz="2400" dirty="0">
              <a:latin typeface="Source Sans Pro"/>
              <a:ea typeface="Source Sans Pro"/>
              <a:cs typeface="Source Sans Pro"/>
              <a:sym typeface="Source Sans Pro"/>
            </a:endParaRPr>
          </a:p>
        </p:txBody>
      </p:sp>
      <p:sp>
        <p:nvSpPr>
          <p:cNvPr id="1562" name="Google Shape;1562;p16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145</a:t>
            </a:fld>
            <a:endParaRPr sz="1800">
              <a:solidFill>
                <a:srgbClr val="FFFFFF"/>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16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1" dirty="0">
                <a:solidFill>
                  <a:srgbClr val="F47920"/>
                </a:solidFill>
              </a:rPr>
              <a:t>Your Turn! </a:t>
            </a:r>
            <a:endParaRPr b="1" dirty="0"/>
          </a:p>
        </p:txBody>
      </p:sp>
      <p:sp>
        <p:nvSpPr>
          <p:cNvPr id="1569" name="Google Shape;1569;p168"/>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rmAutofit/>
          </a:bodyPr>
          <a:lstStyle/>
          <a:p>
            <a:pPr marL="457200" lvl="0" indent="-457200" algn="l" rtl="0">
              <a:spcBef>
                <a:spcPts val="0"/>
              </a:spcBef>
              <a:spcAft>
                <a:spcPts val="0"/>
              </a:spcAft>
              <a:buSzPts val="2210"/>
              <a:buAutoNum type="arabicPeriod"/>
            </a:pPr>
            <a:r>
              <a:rPr lang="en-US" dirty="0"/>
              <a:t>Individually (silent solo)</a:t>
            </a:r>
            <a:endParaRPr dirty="0"/>
          </a:p>
          <a:p>
            <a:pPr marL="457200" lvl="0" indent="-457200" algn="l" rtl="0">
              <a:spcBef>
                <a:spcPts val="580"/>
              </a:spcBef>
              <a:spcAft>
                <a:spcPts val="0"/>
              </a:spcAft>
              <a:buSzPts val="2210"/>
              <a:buAutoNum type="arabicPeriod"/>
            </a:pPr>
            <a:r>
              <a:rPr lang="en-US" dirty="0"/>
              <a:t>10  minutes</a:t>
            </a:r>
            <a:endParaRPr dirty="0"/>
          </a:p>
          <a:p>
            <a:pPr marL="457200" lvl="0" indent="-457200" algn="l" rtl="0">
              <a:spcBef>
                <a:spcPts val="580"/>
              </a:spcBef>
              <a:spcAft>
                <a:spcPts val="0"/>
              </a:spcAft>
              <a:buSzPts val="2210"/>
              <a:buAutoNum type="arabicPeriod"/>
            </a:pPr>
            <a:r>
              <a:rPr lang="en-US" dirty="0" err="1"/>
              <a:t>SLO</a:t>
            </a:r>
            <a:r>
              <a:rPr lang="en-US" dirty="0"/>
              <a:t> Form</a:t>
            </a:r>
            <a:endParaRPr dirty="0"/>
          </a:p>
          <a:p>
            <a:pPr marL="457200" lvl="0" indent="-457200" algn="l" rtl="0">
              <a:spcBef>
                <a:spcPts val="580"/>
              </a:spcBef>
              <a:spcAft>
                <a:spcPts val="0"/>
              </a:spcAft>
              <a:buSzPts val="2210"/>
              <a:buAutoNum type="arabicPeriod"/>
            </a:pPr>
            <a:r>
              <a:rPr lang="en-US" dirty="0"/>
              <a:t>Complete Step 4 using your Skill Statement, ISP, and TSP</a:t>
            </a:r>
            <a:endParaRPr dirty="0"/>
          </a:p>
        </p:txBody>
      </p:sp>
      <p:sp>
        <p:nvSpPr>
          <p:cNvPr id="1570" name="Google Shape;1570;p16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146</a:t>
            </a:fld>
            <a:endParaRPr sz="1800">
              <a:solidFill>
                <a:srgbClr val="FFFFFF"/>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17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0" dirty="0">
                <a:solidFill>
                  <a:srgbClr val="F47920"/>
                </a:solidFill>
              </a:rPr>
              <a:t>Reflection</a:t>
            </a:r>
            <a:endParaRPr dirty="0"/>
          </a:p>
        </p:txBody>
      </p:sp>
      <p:sp>
        <p:nvSpPr>
          <p:cNvPr id="1585" name="Google Shape;1585;p170"/>
          <p:cNvSpPr txBox="1">
            <a:spLocks noGrp="1"/>
          </p:cNvSpPr>
          <p:nvPr>
            <p:ph type="body" idx="1"/>
          </p:nvPr>
        </p:nvSpPr>
        <p:spPr>
          <a:xfrm>
            <a:off x="586800" y="1897350"/>
            <a:ext cx="7970400" cy="2649900"/>
          </a:xfrm>
          <a:prstGeom prst="rect">
            <a:avLst/>
          </a:prstGeom>
          <a:noFill/>
          <a:ln w="19050" cap="flat" cmpd="sng">
            <a:solidFill>
              <a:srgbClr val="70659A"/>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SzPts val="2295"/>
              <a:buNone/>
            </a:pPr>
            <a:endParaRPr sz="2700" dirty="0"/>
          </a:p>
          <a:p>
            <a:pPr indent="-457200"/>
            <a:r>
              <a:rPr lang="en-US" sz="2700" dirty="0"/>
              <a:t>How did you answer Step 4?</a:t>
            </a:r>
            <a:endParaRPr lang="en-US" sz="2800" dirty="0"/>
          </a:p>
          <a:p>
            <a:pPr indent="-457200"/>
            <a:r>
              <a:rPr lang="en-US" sz="2700" dirty="0"/>
              <a:t>With which portion of Step 4 do you believe you will need the most support? </a:t>
            </a:r>
            <a:endParaRPr lang="en-US" sz="2800" dirty="0"/>
          </a:p>
        </p:txBody>
      </p:sp>
      <p:sp>
        <p:nvSpPr>
          <p:cNvPr id="1586" name="Google Shape;1586;p17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147</a:t>
            </a:fld>
            <a:endParaRPr sz="1800">
              <a:solidFill>
                <a:srgbClr val="FFFFFF"/>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73"/>
          <p:cNvSpPr txBox="1">
            <a:spLocks noGrp="1"/>
          </p:cNvSpPr>
          <p:nvPr>
            <p:ph type="title"/>
          </p:nvPr>
        </p:nvSpPr>
        <p:spPr>
          <a:xfrm>
            <a:off x="673100" y="274637"/>
            <a:ext cx="80137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Beginning of Year Conference </a:t>
            </a:r>
            <a:endParaRPr dirty="0"/>
          </a:p>
        </p:txBody>
      </p:sp>
      <p:sp>
        <p:nvSpPr>
          <p:cNvPr id="1615" name="Google Shape;1615;p173"/>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r>
              <a:rPr lang="en-US"/>
              <a:t>In preparation for the meeting: </a:t>
            </a:r>
            <a:endParaRPr/>
          </a:p>
          <a:p>
            <a:pPr marL="140335" lvl="0" indent="0" algn="l" rtl="0">
              <a:spcBef>
                <a:spcPts val="0"/>
              </a:spcBef>
              <a:spcAft>
                <a:spcPts val="0"/>
              </a:spcAft>
              <a:buSzPts val="2210"/>
              <a:buNone/>
            </a:pPr>
            <a:endParaRPr/>
          </a:p>
          <a:p>
            <a:pPr marL="914400" lvl="1" indent="-358140" algn="l" rtl="0">
              <a:spcBef>
                <a:spcPts val="370"/>
              </a:spcBef>
              <a:spcAft>
                <a:spcPts val="0"/>
              </a:spcAft>
              <a:buSzPts val="2040"/>
              <a:buChar char="●"/>
            </a:pPr>
            <a:r>
              <a:rPr lang="en-US"/>
              <a:t>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5"/>
                  </a:ext>
                </a:extLst>
              </a:rPr>
              <a:t>LO Form</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6"/>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7"/>
                  </a:ext>
                </a:extLst>
              </a:rPr>
              <a:t>SLO Success Criteria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8"/>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9"/>
                  </a:ext>
                </a:extLst>
              </a:rPr>
              <a:t>Examples of what will be included in Body of Evidence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0"/>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1"/>
                  </a:ext>
                </a:extLst>
              </a:rPr>
              <a:t>Student Growth Tracker</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2"/>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3"/>
                  </a:ext>
                </a:extLst>
              </a:rPr>
              <a:t>SLO Rating Rubric</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4"/>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5"/>
                  </a:ext>
                </a:extLst>
              </a:rPr>
              <a:t>I</a:t>
            </a:r>
            <a:r>
              <a:rPr lang="en-US"/>
              <a:t>nstructional planning calendars</a:t>
            </a:r>
            <a:endParaRPr/>
          </a:p>
          <a:p>
            <a:pPr marL="457200" lvl="0" indent="-368935" algn="l" rtl="0">
              <a:spcBef>
                <a:spcPts val="0"/>
              </a:spcBef>
              <a:spcAft>
                <a:spcPts val="0"/>
              </a:spcAft>
              <a:buSzPts val="2210"/>
              <a:buChar char="●"/>
            </a:pPr>
            <a:endParaRPr/>
          </a:p>
          <a:p>
            <a:pPr marL="140335" lvl="0" indent="0" algn="l" rtl="0">
              <a:spcBef>
                <a:spcPts val="580"/>
              </a:spcBef>
              <a:spcAft>
                <a:spcPts val="0"/>
              </a:spcAft>
              <a:buSzPts val="2210"/>
              <a:buNone/>
            </a:pPr>
            <a:endParaRPr/>
          </a:p>
        </p:txBody>
      </p:sp>
      <p:sp>
        <p:nvSpPr>
          <p:cNvPr id="1616" name="Google Shape;1616;p17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148</a:t>
            </a:fld>
            <a:endParaRPr sz="1800">
              <a:solidFill>
                <a:srgbClr val="FFFFFF"/>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174"/>
          <p:cNvSpPr txBox="1">
            <a:spLocks noGrp="1"/>
          </p:cNvSpPr>
          <p:nvPr>
            <p:ph type="title"/>
          </p:nvPr>
        </p:nvSpPr>
        <p:spPr>
          <a:xfrm>
            <a:off x="673100" y="274637"/>
            <a:ext cx="80137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BOY Document Review </a:t>
            </a:r>
            <a:endParaRPr dirty="0"/>
          </a:p>
        </p:txBody>
      </p:sp>
      <p:sp>
        <p:nvSpPr>
          <p:cNvPr id="1623" name="Google Shape;1623;p174"/>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a:t>Using the SLO Success Criteria, focus on the following when reviewing documents:</a:t>
            </a:r>
            <a:endParaRPr/>
          </a:p>
          <a:p>
            <a:pPr marL="274320" marR="0" lvl="0" indent="0" algn="l" rtl="0">
              <a:spcBef>
                <a:spcPts val="0"/>
              </a:spcBef>
              <a:spcAft>
                <a:spcPts val="0"/>
              </a:spcAft>
              <a:buNone/>
            </a:pPr>
            <a:endParaRPr/>
          </a:p>
          <a:p>
            <a:pPr marL="914400" lvl="0" indent="-368935" algn="l" rtl="0">
              <a:spcBef>
                <a:spcPts val="370"/>
              </a:spcBef>
              <a:spcAft>
                <a:spcPts val="0"/>
              </a:spcAft>
              <a:buSzPts val="2210"/>
              <a:buChar char="●"/>
            </a:pPr>
            <a:r>
              <a:rPr lang="en-US"/>
              <a:t>Fo</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7"/>
                  </a:ext>
                </a:extLst>
              </a:rPr>
              <a:t>undational Skill Statement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8"/>
                </a:ext>
              </a:extLst>
            </a:endParaRPr>
          </a:p>
          <a:p>
            <a:pPr marL="91440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9"/>
                  </a:ext>
                </a:extLst>
              </a:rPr>
              <a:t>Alignment to TEKS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0"/>
                </a:ext>
              </a:extLst>
            </a:endParaRPr>
          </a:p>
          <a:p>
            <a:pPr marL="91440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1"/>
                  </a:ext>
                </a:extLst>
              </a:rPr>
              <a:t>Differentiation between Skill Levels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2"/>
                </a:ext>
              </a:extLst>
            </a:endParaRPr>
          </a:p>
          <a:p>
            <a:pPr marL="91440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3"/>
                  </a:ext>
                </a:extLst>
              </a:rPr>
              <a:t>Ap</a:t>
            </a:r>
            <a:r>
              <a:rPr lang="en-US"/>
              <a:t>propriate Evidence </a:t>
            </a:r>
            <a:endParaRPr/>
          </a:p>
          <a:p>
            <a:pPr marL="914400" lvl="0" indent="-368935" algn="l" rtl="0">
              <a:spcBef>
                <a:spcPts val="0"/>
              </a:spcBef>
              <a:spcAft>
                <a:spcPts val="0"/>
              </a:spcAft>
              <a:buSzPts val="2210"/>
              <a:buChar char="●"/>
            </a:pPr>
            <a:r>
              <a:rPr lang="en-US"/>
              <a:t>Rigor of Goals</a:t>
            </a:r>
            <a:endParaRPr/>
          </a:p>
        </p:txBody>
      </p:sp>
      <p:sp>
        <p:nvSpPr>
          <p:cNvPr id="1624" name="Google Shape;1624;p17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149</a:t>
            </a:fld>
            <a:endParaRPr sz="18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txBox="1">
            <a:spLocks noGrp="1"/>
          </p:cNvSpPr>
          <p:nvPr>
            <p:ph type="title"/>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2800" b="0" dirty="0">
                <a:solidFill>
                  <a:srgbClr val="F0F0F0"/>
                </a:solidFill>
              </a:rPr>
              <a:t>Growth vs. Achievement – 2 </a:t>
            </a:r>
            <a:endParaRPr dirty="0">
              <a:solidFill>
                <a:srgbClr val="F0F0F0"/>
              </a:solidFill>
            </a:endParaRPr>
          </a:p>
        </p:txBody>
      </p:sp>
      <p:sp>
        <p:nvSpPr>
          <p:cNvPr id="228" name="Google Shape;228;p22"/>
          <p:cNvSpPr txBox="1">
            <a:spLocks noGrp="1"/>
          </p:cNvSpPr>
          <p:nvPr>
            <p:ph type="body" idx="1"/>
          </p:nvPr>
        </p:nvSpPr>
        <p:spPr>
          <a:xfrm>
            <a:off x="207200" y="2403251"/>
            <a:ext cx="4026000" cy="1972800"/>
          </a:xfrm>
          <a:prstGeom prst="rect">
            <a:avLst/>
          </a:prstGeom>
          <a:noFill/>
          <a:ln>
            <a:noFill/>
          </a:ln>
        </p:spPr>
        <p:txBody>
          <a:bodyPr spcFirstLastPara="1" wrap="square" lIns="91425" tIns="45700" rIns="91425" bIns="45700" anchor="t" anchorCtr="0">
            <a:noAutofit/>
          </a:bodyPr>
          <a:lstStyle/>
          <a:p>
            <a:pPr marL="255985" marR="0" lvl="0" indent="-255985" algn="ctr" rtl="0">
              <a:spcBef>
                <a:spcPts val="0"/>
              </a:spcBef>
              <a:spcAft>
                <a:spcPts val="0"/>
              </a:spcAft>
              <a:buNone/>
            </a:pPr>
            <a:r>
              <a:rPr lang="en-US" sz="3600">
                <a:solidFill>
                  <a:schemeClr val="dk1"/>
                </a:solidFill>
                <a:latin typeface="Source Sans Pro"/>
                <a:ea typeface="Source Sans Pro"/>
                <a:cs typeface="Source Sans Pro"/>
                <a:sym typeface="Source Sans Pro"/>
              </a:rPr>
              <a:t>Pre-set grade level expectations for all</a:t>
            </a:r>
            <a:endParaRPr/>
          </a:p>
        </p:txBody>
      </p:sp>
      <p:sp>
        <p:nvSpPr>
          <p:cNvPr id="229" name="Google Shape;229;p22" descr="Does not equal "/>
          <p:cNvSpPr/>
          <p:nvPr/>
        </p:nvSpPr>
        <p:spPr>
          <a:xfrm>
            <a:off x="4379604" y="2544763"/>
            <a:ext cx="914400" cy="914400"/>
          </a:xfrm>
          <a:prstGeom prst="mathNotEqual">
            <a:avLst>
              <a:gd name="adj1" fmla="val 23520"/>
              <a:gd name="adj2" fmla="val 6600000"/>
              <a:gd name="adj3" fmla="val 11760"/>
            </a:avLst>
          </a:prstGeom>
          <a:solidFill>
            <a:srgbClr val="70659A"/>
          </a:solidFill>
          <a:ln w="25400" cap="flat" cmpd="sng">
            <a:solidFill>
              <a:srgbClr val="70659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30" name="Google Shape;230;p22"/>
          <p:cNvSpPr txBox="1"/>
          <p:nvPr/>
        </p:nvSpPr>
        <p:spPr>
          <a:xfrm>
            <a:off x="5537026" y="2544775"/>
            <a:ext cx="3354000" cy="1689900"/>
          </a:xfrm>
          <a:prstGeom prst="rect">
            <a:avLst/>
          </a:prstGeom>
          <a:noFill/>
          <a:ln>
            <a:noFill/>
          </a:ln>
        </p:spPr>
        <p:txBody>
          <a:bodyPr spcFirstLastPara="1" wrap="square" lIns="91425" tIns="45700" rIns="91425" bIns="45700" anchor="t" anchorCtr="0">
            <a:normAutofit/>
          </a:bodyPr>
          <a:lstStyle/>
          <a:p>
            <a:pPr marL="255985" marR="0" lvl="0" indent="-255985" algn="ctr" rtl="0">
              <a:spcBef>
                <a:spcPts val="0"/>
              </a:spcBef>
              <a:spcAft>
                <a:spcPts val="0"/>
              </a:spcAft>
              <a:buNone/>
            </a:pPr>
            <a:r>
              <a:rPr lang="en-US" sz="3600">
                <a:solidFill>
                  <a:schemeClr val="dk1"/>
                </a:solidFill>
                <a:latin typeface="Source Sans Pro"/>
                <a:ea typeface="Source Sans Pro"/>
                <a:cs typeface="Source Sans Pro"/>
                <a:sym typeface="Source Sans Pro"/>
              </a:rPr>
              <a:t>Student Growth Measures</a:t>
            </a:r>
            <a:endParaRPr/>
          </a:p>
        </p:txBody>
      </p:sp>
      <p:sp>
        <p:nvSpPr>
          <p:cNvPr id="231" name="Google Shape;231;p2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a:t>
            </a:fld>
            <a:endParaRPr sz="1800">
              <a:solidFill>
                <a:srgbClr val="FFFFFF"/>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29"/>
        <p:cNvGrpSpPr/>
        <p:nvPr/>
      </p:nvGrpSpPr>
      <p:grpSpPr>
        <a:xfrm>
          <a:off x="0" y="0"/>
          <a:ext cx="0" cy="0"/>
          <a:chOff x="0" y="0"/>
          <a:chExt cx="0" cy="0"/>
        </a:xfrm>
      </p:grpSpPr>
      <p:sp>
        <p:nvSpPr>
          <p:cNvPr id="1630" name="Google Shape;1630;p175"/>
          <p:cNvSpPr txBox="1">
            <a:spLocks noGrp="1"/>
          </p:cNvSpPr>
          <p:nvPr>
            <p:ph type="title"/>
          </p:nvPr>
        </p:nvSpPr>
        <p:spPr>
          <a:xfrm>
            <a:off x="698500" y="274637"/>
            <a:ext cx="7988300" cy="1662458"/>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br>
              <a:rPr lang="en-US" sz="4800" dirty="0">
                <a:solidFill>
                  <a:srgbClr val="70659A"/>
                </a:solidFill>
              </a:rPr>
            </a:br>
            <a:br>
              <a:rPr lang="en-US" sz="4800" dirty="0">
                <a:solidFill>
                  <a:srgbClr val="70659A"/>
                </a:solidFill>
              </a:rPr>
            </a:br>
            <a:r>
              <a:rPr lang="en-US" sz="4800" dirty="0">
                <a:solidFill>
                  <a:srgbClr val="70659A"/>
                </a:solidFill>
              </a:rPr>
              <a:t>For Appraisers – </a:t>
            </a:r>
            <a:br>
              <a:rPr lang="en-US" sz="4800" dirty="0">
                <a:solidFill>
                  <a:srgbClr val="70659A"/>
                </a:solidFill>
              </a:rPr>
            </a:br>
            <a:r>
              <a:rPr lang="en-US" sz="4800" dirty="0">
                <a:solidFill>
                  <a:srgbClr val="70659A"/>
                </a:solidFill>
              </a:rPr>
              <a:t>BOY During Conference</a:t>
            </a:r>
            <a:endParaRPr dirty="0"/>
          </a:p>
        </p:txBody>
      </p:sp>
      <p:sp>
        <p:nvSpPr>
          <p:cNvPr id="1631" name="Google Shape;1631;p175"/>
          <p:cNvSpPr txBox="1">
            <a:spLocks noGrp="1"/>
          </p:cNvSpPr>
          <p:nvPr>
            <p:ph type="body" idx="1"/>
          </p:nvPr>
        </p:nvSpPr>
        <p:spPr>
          <a:xfrm>
            <a:off x="914400" y="2099732"/>
            <a:ext cx="7772400" cy="3920067"/>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2210"/>
              <a:buChar char="●"/>
            </a:pPr>
            <a:r>
              <a:rPr lang="en-US" dirty="0"/>
              <a:t>Begin positive</a:t>
            </a:r>
            <a:endParaRPr dirty="0"/>
          </a:p>
          <a:p>
            <a:pPr marL="457200" lvl="0" indent="-457200" algn="l" rtl="0">
              <a:spcBef>
                <a:spcPts val="0"/>
              </a:spcBef>
              <a:spcAft>
                <a:spcPts val="0"/>
              </a:spcAft>
              <a:buSzPts val="2210"/>
              <a:buChar char="●"/>
            </a:pPr>
            <a:r>
              <a:rPr lang="en-US" dirty="0"/>
              <a:t>Ask key questions</a:t>
            </a:r>
            <a:endParaRPr dirty="0"/>
          </a:p>
          <a:p>
            <a:pPr marL="457200" lvl="0" indent="-457200" algn="l" rtl="0">
              <a:spcBef>
                <a:spcPts val="0"/>
              </a:spcBef>
              <a:spcAft>
                <a:spcPts val="0"/>
              </a:spcAft>
              <a:buSzPts val="2210"/>
              <a:buChar char="●"/>
            </a:pPr>
            <a:r>
              <a:rPr lang="en-US" dirty="0"/>
              <a:t>Put the thinking back on the teacher</a:t>
            </a:r>
            <a:endParaRPr dirty="0"/>
          </a:p>
          <a:p>
            <a:pPr marL="457200" lvl="0" indent="-457200" algn="l" rtl="0">
              <a:spcBef>
                <a:spcPts val="0"/>
              </a:spcBef>
              <a:spcAft>
                <a:spcPts val="0"/>
              </a:spcAft>
              <a:buSzPts val="2210"/>
              <a:buChar char="●"/>
            </a:pPr>
            <a:r>
              <a:rPr lang="en-US" dirty="0"/>
              <a:t>Focus on strengths</a:t>
            </a:r>
            <a:endParaRPr dirty="0"/>
          </a:p>
          <a:p>
            <a:pPr marL="457200" lvl="0" indent="-457200" algn="l" rtl="0">
              <a:spcBef>
                <a:spcPts val="0"/>
              </a:spcBef>
              <a:spcAft>
                <a:spcPts val="0"/>
              </a:spcAft>
              <a:buSzPts val="2210"/>
              <a:buChar char="●"/>
            </a:pPr>
            <a:r>
              <a:rPr lang="en-US" dirty="0"/>
              <a:t>Guide and coach on revisions</a:t>
            </a:r>
            <a:endParaRPr dirty="0"/>
          </a:p>
          <a:p>
            <a:pPr marL="457200" lvl="0" indent="-457200" algn="l" rtl="0">
              <a:spcBef>
                <a:spcPts val="0"/>
              </a:spcBef>
              <a:spcAft>
                <a:spcPts val="0"/>
              </a:spcAft>
              <a:buSzPts val="2210"/>
              <a:buChar char="●"/>
            </a:pPr>
            <a:r>
              <a:rPr lang="en-US" dirty="0"/>
              <a:t>Review </a:t>
            </a:r>
            <a:r>
              <a:rPr lang="en-US" dirty="0" err="1"/>
              <a:t>SLO</a:t>
            </a:r>
            <a:r>
              <a:rPr lang="en-US" dirty="0"/>
              <a:t> Rating Rubric</a:t>
            </a:r>
            <a:endParaRPr dirty="0"/>
          </a:p>
          <a:p>
            <a:pPr marL="457200" lvl="0" indent="-457200" algn="l" rtl="0">
              <a:spcBef>
                <a:spcPts val="0"/>
              </a:spcBef>
              <a:spcAft>
                <a:spcPts val="0"/>
              </a:spcAft>
              <a:buSzPts val="2210"/>
              <a:buChar char="●"/>
            </a:pPr>
            <a:r>
              <a:rPr lang="en-US" dirty="0" err="1"/>
              <a:t>SLO</a:t>
            </a:r>
            <a:r>
              <a:rPr lang="en-US" dirty="0"/>
              <a:t> Process for teachers and students – both flexible, requires reflection, growth, revisions</a:t>
            </a:r>
            <a:endParaRPr dirty="0"/>
          </a:p>
          <a:p>
            <a:pPr marL="457200" lvl="0" indent="-457200" algn="l" rtl="0">
              <a:spcBef>
                <a:spcPts val="0"/>
              </a:spcBef>
              <a:spcAft>
                <a:spcPts val="0"/>
              </a:spcAft>
              <a:buSzPts val="2210"/>
              <a:buChar char="●"/>
            </a:pPr>
            <a:r>
              <a:rPr lang="en-US" dirty="0"/>
              <a:t>Stamp next steps and timeline </a:t>
            </a:r>
            <a:endParaRPr dirty="0"/>
          </a:p>
          <a:p>
            <a:pPr marL="0" lvl="0" indent="0" algn="l" rtl="0">
              <a:spcBef>
                <a:spcPts val="0"/>
              </a:spcBef>
              <a:spcAft>
                <a:spcPts val="0"/>
              </a:spcAft>
              <a:buSzPts val="2210"/>
              <a:buNone/>
            </a:pPr>
            <a:endParaRPr dirty="0"/>
          </a:p>
          <a:p>
            <a:pPr marL="0" lvl="0" indent="0" algn="l" rtl="0">
              <a:spcBef>
                <a:spcPts val="0"/>
              </a:spcBef>
              <a:spcAft>
                <a:spcPts val="0"/>
              </a:spcAft>
              <a:buSzPts val="2210"/>
              <a:buNone/>
            </a:pPr>
            <a:endParaRPr dirty="0"/>
          </a:p>
        </p:txBody>
      </p:sp>
      <p:sp>
        <p:nvSpPr>
          <p:cNvPr id="1632" name="Google Shape;1632;p17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150</a:t>
            </a:fld>
            <a:endParaRPr sz="1800">
              <a:solidFill>
                <a:srgbClr val="FFFFFF"/>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37"/>
        <p:cNvGrpSpPr/>
        <p:nvPr/>
      </p:nvGrpSpPr>
      <p:grpSpPr>
        <a:xfrm>
          <a:off x="0" y="0"/>
          <a:ext cx="0" cy="0"/>
          <a:chOff x="0" y="0"/>
          <a:chExt cx="0" cy="0"/>
        </a:xfrm>
      </p:grpSpPr>
      <p:sp>
        <p:nvSpPr>
          <p:cNvPr id="1638" name="Google Shape;1638;p176"/>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0" dirty="0">
                <a:solidFill>
                  <a:srgbClr val="F47920"/>
                </a:solidFill>
              </a:rPr>
              <a:t>Your Turn! </a:t>
            </a:r>
            <a:r>
              <a:rPr lang="en-US" b="0" dirty="0">
                <a:solidFill>
                  <a:schemeClr val="accent1">
                    <a:lumMod val="20000"/>
                    <a:lumOff val="80000"/>
                  </a:schemeClr>
                </a:solidFill>
              </a:rPr>
              <a:t>- 2</a:t>
            </a:r>
            <a:endParaRPr dirty="0">
              <a:solidFill>
                <a:schemeClr val="accent1">
                  <a:lumMod val="20000"/>
                  <a:lumOff val="80000"/>
                </a:schemeClr>
              </a:solidFill>
            </a:endParaRPr>
          </a:p>
        </p:txBody>
      </p:sp>
      <p:sp>
        <p:nvSpPr>
          <p:cNvPr id="1639" name="Google Shape;1639;p176"/>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rmAutofit/>
          </a:bodyPr>
          <a:lstStyle/>
          <a:p>
            <a:pPr marL="457200" lvl="0" indent="-457200" algn="l" rtl="0">
              <a:spcBef>
                <a:spcPts val="0"/>
              </a:spcBef>
              <a:spcAft>
                <a:spcPts val="0"/>
              </a:spcAft>
              <a:buSzPts val="2210"/>
              <a:buAutoNum type="arabicPeriod"/>
            </a:pPr>
            <a:r>
              <a:rPr lang="en-US" dirty="0"/>
              <a:t>Individually</a:t>
            </a:r>
            <a:endParaRPr dirty="0"/>
          </a:p>
          <a:p>
            <a:pPr marL="457200" lvl="0" indent="-457200" algn="l" rtl="0">
              <a:spcBef>
                <a:spcPts val="580"/>
              </a:spcBef>
              <a:spcAft>
                <a:spcPts val="0"/>
              </a:spcAft>
              <a:buSzPts val="2210"/>
              <a:buAutoNum type="arabicPeriod"/>
            </a:pPr>
            <a:r>
              <a:rPr lang="en-US" dirty="0"/>
              <a:t>During video (and 2 minutes after)</a:t>
            </a:r>
            <a:endParaRPr dirty="0"/>
          </a:p>
          <a:p>
            <a:pPr marL="457200" lvl="0" indent="-457200" algn="l" rtl="0">
              <a:spcBef>
                <a:spcPts val="580"/>
              </a:spcBef>
              <a:spcAft>
                <a:spcPts val="0"/>
              </a:spcAft>
              <a:buSzPts val="2210"/>
              <a:buAutoNum type="arabicPeriod"/>
            </a:pPr>
            <a:r>
              <a:rPr lang="en-US" dirty="0"/>
              <a:t>Jot down</a:t>
            </a:r>
            <a:endParaRPr dirty="0"/>
          </a:p>
          <a:p>
            <a:pPr marL="757237" lvl="1" indent="-457200" algn="l" rtl="0">
              <a:spcBef>
                <a:spcPts val="370"/>
              </a:spcBef>
              <a:spcAft>
                <a:spcPts val="0"/>
              </a:spcAft>
              <a:buSzPts val="2210"/>
              <a:buChar char="●"/>
            </a:pPr>
            <a:r>
              <a:rPr lang="en-US" sz="2600" dirty="0"/>
              <a:t>Strengths</a:t>
            </a:r>
            <a:endParaRPr dirty="0"/>
          </a:p>
          <a:p>
            <a:pPr marL="757237" lvl="1" indent="-457200" algn="l" rtl="0">
              <a:spcBef>
                <a:spcPts val="370"/>
              </a:spcBef>
              <a:spcAft>
                <a:spcPts val="0"/>
              </a:spcAft>
              <a:buSzPts val="2210"/>
              <a:buChar char="●"/>
            </a:pPr>
            <a:r>
              <a:rPr lang="en-US" sz="2600" dirty="0"/>
              <a:t>Opportunities for Growth</a:t>
            </a:r>
          </a:p>
          <a:p>
            <a:pPr marL="757237" lvl="1" indent="-457200">
              <a:buSzPts val="2210"/>
            </a:pPr>
            <a:r>
              <a:rPr lang="en-US" sz="2600" dirty="0"/>
              <a:t>Missing elements</a:t>
            </a:r>
          </a:p>
          <a:p>
            <a:pPr marL="300037" lvl="1" indent="0" algn="l" rtl="0">
              <a:spcBef>
                <a:spcPts val="370"/>
              </a:spcBef>
              <a:spcAft>
                <a:spcPts val="0"/>
              </a:spcAft>
              <a:buSzPts val="2210"/>
              <a:buNone/>
            </a:pPr>
            <a:endParaRPr dirty="0"/>
          </a:p>
        </p:txBody>
      </p:sp>
      <p:sp>
        <p:nvSpPr>
          <p:cNvPr id="1640" name="Google Shape;1640;p17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151</a:t>
            </a:fld>
            <a:endParaRPr sz="1800">
              <a:solidFill>
                <a:srgbClr val="FFFFFF"/>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45"/>
        <p:cNvGrpSpPr/>
        <p:nvPr/>
      </p:nvGrpSpPr>
      <p:grpSpPr>
        <a:xfrm>
          <a:off x="0" y="0"/>
          <a:ext cx="0" cy="0"/>
          <a:chOff x="0" y="0"/>
          <a:chExt cx="0" cy="0"/>
        </a:xfrm>
      </p:grpSpPr>
      <p:sp>
        <p:nvSpPr>
          <p:cNvPr id="1646" name="Google Shape;1646;p177"/>
          <p:cNvSpPr txBox="1">
            <a:spLocks noGrp="1"/>
          </p:cNvSpPr>
          <p:nvPr>
            <p:ph type="title"/>
          </p:nvPr>
        </p:nvSpPr>
        <p:spPr>
          <a:xfrm>
            <a:off x="812800" y="274637"/>
            <a:ext cx="78740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BOY </a:t>
            </a:r>
            <a:r>
              <a:rPr lang="en-US" sz="4800" dirty="0"/>
              <a:t>Conference</a:t>
            </a:r>
            <a:endParaRPr dirty="0"/>
          </a:p>
        </p:txBody>
      </p:sp>
      <p:pic>
        <p:nvPicPr>
          <p:cNvPr id="1026" name="Picture 2" descr="Screen capture of video titled &quot;Student Learning Objectives - Beginning of the Year&quot;">
            <a:hlinkClick r:id="rId3"/>
            <a:extLst>
              <a:ext uri="{FF2B5EF4-FFF2-40B4-BE49-F238E27FC236}">
                <a16:creationId xmlns:a16="http://schemas.microsoft.com/office/drawing/2014/main" id="{1287B955-FFEE-4387-B863-8DB648C20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1285875"/>
            <a:ext cx="7514948" cy="4227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47" name="Google Shape;1647;p17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152</a:t>
            </a:fld>
            <a:endParaRPr sz="1800">
              <a:solidFill>
                <a:srgbClr val="FFFFFF"/>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55"/>
        <p:cNvGrpSpPr/>
        <p:nvPr/>
      </p:nvGrpSpPr>
      <p:grpSpPr>
        <a:xfrm>
          <a:off x="0" y="0"/>
          <a:ext cx="0" cy="0"/>
          <a:chOff x="0" y="0"/>
          <a:chExt cx="0" cy="0"/>
        </a:xfrm>
      </p:grpSpPr>
      <p:sp>
        <p:nvSpPr>
          <p:cNvPr id="1656" name="Google Shape;1656;p17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BOY Conference Strengths</a:t>
            </a:r>
            <a:endParaRPr dirty="0"/>
          </a:p>
        </p:txBody>
      </p:sp>
      <p:sp>
        <p:nvSpPr>
          <p:cNvPr id="1657" name="Google Shape;1657;p178"/>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4"/>
                  </a:ext>
                </a:extLst>
              </a:rPr>
              <a:t>Foundational skill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5"/>
                </a:ext>
              </a:extLst>
            </a:endParaRPr>
          </a:p>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6"/>
                  </a:ext>
                </a:extLst>
              </a:rPr>
              <a:t>Close alignment to the process for all steps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7"/>
                </a:ext>
              </a:extLst>
            </a:endParaRPr>
          </a:p>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8"/>
                  </a:ext>
                </a:extLst>
              </a:rPr>
              <a:t>Intentional </a:t>
            </a:r>
            <a:endParaRPr/>
          </a:p>
          <a:p>
            <a:pPr marL="457200" marR="0" lvl="0" indent="-368935" algn="l" rtl="0">
              <a:spcBef>
                <a:spcPts val="0"/>
              </a:spcBef>
              <a:spcAft>
                <a:spcPts val="0"/>
              </a:spcAft>
              <a:buSzPts val="2210"/>
              <a:buChar char="●"/>
            </a:pPr>
            <a:r>
              <a:rPr lang="en-US"/>
              <a:t>Sets high expectations, grounded in actual student data and familiarity with students and their work</a:t>
            </a:r>
            <a:endParaRPr/>
          </a:p>
          <a:p>
            <a:pPr marL="457200" marR="0" lvl="0" indent="-368935" algn="l" rtl="0">
              <a:spcBef>
                <a:spcPts val="0"/>
              </a:spcBef>
              <a:spcAft>
                <a:spcPts val="0"/>
              </a:spcAft>
              <a:buSzPts val="2210"/>
              <a:buChar char="●"/>
            </a:pPr>
            <a:r>
              <a:rPr lang="en-US"/>
              <a:t>ISP/TSP aligned, differentiated across all levels</a:t>
            </a:r>
            <a:endParaRPr/>
          </a:p>
          <a:p>
            <a:pPr marL="457200" marR="0" lvl="0" indent="-368935" algn="l" rtl="0">
              <a:spcBef>
                <a:spcPts val="0"/>
              </a:spcBef>
              <a:spcAft>
                <a:spcPts val="0"/>
              </a:spcAft>
              <a:buSzPts val="2210"/>
              <a:buChar char="●"/>
            </a:pPr>
            <a:r>
              <a:rPr lang="en-US"/>
              <a:t>Coaching to improve the ISP distinction between Above Typical and Well Above Typical</a:t>
            </a:r>
            <a:endParaRPr/>
          </a:p>
          <a:p>
            <a:pPr marL="0" marR="0" lvl="0" indent="0" algn="l" rtl="0">
              <a:spcBef>
                <a:spcPts val="580"/>
              </a:spcBef>
              <a:spcAft>
                <a:spcPts val="0"/>
              </a:spcAft>
              <a:buNone/>
            </a:pPr>
            <a:endParaRPr/>
          </a:p>
        </p:txBody>
      </p:sp>
      <p:sp>
        <p:nvSpPr>
          <p:cNvPr id="1658" name="Google Shape;1658;p17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153</a:t>
            </a:fld>
            <a:endParaRPr sz="1800">
              <a:solidFill>
                <a:srgbClr val="FFFFFF"/>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63"/>
        <p:cNvGrpSpPr/>
        <p:nvPr/>
      </p:nvGrpSpPr>
      <p:grpSpPr>
        <a:xfrm>
          <a:off x="0" y="0"/>
          <a:ext cx="0" cy="0"/>
          <a:chOff x="0" y="0"/>
          <a:chExt cx="0" cy="0"/>
        </a:xfrm>
      </p:grpSpPr>
      <p:sp>
        <p:nvSpPr>
          <p:cNvPr id="1664" name="Google Shape;1664;p179"/>
          <p:cNvSpPr txBox="1">
            <a:spLocks noGrp="1"/>
          </p:cNvSpPr>
          <p:nvPr>
            <p:ph type="title"/>
          </p:nvPr>
        </p:nvSpPr>
        <p:spPr>
          <a:xfrm>
            <a:off x="201400" y="274625"/>
            <a:ext cx="8942700" cy="8808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3800" dirty="0">
                <a:solidFill>
                  <a:srgbClr val="70659A"/>
                </a:solidFill>
              </a:rPr>
              <a:t>BOY Conference Opportunities for Growth</a:t>
            </a:r>
            <a:endParaRPr sz="3300" dirty="0"/>
          </a:p>
        </p:txBody>
      </p:sp>
      <p:sp>
        <p:nvSpPr>
          <p:cNvPr id="1666" name="Google Shape;1666;p179"/>
          <p:cNvSpPr txBox="1"/>
          <p:nvPr/>
        </p:nvSpPr>
        <p:spPr>
          <a:xfrm>
            <a:off x="871200" y="1310175"/>
            <a:ext cx="7931700" cy="3689100"/>
          </a:xfrm>
          <a:prstGeom prst="rect">
            <a:avLst/>
          </a:prstGeom>
          <a:noFill/>
          <a:ln>
            <a:noFill/>
          </a:ln>
        </p:spPr>
        <p:txBody>
          <a:bodyPr spcFirstLastPara="1" wrap="square" lIns="91425" tIns="91425" rIns="91425" bIns="91425" anchor="t" anchorCtr="0">
            <a:spAutoFit/>
          </a:bodyPr>
          <a:lstStyle/>
          <a:p>
            <a:pPr marL="274320" lvl="0" indent="-153035" algn="l" rtl="0">
              <a:spcBef>
                <a:spcPts val="0"/>
              </a:spcBef>
              <a:spcAft>
                <a:spcPts val="0"/>
              </a:spcAft>
              <a:buClr>
                <a:schemeClr val="accent1"/>
              </a:buClr>
              <a:buSzPts val="2410"/>
              <a:buFont typeface="Noto Sans Symbols"/>
              <a:buChar char="●"/>
            </a:pPr>
            <a:r>
              <a:rPr lang="en-US" sz="2800">
                <a:solidFill>
                  <a:schemeClr val="dk1"/>
                </a:solidFill>
                <a:latin typeface="Source Sans Pro"/>
                <a:ea typeface="Source Sans Pro"/>
                <a:cs typeface="Source Sans Pro"/>
                <a:sym typeface="Source Sans Pro"/>
              </a:rPr>
              <a:t>Align to Success Criteria for</a:t>
            </a:r>
            <a:endParaRPr sz="2800">
              <a:solidFill>
                <a:schemeClr val="dk1"/>
              </a:solidFill>
              <a:latin typeface="Source Sans Pro"/>
              <a:ea typeface="Source Sans Pro"/>
              <a:cs typeface="Source Sans Pro"/>
              <a:sym typeface="Source Sans Pro"/>
            </a:endParaRPr>
          </a:p>
          <a:p>
            <a:pPr marL="548640" lvl="1" indent="-142240" algn="l" rtl="0">
              <a:spcBef>
                <a:spcPts val="0"/>
              </a:spcBef>
              <a:spcAft>
                <a:spcPts val="0"/>
              </a:spcAft>
              <a:buClr>
                <a:schemeClr val="accent2"/>
              </a:buClr>
              <a:buSzPts val="2240"/>
              <a:buFont typeface="Noto Sans Symbols"/>
              <a:buChar char="●"/>
            </a:pPr>
            <a:r>
              <a:rPr lang="en-US" sz="2600">
                <a:solidFill>
                  <a:schemeClr val="dk1"/>
                </a:solidFill>
                <a:latin typeface="Source Sans Pro"/>
                <a:ea typeface="Source Sans Pro"/>
                <a:cs typeface="Source Sans Pro"/>
                <a:sym typeface="Source Sans Pro"/>
              </a:rPr>
              <a:t>Skill Statement</a:t>
            </a:r>
            <a:endParaRPr sz="2600">
              <a:solidFill>
                <a:schemeClr val="dk1"/>
              </a:solidFill>
              <a:latin typeface="Source Sans Pro"/>
              <a:ea typeface="Source Sans Pro"/>
              <a:cs typeface="Source Sans Pro"/>
              <a:sym typeface="Source Sans Pro"/>
            </a:endParaRPr>
          </a:p>
          <a:p>
            <a:pPr marL="548640" lvl="1" indent="-142240" algn="l" rtl="0">
              <a:spcBef>
                <a:spcPts val="0"/>
              </a:spcBef>
              <a:spcAft>
                <a:spcPts val="0"/>
              </a:spcAft>
              <a:buClr>
                <a:schemeClr val="accent2"/>
              </a:buClr>
              <a:buSzPts val="2240"/>
              <a:buFont typeface="Noto Sans Symbols"/>
              <a:buChar char="●"/>
            </a:pPr>
            <a:r>
              <a:rPr lang="en-US" sz="2600">
                <a:solidFill>
                  <a:schemeClr val="dk1"/>
                </a:solidFill>
                <a:latin typeface="Source Sans Pro"/>
                <a:ea typeface="Source Sans Pro"/>
                <a:cs typeface="Source Sans Pro"/>
                <a:sym typeface="Source Sans Pro"/>
              </a:rPr>
              <a:t>ISP</a:t>
            </a:r>
            <a:endParaRPr sz="2600">
              <a:solidFill>
                <a:schemeClr val="dk1"/>
              </a:solidFill>
              <a:latin typeface="Source Sans Pro"/>
              <a:ea typeface="Source Sans Pro"/>
              <a:cs typeface="Source Sans Pro"/>
              <a:sym typeface="Source Sans Pro"/>
            </a:endParaRPr>
          </a:p>
          <a:p>
            <a:pPr marL="548640" lvl="1" indent="-142240" algn="l" rtl="0">
              <a:spcBef>
                <a:spcPts val="0"/>
              </a:spcBef>
              <a:spcAft>
                <a:spcPts val="0"/>
              </a:spcAft>
              <a:buClr>
                <a:schemeClr val="accent2"/>
              </a:buClr>
              <a:buSzPts val="2240"/>
              <a:buFont typeface="Noto Sans Symbols"/>
              <a:buChar char="●"/>
            </a:pPr>
            <a:r>
              <a:rPr lang="en-US" sz="2600">
                <a:solidFill>
                  <a:schemeClr val="dk1"/>
                </a:solidFill>
                <a:latin typeface="Source Sans Pro"/>
                <a:ea typeface="Source Sans Pro"/>
                <a:cs typeface="Source Sans Pro"/>
                <a:sym typeface="Source Sans Pro"/>
              </a:rPr>
              <a:t>TSP</a:t>
            </a:r>
            <a:endParaRPr sz="260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9"/>
                </a:ext>
              </a:extLst>
            </a:endParaRPr>
          </a:p>
          <a:p>
            <a:pPr marL="274320" lvl="0" indent="-153035" algn="l" rtl="0">
              <a:spcBef>
                <a:spcPts val="580"/>
              </a:spcBef>
              <a:spcAft>
                <a:spcPts val="0"/>
              </a:spcAft>
              <a:buClr>
                <a:schemeClr val="accent1"/>
              </a:buClr>
              <a:buSzPts val="2410"/>
              <a:buFont typeface="Noto Sans Symbols"/>
              <a:buChar char="●"/>
            </a:pPr>
            <a:r>
              <a:rPr lang="en-US" sz="2800">
                <a:solidFill>
                  <a:schemeClr val="dk1"/>
                </a:solidFill>
                <a:latin typeface="Source Sans Pro"/>
                <a:ea typeface="Source Sans Pro"/>
                <a:cs typeface="Source Sans Pro"/>
                <a:sym typeface="Source Sans Pro"/>
              </a:rPr>
              <a:t> Ask to see some of student work/evidence that teacher used</a:t>
            </a:r>
            <a:endParaRPr sz="2800">
              <a:solidFill>
                <a:schemeClr val="dk1"/>
              </a:solidFill>
              <a:latin typeface="Source Sans Pro"/>
              <a:ea typeface="Source Sans Pro"/>
              <a:cs typeface="Source Sans Pro"/>
              <a:sym typeface="Source Sans Pro"/>
            </a:endParaRPr>
          </a:p>
          <a:p>
            <a:pPr marL="274320" lvl="0" indent="-153035" algn="l" rtl="0">
              <a:spcBef>
                <a:spcPts val="580"/>
              </a:spcBef>
              <a:spcAft>
                <a:spcPts val="0"/>
              </a:spcAft>
              <a:buClr>
                <a:schemeClr val="accent1"/>
              </a:buClr>
              <a:buSzPts val="2410"/>
              <a:buFont typeface="Noto Sans Symbols"/>
              <a:buChar char="●"/>
            </a:pPr>
            <a:r>
              <a:rPr lang="en-US" sz="2800">
                <a:solidFill>
                  <a:schemeClr val="dk1"/>
                </a:solidFill>
                <a:latin typeface="Source Sans Pro"/>
                <a:ea typeface="Source Sans Pro"/>
                <a:cs typeface="Source Sans Pro"/>
                <a:sym typeface="Source Sans Pro"/>
              </a:rPr>
              <a:t>Selected only 3 students to review. Ideally would review evidence for 1-2 students per skill level</a:t>
            </a:r>
            <a:endParaRPr sz="1600"/>
          </a:p>
        </p:txBody>
      </p:sp>
      <p:sp>
        <p:nvSpPr>
          <p:cNvPr id="1665" name="Google Shape;1665;p17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154</a:t>
            </a:fld>
            <a:endParaRPr sz="1800">
              <a:solidFill>
                <a:srgbClr val="FFFFFF"/>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18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Three Phase Process</a:t>
            </a:r>
            <a:endParaRPr dirty="0"/>
          </a:p>
        </p:txBody>
      </p:sp>
      <p:pic>
        <p:nvPicPr>
          <p:cNvPr id="1688" name="Google Shape;1688;p180" descr="Image of a continuous circle split into three parts each leading to the next titled Three Phase Process. It begins with Phase 1 - Create an SLO, which leads to Phase 2 - Monitor Progress to Drive Instructions, which leads to Phase 3 - Evaluate Success and Reflect and then leads back to Phase 1. &#10;&#10;Phase 2 has been highlighted."/>
          <p:cNvPicPr preferRelativeResize="0"/>
          <p:nvPr/>
        </p:nvPicPr>
        <p:blipFill rotWithShape="1">
          <a:blip r:embed="rId3">
            <a:alphaModFix/>
          </a:blip>
          <a:srcRect/>
          <a:stretch/>
        </p:blipFill>
        <p:spPr>
          <a:xfrm>
            <a:off x="2454787" y="1447800"/>
            <a:ext cx="4606707" cy="4999402"/>
          </a:xfrm>
          <a:prstGeom prst="rect">
            <a:avLst/>
          </a:prstGeom>
          <a:ln>
            <a:noFill/>
          </a:ln>
          <a:effectLst>
            <a:outerShdw blurRad="292100" dist="139700" dir="2700000" algn="tl" rotWithShape="0">
              <a:srgbClr val="333333">
                <a:alpha val="65000"/>
              </a:srgbClr>
            </a:outerShdw>
          </a:effectLst>
        </p:spPr>
      </p:pic>
      <p:sp>
        <p:nvSpPr>
          <p:cNvPr id="1689" name="Google Shape;1689;p18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155</a:t>
            </a:fld>
            <a:endParaRPr sz="1800">
              <a:solidFill>
                <a:srgbClr val="FFFFFF"/>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181"/>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Building a Body of Evidence</a:t>
            </a:r>
            <a:endParaRPr dirty="0"/>
          </a:p>
        </p:txBody>
      </p:sp>
      <p:sp>
        <p:nvSpPr>
          <p:cNvPr id="3" name="Text Placeholder 2">
            <a:extLst>
              <a:ext uri="{FF2B5EF4-FFF2-40B4-BE49-F238E27FC236}">
                <a16:creationId xmlns:a16="http://schemas.microsoft.com/office/drawing/2014/main" id="{4C8A6F25-A938-41AB-8EF5-315EB7B2A243}"/>
              </a:ex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
        <p:nvSpPr>
          <p:cNvPr id="1697" name="Google Shape;1697;p181">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156</a:t>
            </a:fld>
            <a:endParaRPr sz="1800">
              <a:solidFill>
                <a:srgbClr val="FFFFFF"/>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82"/>
          <p:cNvSpPr txBox="1">
            <a:spLocks noGrp="1"/>
          </p:cNvSpPr>
          <p:nvPr>
            <p:ph type="title"/>
          </p:nvPr>
        </p:nvSpPr>
        <p:spPr>
          <a:xfrm>
            <a:off x="457200" y="99218"/>
            <a:ext cx="8802914" cy="176768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Phase Two: Monitor Progress and Build the Body of Evidence (BOE)</a:t>
            </a:r>
            <a:endParaRPr dirty="0"/>
          </a:p>
        </p:txBody>
      </p:sp>
      <p:sp>
        <p:nvSpPr>
          <p:cNvPr id="1704" name="Google Shape;1704;p182"/>
          <p:cNvSpPr txBox="1">
            <a:spLocks noGrp="1"/>
          </p:cNvSpPr>
          <p:nvPr>
            <p:ph type="body" idx="1"/>
          </p:nvPr>
        </p:nvSpPr>
        <p:spPr>
          <a:xfrm>
            <a:off x="457200" y="2616200"/>
            <a:ext cx="8229600" cy="34798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dirty="0"/>
              <a:t>Q: How do I assess student progress for my </a:t>
            </a:r>
            <a:r>
              <a:rPr lang="en-US" dirty="0" err="1"/>
              <a:t>SLO</a:t>
            </a:r>
            <a:r>
              <a:rPr lang="en-US" dirty="0"/>
              <a:t>?</a:t>
            </a:r>
            <a:endParaRPr dirty="0"/>
          </a:p>
          <a:p>
            <a:pPr marL="0" lvl="0" indent="457200" algn="l" rtl="0">
              <a:spcBef>
                <a:spcPts val="540"/>
              </a:spcBef>
              <a:spcAft>
                <a:spcPts val="0"/>
              </a:spcAft>
              <a:buNone/>
            </a:pPr>
            <a:endParaRPr dirty="0"/>
          </a:p>
          <a:p>
            <a:pPr marL="0" lvl="0" indent="57150" algn="l" rtl="0">
              <a:spcBef>
                <a:spcPts val="54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1"/>
                  </a:ext>
                </a:extLst>
              </a:rPr>
              <a:t>A</a:t>
            </a:r>
            <a:r>
              <a:rPr lang="en-US" dirty="0"/>
              <a:t>: With a robust Body of Evidence (BOE)</a:t>
            </a:r>
            <a:endParaRPr dirty="0"/>
          </a:p>
        </p:txBody>
      </p:sp>
      <p:sp>
        <p:nvSpPr>
          <p:cNvPr id="1705" name="Google Shape;1705;p18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157</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183"/>
          <p:cNvSpPr txBox="1">
            <a:spLocks noGrp="1"/>
          </p:cNvSpPr>
          <p:nvPr>
            <p:ph type="title" idx="4294967295"/>
          </p:nvPr>
        </p:nvSpPr>
        <p:spPr>
          <a:xfrm>
            <a:off x="812041" y="1611566"/>
            <a:ext cx="7117200" cy="2862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Source Sans Pro"/>
              <a:buNone/>
            </a:pPr>
            <a:r>
              <a:rPr lang="en-US" sz="6000" b="0" i="0" u="none" strike="noStrike" cap="none" dirty="0">
                <a:solidFill>
                  <a:schemeClr val="lt1"/>
                </a:solidFill>
                <a:latin typeface="Source Sans Pro"/>
                <a:ea typeface="Source Sans Pro"/>
                <a:cs typeface="Source Sans Pro"/>
                <a:sym typeface="Source Sans Pro"/>
              </a:rPr>
              <a:t>How will I guide these students towards growth?</a:t>
            </a:r>
            <a:endParaRPr dirty="0"/>
          </a:p>
        </p:txBody>
      </p:sp>
      <p:sp>
        <p:nvSpPr>
          <p:cNvPr id="1712" name="Google Shape;1712;p18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158</a:t>
            </a:fld>
            <a:endParaRPr sz="1800">
              <a:solidFill>
                <a:srgbClr val="FFFFFF"/>
              </a:solidFill>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184"/>
          <p:cNvSpPr txBox="1">
            <a:spLocks noGrp="1"/>
          </p:cNvSpPr>
          <p:nvPr>
            <p:ph type="title"/>
          </p:nvPr>
        </p:nvSpPr>
        <p:spPr>
          <a:xfrm>
            <a:off x="285750" y="356734"/>
            <a:ext cx="7886700" cy="8105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Body of Evidence </a:t>
            </a:r>
            <a:r>
              <a:rPr lang="en-US" sz="4800" b="0" dirty="0"/>
              <a:t>– 2 </a:t>
            </a:r>
            <a:endParaRPr dirty="0"/>
          </a:p>
        </p:txBody>
      </p:sp>
      <p:sp>
        <p:nvSpPr>
          <p:cNvPr id="1719" name="Google Shape;1719;p184"/>
          <p:cNvSpPr txBox="1">
            <a:spLocks noGrp="1"/>
          </p:cNvSpPr>
          <p:nvPr>
            <p:ph type="body" idx="1"/>
          </p:nvPr>
        </p:nvSpPr>
        <p:spPr>
          <a:xfrm>
            <a:off x="457200" y="1371600"/>
            <a:ext cx="8229600" cy="437410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Arial"/>
              <a:buChar char="•"/>
            </a:pPr>
            <a:r>
              <a:rPr lang="en-US" dirty="0"/>
              <a:t>Define what counts as a quality task/assessment/project in order to be considered part of the BOE</a:t>
            </a:r>
            <a:endParaRPr dirty="0"/>
          </a:p>
          <a:p>
            <a:pPr marL="255985" lvl="0" indent="0" algn="l" rtl="0">
              <a:spcBef>
                <a:spcPts val="0"/>
              </a:spcBef>
              <a:spcAft>
                <a:spcPts val="0"/>
              </a:spcAft>
              <a:buNone/>
            </a:pPr>
            <a:endParaRPr dirty="0"/>
          </a:p>
          <a:p>
            <a:pPr marL="457200" lvl="0" indent="-457200" algn="l" rtl="0">
              <a:spcBef>
                <a:spcPts val="540"/>
              </a:spcBef>
              <a:spcAft>
                <a:spcPts val="0"/>
              </a:spcAft>
              <a:buClr>
                <a:schemeClr val="dk1"/>
              </a:buClr>
              <a:buSzPts val="2700"/>
              <a:buFont typeface="Arial"/>
              <a:buChar char="•"/>
            </a:pPr>
            <a:r>
              <a:rPr lang="en-US" dirty="0"/>
              <a:t>Set minimum number of data points to be included in the BOE, minimum five pieces of student work/evidence per student</a:t>
            </a:r>
            <a:endParaRPr dirty="0"/>
          </a:p>
          <a:p>
            <a:pPr marL="255985" lvl="0" indent="0" algn="l" rtl="0">
              <a:spcBef>
                <a:spcPts val="540"/>
              </a:spcBef>
              <a:spcAft>
                <a:spcPts val="0"/>
              </a:spcAft>
              <a:buNone/>
            </a:pPr>
            <a:endParaRPr dirty="0"/>
          </a:p>
          <a:p>
            <a:pPr marL="457200" lvl="0" indent="-457200" algn="l" rtl="0">
              <a:spcBef>
                <a:spcPts val="540"/>
              </a:spcBef>
              <a:spcAft>
                <a:spcPts val="0"/>
              </a:spcAft>
              <a:buClr>
                <a:schemeClr val="dk1"/>
              </a:buClr>
              <a:buSzPts val="2700"/>
              <a:buFont typeface="Arial"/>
              <a:buChar char="•"/>
            </a:pPr>
            <a:r>
              <a:rPr lang="en-US" dirty="0"/>
              <a:t>Require BOE check-ins at least twice a year with teacher and appraiser</a:t>
            </a:r>
            <a:endParaRPr dirty="0"/>
          </a:p>
          <a:p>
            <a:pPr marL="255985" lvl="0" indent="-255985" algn="l" rtl="0">
              <a:spcBef>
                <a:spcPts val="540"/>
              </a:spcBef>
              <a:spcAft>
                <a:spcPts val="0"/>
              </a:spcAft>
              <a:buNone/>
            </a:pPr>
            <a:endParaRPr dirty="0"/>
          </a:p>
        </p:txBody>
      </p:sp>
      <p:sp>
        <p:nvSpPr>
          <p:cNvPr id="1720" name="Google Shape;1720;p18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159</a:t>
            </a:fld>
            <a:endParaRPr sz="18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The </a:t>
            </a:r>
            <a:r>
              <a:rPr lang="en-US" sz="4800" dirty="0" err="1">
                <a:solidFill>
                  <a:srgbClr val="70659A"/>
                </a:solidFill>
              </a:rPr>
              <a:t>SLO</a:t>
            </a:r>
            <a:r>
              <a:rPr lang="en-US" sz="4800" dirty="0">
                <a:solidFill>
                  <a:srgbClr val="70659A"/>
                </a:solidFill>
              </a:rPr>
              <a:t> Perspective</a:t>
            </a:r>
            <a:endParaRPr dirty="0"/>
          </a:p>
        </p:txBody>
      </p:sp>
      <p:sp>
        <p:nvSpPr>
          <p:cNvPr id="246" name="Google Shape;246;p24"/>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550"/>
              <a:buFont typeface="Noto Sans Symbols"/>
              <a:buNone/>
            </a:pPr>
            <a:r>
              <a:rPr lang="en-US" sz="3000" b="0" i="0" u="none" strike="noStrike" cap="none">
                <a:solidFill>
                  <a:schemeClr val="dk1"/>
                </a:solidFill>
                <a:latin typeface="Source Sans Pro"/>
                <a:ea typeface="Source Sans Pro"/>
                <a:cs typeface="Source Sans Pro"/>
                <a:sym typeface="Source Sans Pro"/>
              </a:rPr>
              <a:t>The goal of a teacher is to maximize the potential of every student in the classro</a:t>
            </a:r>
            <a:r>
              <a:rPr lang="en-US" sz="30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o</a:t>
            </a:r>
            <a:r>
              <a:rPr lang="en-US" sz="3000" b="0" i="0" u="none" strike="noStrike" cap="none">
                <a:solidFill>
                  <a:schemeClr val="dk1"/>
                </a:solidFill>
                <a:latin typeface="Source Sans Pro"/>
                <a:ea typeface="Source Sans Pro"/>
                <a:cs typeface="Source Sans Pro"/>
                <a:sym typeface="Source Sans Pro"/>
              </a:rPr>
              <a:t>m.</a:t>
            </a: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140335" lvl="0" indent="0" algn="l" rtl="0">
              <a:spcBef>
                <a:spcPts val="580"/>
              </a:spcBef>
              <a:spcAft>
                <a:spcPts val="0"/>
              </a:spcAft>
              <a:buSzPts val="2210"/>
              <a:buNone/>
            </a:pPr>
            <a:endParaRPr/>
          </a:p>
        </p:txBody>
      </p:sp>
      <p:sp>
        <p:nvSpPr>
          <p:cNvPr id="247" name="Google Shape;247;p24">
            <a:extLst>
              <a:ext uri="{C183D7F6-B498-43B3-948B-1728B52AA6E4}">
                <adec:decorative xmlns:adec="http://schemas.microsoft.com/office/drawing/2017/decorative" val="1"/>
              </a:ext>
            </a:extLst>
          </p:cNvPr>
          <p:cNvSpPr/>
          <p:nvPr/>
        </p:nvSpPr>
        <p:spPr>
          <a:xfrm>
            <a:off x="1003852" y="3721100"/>
            <a:ext cx="1451113" cy="1011457"/>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48" name="Google Shape;248;p24"/>
          <p:cNvSpPr txBox="1"/>
          <p:nvPr/>
        </p:nvSpPr>
        <p:spPr>
          <a:xfrm>
            <a:off x="2778561" y="3613442"/>
            <a:ext cx="5450100" cy="1339200"/>
          </a:xfrm>
          <a:prstGeom prst="rect">
            <a:avLst/>
          </a:prstGeom>
          <a:noFill/>
          <a:ln w="76200" cap="flat" cmpd="sng">
            <a:solidFill>
              <a:srgbClr val="5783C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Source Sans Pro"/>
                <a:ea typeface="Source Sans Pro"/>
                <a:cs typeface="Source Sans Pro"/>
                <a:sym typeface="Source Sans Pro"/>
              </a:rPr>
              <a:t>Student growth is the best indicator of whether teachers are reaching that goal.</a:t>
            </a:r>
            <a:endParaRPr/>
          </a:p>
        </p:txBody>
      </p:sp>
      <p:sp>
        <p:nvSpPr>
          <p:cNvPr id="249" name="Google Shape;249;p2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185"/>
          <p:cNvSpPr txBox="1">
            <a:spLocks noGrp="1"/>
          </p:cNvSpPr>
          <p:nvPr>
            <p:ph type="title"/>
          </p:nvPr>
        </p:nvSpPr>
        <p:spPr>
          <a:xfrm>
            <a:off x="285748" y="140406"/>
            <a:ext cx="8058152" cy="4546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Body of Evidence </a:t>
            </a:r>
            <a:r>
              <a:rPr lang="en-US" sz="4800" b="0" dirty="0"/>
              <a:t>– 3 </a:t>
            </a:r>
            <a:endParaRPr dirty="0"/>
          </a:p>
        </p:txBody>
      </p:sp>
      <p:sp>
        <p:nvSpPr>
          <p:cNvPr id="1727" name="Google Shape;1727;p185"/>
          <p:cNvSpPr txBox="1">
            <a:spLocks noGrp="1"/>
          </p:cNvSpPr>
          <p:nvPr>
            <p:ph type="body" idx="1"/>
          </p:nvPr>
        </p:nvSpPr>
        <p:spPr>
          <a:xfrm>
            <a:off x="285749" y="725557"/>
            <a:ext cx="8669565" cy="4612071"/>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200">
                <a:latin typeface="Source Sans Pro"/>
                <a:ea typeface="Source Sans Pro"/>
                <a:cs typeface="Source Sans Pro"/>
                <a:sym typeface="Source Sans Pro"/>
              </a:rPr>
              <a:t>SLO Skill Statement:  Students will be able to draw accurate conclusions supported by appropriate textual evidence from informational texts</a:t>
            </a:r>
            <a:endParaRPr sz="2200">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728" name="Google Shape;1728;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29" name="Google Shape;1729;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0" name="Google Shape;1730;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1" name="Google Shape;1731;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3" name="Google Shape;1733;p185"/>
          <p:cNvSpPr txBox="1"/>
          <p:nvPr/>
        </p:nvSpPr>
        <p:spPr>
          <a:xfrm>
            <a:off x="285748" y="2651687"/>
            <a:ext cx="2068286" cy="2400657"/>
          </a:xfrm>
          <a:prstGeom prst="rect">
            <a:avLst/>
          </a:prstGeom>
          <a:noFill/>
          <a:ln w="5715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Source Sans Pro"/>
                <a:ea typeface="Source Sans Pro"/>
                <a:cs typeface="Source Sans Pro"/>
                <a:sym typeface="Source Sans Pro"/>
              </a:rPr>
              <a:t>Which assignments should be part of the BOE for this SLO?</a:t>
            </a:r>
            <a:endParaRPr/>
          </a:p>
        </p:txBody>
      </p:sp>
      <p:graphicFrame>
        <p:nvGraphicFramePr>
          <p:cNvPr id="1732" name="Google Shape;1732;p185"/>
          <p:cNvGraphicFramePr/>
          <p:nvPr/>
        </p:nvGraphicFramePr>
        <p:xfrm>
          <a:off x="2485730" y="1473384"/>
          <a:ext cx="6429825" cy="4912875"/>
        </p:xfrm>
        <a:graphic>
          <a:graphicData uri="http://schemas.openxmlformats.org/drawingml/2006/table">
            <a:tbl>
              <a:tblPr firstRow="1" bandRow="1">
                <a:noFill/>
                <a:tableStyleId>{52045216-18D2-4814-BB6A-587B3A373916}</a:tableStyleId>
              </a:tblPr>
              <a:tblGrid>
                <a:gridCol w="5371350">
                  <a:extLst>
                    <a:ext uri="{9D8B030D-6E8A-4147-A177-3AD203B41FA5}">
                      <a16:colId xmlns:a16="http://schemas.microsoft.com/office/drawing/2014/main" val="20000"/>
                    </a:ext>
                  </a:extLst>
                </a:gridCol>
                <a:gridCol w="1058475">
                  <a:extLst>
                    <a:ext uri="{9D8B030D-6E8A-4147-A177-3AD203B41FA5}">
                      <a16:colId xmlns:a16="http://schemas.microsoft.com/office/drawing/2014/main" val="20001"/>
                    </a:ext>
                  </a:extLst>
                </a:gridCol>
              </a:tblGrid>
              <a:tr h="586825">
                <a:tc>
                  <a:txBody>
                    <a:bodyPr/>
                    <a:lstStyle/>
                    <a:p>
                      <a:pPr marL="0" marR="0" lvl="0" indent="0" algn="l" rtl="0">
                        <a:spcBef>
                          <a:spcPts val="0"/>
                        </a:spcBef>
                        <a:spcAft>
                          <a:spcPts val="0"/>
                        </a:spcAft>
                        <a:buNone/>
                      </a:pPr>
                      <a:r>
                        <a:rPr lang="en-US" sz="2000" dirty="0">
                          <a:solidFill>
                            <a:schemeClr val="dk1"/>
                          </a:solidFill>
                        </a:rPr>
                        <a:t>Assignment</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2000" dirty="0">
                          <a:solidFill>
                            <a:schemeClr val="dk1"/>
                          </a:solidFill>
                        </a:rPr>
                        <a:t>Part of BOE?</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488475">
                <a:tc>
                  <a:txBody>
                    <a:bodyPr/>
                    <a:lstStyle/>
                    <a:p>
                      <a:pPr marL="0" marR="0" lvl="0" indent="0" algn="l" rtl="0">
                        <a:spcBef>
                          <a:spcPts val="0"/>
                        </a:spcBef>
                        <a:spcAft>
                          <a:spcPts val="0"/>
                        </a:spcAft>
                        <a:buNone/>
                      </a:pPr>
                      <a:r>
                        <a:rPr lang="en-US" sz="2000" dirty="0"/>
                        <a:t>1. In class claim/evidence essay (Sep)</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8475">
                <a:tc>
                  <a:txBody>
                    <a:bodyPr/>
                    <a:lstStyle/>
                    <a:p>
                      <a:pPr marL="0" marR="0" lvl="0" indent="0" algn="l" rtl="0">
                        <a:spcBef>
                          <a:spcPts val="0"/>
                        </a:spcBef>
                        <a:spcAft>
                          <a:spcPts val="0"/>
                        </a:spcAft>
                        <a:buNone/>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4"/>
                            </a:ext>
                          </a:extLst>
                        </a:rPr>
                        <a:t>2. “Explain your evidence</a:t>
                      </a:r>
                      <a:r>
                        <a:rPr lang="en-US" sz="2000" dirty="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425">
                <a:tc>
                  <a:txBody>
                    <a:bodyPr/>
                    <a:lstStyle/>
                    <a:p>
                      <a:pPr marL="0" marR="0" lvl="0" indent="0" algn="l" rtl="0">
                        <a:spcBef>
                          <a:spcPts val="0"/>
                        </a:spcBef>
                        <a:spcAft>
                          <a:spcPts val="0"/>
                        </a:spcAft>
                        <a:buNone/>
                      </a:pPr>
                      <a:r>
                        <a:rPr lang="en-US" sz="2000" dirty="0"/>
                        <a:t>3. “Supporting your claim” short answer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6750">
                <a:tc>
                  <a:txBody>
                    <a:bodyPr/>
                    <a:lstStyle/>
                    <a:p>
                      <a:pPr marL="0" marR="0" lvl="0" indent="0" algn="l" rtl="0">
                        <a:spcBef>
                          <a:spcPts val="0"/>
                        </a:spcBef>
                        <a:spcAft>
                          <a:spcPts val="0"/>
                        </a:spcAft>
                        <a:buNone/>
                      </a:pPr>
                      <a:r>
                        <a:rPr lang="en-US" sz="2000" dirty="0"/>
                        <a:t>4. Haiku</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88475">
                <a:tc>
                  <a:txBody>
                    <a:bodyPr/>
                    <a:lstStyle/>
                    <a:p>
                      <a:pPr marL="0" marR="0" lvl="0" indent="0" algn="l" rtl="0">
                        <a:spcBef>
                          <a:spcPts val="0"/>
                        </a:spcBef>
                        <a:spcAft>
                          <a:spcPts val="0"/>
                        </a:spcAft>
                        <a:buNone/>
                      </a:pPr>
                      <a:r>
                        <a:rPr lang="en-US" sz="2000" dirty="0"/>
                        <a:t>5. Autobiography</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8475">
                <a:tc>
                  <a:txBody>
                    <a:bodyPr/>
                    <a:lstStyle/>
                    <a:p>
                      <a:pPr marL="0" marR="0" lvl="0" indent="0" algn="l" rtl="0">
                        <a:spcBef>
                          <a:spcPts val="0"/>
                        </a:spcBef>
                        <a:spcAft>
                          <a:spcPts val="0"/>
                        </a:spcAft>
                        <a:buNone/>
                      </a:pPr>
                      <a:r>
                        <a:rPr lang="en-US" sz="2000" dirty="0"/>
                        <a:t>6. In class claim/evidence essay (Feb)</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88475">
                <a:tc>
                  <a:txBody>
                    <a:bodyPr/>
                    <a:lstStyle/>
                    <a:p>
                      <a:pPr marL="0" marR="0" lvl="0" indent="0" algn="l" rtl="0">
                        <a:spcBef>
                          <a:spcPts val="0"/>
                        </a:spcBef>
                        <a:spcAft>
                          <a:spcPts val="0"/>
                        </a:spcAft>
                        <a:buNone/>
                      </a:pPr>
                      <a:r>
                        <a:rPr lang="en-US" sz="2000" dirty="0"/>
                        <a:t>7. Poetry journal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88475">
                <a:tc>
                  <a:txBody>
                    <a:bodyPr/>
                    <a:lstStyle/>
                    <a:p>
                      <a:pPr marL="0" marR="0" lvl="0" indent="0" algn="l" rtl="0">
                        <a:spcBef>
                          <a:spcPts val="0"/>
                        </a:spcBef>
                        <a:spcAft>
                          <a:spcPts val="0"/>
                        </a:spcAft>
                        <a:buNone/>
                      </a:pPr>
                      <a:r>
                        <a:rPr lang="en-US" sz="2000" dirty="0"/>
                        <a:t>8. In class claim/evidence essay (Apr)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88475">
                <a:tc>
                  <a:txBody>
                    <a:bodyPr/>
                    <a:lstStyle/>
                    <a:p>
                      <a:pPr marL="0" marR="0" lvl="0" indent="0" algn="l" rtl="0">
                        <a:spcBef>
                          <a:spcPts val="0"/>
                        </a:spcBef>
                        <a:spcAft>
                          <a:spcPts val="0"/>
                        </a:spcAft>
                        <a:buNone/>
                      </a:pPr>
                      <a:r>
                        <a:rPr lang="en-US" sz="2000" dirty="0"/>
                        <a:t>9. Final exam claim/evidence free response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734" name="Google Shape;1734;p18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160</a:t>
            </a:fld>
            <a:endParaRPr sz="1800">
              <a:solidFill>
                <a:srgbClr val="FFFFFF"/>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186"/>
          <p:cNvSpPr txBox="1">
            <a:spLocks noGrp="1"/>
          </p:cNvSpPr>
          <p:nvPr>
            <p:ph type="title"/>
          </p:nvPr>
        </p:nvSpPr>
        <p:spPr>
          <a:xfrm>
            <a:off x="285748" y="140406"/>
            <a:ext cx="8058152" cy="4546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Body of Evidence </a:t>
            </a:r>
            <a:r>
              <a:rPr lang="en-US" sz="4800" b="0" dirty="0"/>
              <a:t>– 4 </a:t>
            </a:r>
            <a:endParaRPr dirty="0"/>
          </a:p>
        </p:txBody>
      </p:sp>
      <p:sp>
        <p:nvSpPr>
          <p:cNvPr id="1741" name="Google Shape;1741;p186"/>
          <p:cNvSpPr txBox="1">
            <a:spLocks noGrp="1"/>
          </p:cNvSpPr>
          <p:nvPr>
            <p:ph type="body" idx="1"/>
          </p:nvPr>
        </p:nvSpPr>
        <p:spPr>
          <a:xfrm>
            <a:off x="285749" y="613228"/>
            <a:ext cx="8669565"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200">
                <a:latin typeface="Source Sans Pro"/>
                <a:ea typeface="Source Sans Pro"/>
                <a:cs typeface="Source Sans Pro"/>
                <a:sym typeface="Source Sans Pro"/>
              </a:rPr>
              <a:t>SLO Skill Statement:  Students will be able to draw accurate conclusions supported by appropriate textual evidence from informational texts</a:t>
            </a:r>
            <a:endParaRPr sz="2200">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742" name="Google Shape;1742;p186">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43" name="Google Shape;1743;p186">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44" name="Google Shape;1744;p186">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45" name="Google Shape;1745;p186">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47" name="Google Shape;1747;p186"/>
          <p:cNvSpPr txBox="1"/>
          <p:nvPr/>
        </p:nvSpPr>
        <p:spPr>
          <a:xfrm>
            <a:off x="285748" y="2651687"/>
            <a:ext cx="2068286" cy="2400657"/>
          </a:xfrm>
          <a:prstGeom prst="rect">
            <a:avLst/>
          </a:prstGeom>
          <a:noFill/>
          <a:ln w="5715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Source Sans Pro"/>
                <a:ea typeface="Source Sans Pro"/>
                <a:cs typeface="Source Sans Pro"/>
                <a:sym typeface="Source Sans Pro"/>
              </a:rPr>
              <a:t>Which assignments should be part of the BOE for this SLO?</a:t>
            </a:r>
            <a:endParaRPr/>
          </a:p>
        </p:txBody>
      </p:sp>
      <p:graphicFrame>
        <p:nvGraphicFramePr>
          <p:cNvPr id="1746" name="Google Shape;1746;p186"/>
          <p:cNvGraphicFramePr/>
          <p:nvPr/>
        </p:nvGraphicFramePr>
        <p:xfrm>
          <a:off x="2525487" y="1433374"/>
          <a:ext cx="6429825" cy="4912875"/>
        </p:xfrm>
        <a:graphic>
          <a:graphicData uri="http://schemas.openxmlformats.org/drawingml/2006/table">
            <a:tbl>
              <a:tblPr firstRow="1" bandRow="1">
                <a:noFill/>
                <a:tableStyleId>{52045216-18D2-4814-BB6A-587B3A373916}</a:tableStyleId>
              </a:tblPr>
              <a:tblGrid>
                <a:gridCol w="5371350">
                  <a:extLst>
                    <a:ext uri="{9D8B030D-6E8A-4147-A177-3AD203B41FA5}">
                      <a16:colId xmlns:a16="http://schemas.microsoft.com/office/drawing/2014/main" val="20000"/>
                    </a:ext>
                  </a:extLst>
                </a:gridCol>
                <a:gridCol w="1058475">
                  <a:extLst>
                    <a:ext uri="{9D8B030D-6E8A-4147-A177-3AD203B41FA5}">
                      <a16:colId xmlns:a16="http://schemas.microsoft.com/office/drawing/2014/main" val="20001"/>
                    </a:ext>
                  </a:extLst>
                </a:gridCol>
              </a:tblGrid>
              <a:tr h="586825">
                <a:tc>
                  <a:txBody>
                    <a:bodyPr/>
                    <a:lstStyle/>
                    <a:p>
                      <a:pPr marL="0" marR="0" lvl="0" indent="0" algn="l" rtl="0">
                        <a:spcBef>
                          <a:spcPts val="0"/>
                        </a:spcBef>
                        <a:spcAft>
                          <a:spcPts val="0"/>
                        </a:spcAft>
                        <a:buNone/>
                      </a:pPr>
                      <a:r>
                        <a:rPr lang="en-US" sz="2000" dirty="0">
                          <a:solidFill>
                            <a:schemeClr val="dk1"/>
                          </a:solidFill>
                        </a:rPr>
                        <a:t>Assignment</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2000" dirty="0">
                          <a:solidFill>
                            <a:schemeClr val="dk1"/>
                          </a:solidFill>
                        </a:rPr>
                        <a:t>Part of BOE?</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488475">
                <a:tc>
                  <a:txBody>
                    <a:bodyPr/>
                    <a:lstStyle/>
                    <a:p>
                      <a:pPr marL="0" marR="0" lvl="0" indent="0" algn="l" rtl="0">
                        <a:spcBef>
                          <a:spcPts val="0"/>
                        </a:spcBef>
                        <a:spcAft>
                          <a:spcPts val="0"/>
                        </a:spcAft>
                        <a:buNone/>
                      </a:pPr>
                      <a:r>
                        <a:rPr lang="en-US" sz="2000" dirty="0"/>
                        <a:t>1. In class claim/evidence essay (Sep)</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Yes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8475">
                <a:tc>
                  <a:txBody>
                    <a:bodyPr/>
                    <a:lstStyle/>
                    <a:p>
                      <a:pPr marL="0" marR="0" lvl="0" indent="0" algn="l" rtl="0">
                        <a:spcBef>
                          <a:spcPts val="0"/>
                        </a:spcBef>
                        <a:spcAft>
                          <a:spcPts val="0"/>
                        </a:spcAft>
                        <a:buNone/>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5"/>
                            </a:ext>
                          </a:extLst>
                        </a:rPr>
                        <a:t>2. “Explain your evidence”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Yes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425">
                <a:tc>
                  <a:txBody>
                    <a:bodyPr/>
                    <a:lstStyle/>
                    <a:p>
                      <a:pPr marL="0" marR="0" lvl="0" indent="0" algn="l" rtl="0">
                        <a:spcBef>
                          <a:spcPts val="0"/>
                        </a:spcBef>
                        <a:spcAft>
                          <a:spcPts val="0"/>
                        </a:spcAft>
                        <a:buNone/>
                      </a:pPr>
                      <a:r>
                        <a:rPr lang="en-US" sz="2000" dirty="0"/>
                        <a:t>3. “Supporting your claim” short answer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Yes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6750">
                <a:tc>
                  <a:txBody>
                    <a:bodyPr/>
                    <a:lstStyle/>
                    <a:p>
                      <a:pPr marL="0" marR="0" lvl="0" indent="0" algn="l" rtl="0">
                        <a:spcBef>
                          <a:spcPts val="0"/>
                        </a:spcBef>
                        <a:spcAft>
                          <a:spcPts val="0"/>
                        </a:spcAft>
                        <a:buNone/>
                      </a:pPr>
                      <a:r>
                        <a:rPr lang="en-US" sz="2000" dirty="0"/>
                        <a:t>4. Haiku</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No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88475">
                <a:tc>
                  <a:txBody>
                    <a:bodyPr/>
                    <a:lstStyle/>
                    <a:p>
                      <a:pPr marL="0" marR="0" lvl="0" indent="0" algn="l" rtl="0">
                        <a:spcBef>
                          <a:spcPts val="0"/>
                        </a:spcBef>
                        <a:spcAft>
                          <a:spcPts val="0"/>
                        </a:spcAft>
                        <a:buNone/>
                      </a:pPr>
                      <a:r>
                        <a:rPr lang="en-US" sz="2000" dirty="0"/>
                        <a:t>5. Autobiography</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No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8475">
                <a:tc>
                  <a:txBody>
                    <a:bodyPr/>
                    <a:lstStyle/>
                    <a:p>
                      <a:pPr marL="0" marR="0" lvl="0" indent="0" algn="l" rtl="0">
                        <a:spcBef>
                          <a:spcPts val="0"/>
                        </a:spcBef>
                        <a:spcAft>
                          <a:spcPts val="0"/>
                        </a:spcAft>
                        <a:buNone/>
                      </a:pPr>
                      <a:r>
                        <a:rPr lang="en-US" sz="2000" dirty="0"/>
                        <a:t>6. In class claim/evidence essay (Feb)</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Yes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88475">
                <a:tc>
                  <a:txBody>
                    <a:bodyPr/>
                    <a:lstStyle/>
                    <a:p>
                      <a:pPr marL="0" marR="0" lvl="0" indent="0" algn="l" rtl="0">
                        <a:spcBef>
                          <a:spcPts val="0"/>
                        </a:spcBef>
                        <a:spcAft>
                          <a:spcPts val="0"/>
                        </a:spcAft>
                        <a:buNone/>
                      </a:pPr>
                      <a:r>
                        <a:rPr lang="en-US" sz="2000" dirty="0"/>
                        <a:t>7. Poetry journal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No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88475">
                <a:tc>
                  <a:txBody>
                    <a:bodyPr/>
                    <a:lstStyle/>
                    <a:p>
                      <a:pPr marL="0" marR="0" lvl="0" indent="0" algn="l" rtl="0">
                        <a:spcBef>
                          <a:spcPts val="0"/>
                        </a:spcBef>
                        <a:spcAft>
                          <a:spcPts val="0"/>
                        </a:spcAft>
                        <a:buNone/>
                      </a:pPr>
                      <a:r>
                        <a:rPr lang="en-US" sz="2000"/>
                        <a:t>8. In class claim/evidence essay (Apr)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a:solidFill>
                            <a:srgbClr val="F9A45F"/>
                          </a:solidFill>
                        </a:rPr>
                        <a:t>Yes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88475">
                <a:tc>
                  <a:txBody>
                    <a:bodyPr/>
                    <a:lstStyle/>
                    <a:p>
                      <a:pPr marL="0" marR="0" lvl="0" indent="0" algn="l" rtl="0">
                        <a:spcBef>
                          <a:spcPts val="0"/>
                        </a:spcBef>
                        <a:spcAft>
                          <a:spcPts val="0"/>
                        </a:spcAft>
                        <a:buNone/>
                      </a:pPr>
                      <a:r>
                        <a:rPr lang="en-US" sz="2000"/>
                        <a:t>9. Final exam claim/evidence free response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rgbClr val="F9A45F"/>
                          </a:solidFill>
                        </a:rPr>
                        <a:t>Yes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748" name="Google Shape;1748;p18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161</a:t>
            </a:fld>
            <a:endParaRPr sz="1800">
              <a:solidFill>
                <a:srgbClr val="FFFFFF"/>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5" name="Google Shape;1755;g1115f9c85a2_0_0"/>
          <p:cNvSpPr txBox="1">
            <a:spLocks noGrp="1"/>
          </p:cNvSpPr>
          <p:nvPr>
            <p:ph type="title"/>
          </p:nvPr>
        </p:nvSpPr>
        <p:spPr>
          <a:xfrm>
            <a:off x="628650" y="365125"/>
            <a:ext cx="7886700" cy="820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800" b="0" dirty="0">
                <a:solidFill>
                  <a:srgbClr val="70659A"/>
                </a:solidFill>
              </a:rPr>
              <a:t>Body of Evidence </a:t>
            </a:r>
            <a:endParaRPr dirty="0"/>
          </a:p>
        </p:txBody>
      </p:sp>
      <p:sp>
        <p:nvSpPr>
          <p:cNvPr id="1754" name="Google Shape;1754;g1115f9c85a2_0_0"/>
          <p:cNvSpPr txBox="1">
            <a:spLocks noGrp="1"/>
          </p:cNvSpPr>
          <p:nvPr>
            <p:ph type="body" idx="1"/>
          </p:nvPr>
        </p:nvSpPr>
        <p:spPr>
          <a:xfrm>
            <a:off x="457200" y="1546800"/>
            <a:ext cx="8229600" cy="4357500"/>
          </a:xfrm>
          <a:prstGeom prst="rect">
            <a:avLst/>
          </a:prstGeom>
        </p:spPr>
        <p:txBody>
          <a:bodyPr spcFirstLastPara="1" wrap="square" lIns="91425" tIns="45700" rIns="91425" bIns="45700" anchor="t" anchorCtr="0">
            <a:noAutofit/>
          </a:bodyPr>
          <a:lstStyle/>
          <a:p>
            <a:pPr marL="457200" lvl="0" indent="-336550" algn="l" rtl="0">
              <a:spcBef>
                <a:spcPts val="540"/>
              </a:spcBef>
              <a:spcAft>
                <a:spcPts val="0"/>
              </a:spcAft>
              <a:buSzPts val="1700"/>
              <a:buChar char="●"/>
            </a:pPr>
            <a:r>
              <a:rPr lang="en-US" sz="3000" dirty="0"/>
              <a:t>Aligned to the Skill Statement</a:t>
            </a:r>
            <a:endParaRPr sz="3000" dirty="0"/>
          </a:p>
          <a:p>
            <a:pPr marL="457200" lvl="0" indent="-336550" algn="l" rtl="0">
              <a:spcBef>
                <a:spcPts val="0"/>
              </a:spcBef>
              <a:spcAft>
                <a:spcPts val="0"/>
              </a:spcAft>
              <a:buSzPts val="1700"/>
              <a:buChar char="●"/>
            </a:pPr>
            <a:r>
              <a:rPr lang="en-US" sz="3000" dirty="0"/>
              <a:t>Measure students’ progress on the foundational skill</a:t>
            </a:r>
            <a:endParaRPr sz="3000" dirty="0"/>
          </a:p>
          <a:p>
            <a:pPr marL="457200" lvl="0" indent="-336550" algn="l" rtl="0">
              <a:spcBef>
                <a:spcPts val="0"/>
              </a:spcBef>
              <a:spcAft>
                <a:spcPts val="0"/>
              </a:spcAft>
              <a:buSzPts val="1700"/>
              <a:buChar char="●"/>
            </a:pPr>
            <a:r>
              <a:rPr lang="en-US" sz="3000" dirty="0"/>
              <a:t>Includes assignments/projects/work products that tie directly to the Skill Statement</a:t>
            </a:r>
            <a:endParaRPr sz="3000" dirty="0"/>
          </a:p>
          <a:p>
            <a:pPr marL="457200" lvl="0" indent="-336550" algn="l" rtl="0">
              <a:spcBef>
                <a:spcPts val="0"/>
              </a:spcBef>
              <a:spcAft>
                <a:spcPts val="0"/>
              </a:spcAft>
              <a:buSzPts val="1700"/>
              <a:buChar char="●"/>
            </a:pPr>
            <a:r>
              <a:rPr lang="en-US" sz="3000" dirty="0"/>
              <a:t>Does not include student work outside the scope of the foundational skill at the heart of the </a:t>
            </a:r>
            <a:r>
              <a:rPr lang="en-US" sz="3000" dirty="0" err="1"/>
              <a:t>SLO</a:t>
            </a:r>
            <a:endParaRPr sz="3000" dirty="0"/>
          </a:p>
        </p:txBody>
      </p:sp>
      <p:sp>
        <p:nvSpPr>
          <p:cNvPr id="4" name="Google Shape;1171;p124">
            <a:extLst>
              <a:ext uri="{FF2B5EF4-FFF2-40B4-BE49-F238E27FC236}">
                <a16:creationId xmlns:a16="http://schemas.microsoft.com/office/drawing/2014/main" id="{A5A61484-AA8C-4F23-BEB6-52365F59E027}"/>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162</a:t>
            </a:fld>
            <a:endParaRPr sz="1800">
              <a:solidFill>
                <a:srgbClr val="FFFFFF"/>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187">
            <a:extLst>
              <a:ext uri="{C183D7F6-B498-43B3-948B-1728B52AA6E4}">
                <adec:decorative xmlns:adec="http://schemas.microsoft.com/office/drawing/2017/decorative" val="0"/>
              </a:ext>
            </a:extLst>
          </p:cNvPr>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5 </a:t>
            </a:r>
            <a:endParaRPr dirty="0"/>
          </a:p>
        </p:txBody>
      </p:sp>
      <p:sp>
        <p:nvSpPr>
          <p:cNvPr id="1762" name="Google Shape;1762;p187"/>
          <p:cNvSpPr txBox="1">
            <a:spLocks noGrp="1"/>
          </p:cNvSpPr>
          <p:nvPr>
            <p:ph type="body" idx="1"/>
          </p:nvPr>
        </p:nvSpPr>
        <p:spPr>
          <a:xfrm>
            <a:off x="457200" y="1448833"/>
            <a:ext cx="8229600" cy="4049923"/>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Using the SLO Skill statement, ISP, and TSP that you have written, create a list of assignments/assessments you would use for your BOE</a:t>
            </a:r>
            <a:endParaRPr/>
          </a:p>
          <a:p>
            <a:pPr marL="457200" lvl="0" indent="-457200" algn="l" rtl="0">
              <a:spcBef>
                <a:spcPts val="540"/>
              </a:spcBef>
              <a:spcAft>
                <a:spcPts val="0"/>
              </a:spcAft>
              <a:buClr>
                <a:srgbClr val="17365D"/>
              </a:buClr>
              <a:buSzPts val="2700"/>
              <a:buFont typeface="Arial"/>
              <a:buChar char="•"/>
            </a:pPr>
            <a:r>
              <a:rPr lang="en-US"/>
              <a:t>Document on the </a:t>
            </a:r>
            <a:r>
              <a:rPr lang="en-US" b="1">
                <a:solidFill>
                  <a:srgbClr val="17365D"/>
                </a:solidFill>
              </a:rPr>
              <a:t>SLO Form</a:t>
            </a:r>
            <a:r>
              <a:rPr lang="en-US"/>
              <a:t>, under TSP, part d</a:t>
            </a:r>
            <a:endParaRPr/>
          </a:p>
          <a:p>
            <a:pPr marL="556022" lvl="1" indent="-232172" algn="l" rtl="0">
              <a:spcBef>
                <a:spcPts val="540"/>
              </a:spcBef>
              <a:spcAft>
                <a:spcPts val="0"/>
              </a:spcAft>
              <a:buClr>
                <a:srgbClr val="17365D"/>
              </a:buClr>
              <a:buSzPts val="2700"/>
              <a:buFont typeface="Arial"/>
              <a:buChar char="–"/>
            </a:pPr>
            <a:r>
              <a:rPr lang="en-US"/>
              <a:t>Hint: make sure all assignments align to your Skill Statement!</a:t>
            </a:r>
            <a:endParaRPr/>
          </a:p>
          <a:p>
            <a:pPr marL="457200" lvl="0" indent="-457200" algn="l" rtl="0">
              <a:spcBef>
                <a:spcPts val="540"/>
              </a:spcBef>
              <a:spcAft>
                <a:spcPts val="0"/>
              </a:spcAft>
              <a:buClr>
                <a:srgbClr val="17365D"/>
              </a:buClr>
              <a:buSzPts val="2700"/>
              <a:buFont typeface="Arial"/>
              <a:buChar char="•"/>
            </a:pPr>
            <a:r>
              <a:rPr lang="en-US"/>
              <a:t>Be prepared to share examples of your BOE</a:t>
            </a: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1763" name="Google Shape;1763;p18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163</a:t>
            </a:fld>
            <a:endParaRPr sz="1800">
              <a:solidFill>
                <a:srgbClr val="FFFFFF"/>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18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Student Growth Tracker</a:t>
            </a:r>
            <a:endParaRPr dirty="0"/>
          </a:p>
        </p:txBody>
      </p:sp>
      <p:sp>
        <p:nvSpPr>
          <p:cNvPr id="1770" name="Google Shape;1770;p188">
            <a:extLst>
              <a:ext uri="{C183D7F6-B498-43B3-948B-1728B52AA6E4}">
                <adec:decorative xmlns:adec="http://schemas.microsoft.com/office/drawing/2017/decorative" val="1"/>
              </a:ext>
            </a:extLst>
          </p:cNvPr>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endParaRPr b="1" dirty="0">
              <a:solidFill>
                <a:schemeClr val="dk1"/>
              </a:solidFill>
            </a:endParaRPr>
          </a:p>
        </p:txBody>
      </p:sp>
      <p:sp>
        <p:nvSpPr>
          <p:cNvPr id="1771" name="Google Shape;1771;p18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164</a:t>
            </a:fld>
            <a:endParaRPr sz="1800">
              <a:solidFill>
                <a:srgbClr val="FFFFFF"/>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189"/>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2 </a:t>
            </a:r>
            <a:endParaRPr dirty="0"/>
          </a:p>
        </p:txBody>
      </p:sp>
      <p:pic>
        <p:nvPicPr>
          <p:cNvPr id="1778" name="Google Shape;1778;p189" descr="Screenshot of an empty table to be filled out with the following table headers from left to right:&#10;&#10;- Student ID&#10;- Student Name &#10;- Teacher Name &#10;- Course &#10;- Initial Skill Profile Level (Select from Drop Down)&#10;- Targeted Skill Profile Growth Goal (Select from Drop Down)&#10;- Evidence of Student Progress # 1&#10;- Evidence of Student Progress # 2&#10;- Evidence of Student Progress # 3&#10;- Middle of Year Progress Toward Targeted Growth Goal (Select from Drop Down)"/>
          <p:cNvPicPr preferRelativeResize="0"/>
          <p:nvPr/>
        </p:nvPicPr>
        <p:blipFill rotWithShape="1">
          <a:blip r:embed="rId3">
            <a:alphaModFix/>
          </a:blip>
          <a:srcRect/>
          <a:stretch/>
        </p:blipFill>
        <p:spPr>
          <a:xfrm>
            <a:off x="274180" y="1234553"/>
            <a:ext cx="8595639" cy="4388893"/>
          </a:xfrm>
          <a:prstGeom prst="rect">
            <a:avLst/>
          </a:prstGeom>
          <a:noFill/>
          <a:ln>
            <a:noFill/>
          </a:ln>
        </p:spPr>
      </p:pic>
      <p:sp>
        <p:nvSpPr>
          <p:cNvPr id="1779" name="Google Shape;1779;p18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165</a:t>
            </a:fld>
            <a:endParaRPr sz="1800">
              <a:solidFill>
                <a:srgbClr val="FFFFFF"/>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19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3 </a:t>
            </a:r>
            <a:endParaRPr dirty="0"/>
          </a:p>
        </p:txBody>
      </p:sp>
      <p:sp>
        <p:nvSpPr>
          <p:cNvPr id="1786" name="Google Shape;1786;p190"/>
          <p:cNvSpPr txBox="1">
            <a:spLocks noGrp="1"/>
          </p:cNvSpPr>
          <p:nvPr>
            <p:ph type="body" idx="1"/>
          </p:nvPr>
        </p:nvSpPr>
        <p:spPr>
          <a:xfrm>
            <a:off x="552893" y="1276974"/>
            <a:ext cx="8133900" cy="4403700"/>
          </a:xfrm>
          <a:prstGeom prst="rect">
            <a:avLst/>
          </a:prstGeom>
          <a:noFill/>
          <a:ln>
            <a:noFill/>
          </a:ln>
        </p:spPr>
        <p:txBody>
          <a:bodyPr spcFirstLastPara="1" wrap="square" lIns="91425" tIns="91425" rIns="91425" bIns="91425" anchor="t" anchorCtr="0">
            <a:noAutofit/>
          </a:bodyPr>
          <a:lstStyle/>
          <a:p>
            <a:pPr marL="457200" marR="0" lvl="0" indent="-381000" algn="l" rtl="0">
              <a:spcBef>
                <a:spcPts val="0"/>
              </a:spcBef>
              <a:spcAft>
                <a:spcPts val="0"/>
              </a:spcAft>
              <a:buSzPts val="2400"/>
              <a:buChar char="●"/>
            </a:pPr>
            <a:r>
              <a:rPr lang="en-US" sz="2400"/>
              <a:t>I</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0"/>
                  </a:ext>
                </a:extLst>
              </a:rPr>
              <a:t>ncludes:</a:t>
            </a:r>
            <a:endPar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1"/>
                </a:ext>
              </a:extLst>
            </a:endParaRPr>
          </a:p>
          <a:p>
            <a:pPr marL="914400" lvl="1" indent="-368300" algn="l" rtl="0">
              <a:spcBef>
                <a:spcPts val="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2"/>
                  </a:ext>
                </a:extLst>
              </a:rPr>
              <a:t>Initial Skill Profile Level</a:t>
            </a:r>
            <a:endParaRPr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3"/>
                </a:ext>
              </a:extLst>
            </a:endParaRPr>
          </a:p>
          <a:p>
            <a:pPr marL="914400" lvl="1" indent="-368300" algn="l" rtl="0">
              <a:spcBef>
                <a:spcPts val="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4"/>
                  </a:ext>
                </a:extLst>
              </a:rPr>
              <a:t>T</a:t>
            </a:r>
            <a:r>
              <a:rPr lang="en-US" sz="2200"/>
              <a:t>argeted Skill Profile Growth Goal</a:t>
            </a:r>
            <a:endParaRPr sz="2200"/>
          </a:p>
          <a:p>
            <a:pPr marL="914400" lvl="1" indent="-368300" algn="l" rtl="0">
              <a:spcBef>
                <a:spcPts val="0"/>
              </a:spcBef>
              <a:spcAft>
                <a:spcPts val="0"/>
              </a:spcAft>
              <a:buSzPts val="2200"/>
              <a:buChar char="●"/>
            </a:pPr>
            <a:r>
              <a:rPr lang="en-US" sz="2200"/>
              <a:t>Progress Monitoring Evidence</a:t>
            </a:r>
            <a:endParaRPr sz="2200"/>
          </a:p>
          <a:p>
            <a:pPr marL="914400" lvl="1" indent="-368300" algn="l" rtl="0">
              <a:spcBef>
                <a:spcPts val="0"/>
              </a:spcBef>
              <a:spcAft>
                <a:spcPts val="0"/>
              </a:spcAft>
              <a:buSzPts val="2200"/>
              <a:buChar char="●"/>
            </a:pPr>
            <a:r>
              <a:rPr lang="en-US" sz="2200"/>
              <a:t>End of Year Student Skill Level</a:t>
            </a:r>
            <a:endParaRPr sz="2200"/>
          </a:p>
          <a:p>
            <a:pPr marL="914400" lvl="1" indent="-368300" algn="l" rtl="0">
              <a:spcBef>
                <a:spcPts val="0"/>
              </a:spcBef>
              <a:spcAft>
                <a:spcPts val="0"/>
              </a:spcAft>
              <a:buSzPts val="2200"/>
              <a:buChar char="●"/>
            </a:pPr>
            <a:r>
              <a:rPr lang="en-US" sz="2200"/>
              <a:t>Representation of Growth</a:t>
            </a:r>
            <a:endParaRPr sz="2200"/>
          </a:p>
          <a:p>
            <a:pPr marL="914400" lvl="1" indent="-381000" algn="l" rtl="0">
              <a:spcBef>
                <a:spcPts val="0"/>
              </a:spcBef>
              <a:spcAft>
                <a:spcPts val="0"/>
              </a:spcAft>
              <a:buSzPts val="2400"/>
              <a:buChar char="●"/>
            </a:pPr>
            <a:endParaRPr sz="2400"/>
          </a:p>
          <a:p>
            <a:pPr marL="457200" marR="0" lvl="0" indent="-381000" algn="l" rtl="0">
              <a:spcBef>
                <a:spcPts val="0"/>
              </a:spcBef>
              <a:spcAft>
                <a:spcPts val="0"/>
              </a:spcAft>
              <a:buSzPts val="2400"/>
              <a:buChar char="●"/>
            </a:pPr>
            <a:r>
              <a:rPr lang="en-US" sz="2400"/>
              <a:t>Mastery of assignments/evidence</a:t>
            </a:r>
            <a:endParaRPr sz="2400"/>
          </a:p>
          <a:p>
            <a:pPr marL="914400" lvl="1" indent="-368300" algn="l" rtl="0">
              <a:spcBef>
                <a:spcPts val="0"/>
              </a:spcBef>
              <a:spcAft>
                <a:spcPts val="0"/>
              </a:spcAft>
              <a:buSzPts val="2200"/>
              <a:buChar char="●"/>
            </a:pPr>
            <a:r>
              <a:rPr lang="en-US" sz="2200"/>
              <a:t>Scoring 1-5 </a:t>
            </a:r>
            <a:endParaRPr sz="2200"/>
          </a:p>
          <a:p>
            <a:pPr marL="914400" lvl="1" indent="-368300" algn="l" rtl="0">
              <a:spcBef>
                <a:spcPts val="0"/>
              </a:spcBef>
              <a:spcAft>
                <a:spcPts val="0"/>
              </a:spcAft>
              <a:buSzPts val="2200"/>
              <a:buChar char="●"/>
            </a:pPr>
            <a:r>
              <a:rPr lang="en-US" sz="2200"/>
              <a:t>Scoring %</a:t>
            </a:r>
            <a:endParaRPr sz="2200"/>
          </a:p>
          <a:p>
            <a:pPr marL="914400" lvl="1" indent="-358140" algn="l" rtl="0">
              <a:spcBef>
                <a:spcPts val="0"/>
              </a:spcBef>
              <a:spcAft>
                <a:spcPts val="0"/>
              </a:spcAft>
              <a:buSzPts val="2040"/>
              <a:buChar char="●"/>
            </a:pPr>
            <a:r>
              <a:rPr lang="en-US"/>
              <a:t>A-F</a:t>
            </a:r>
            <a:endParaRPr/>
          </a:p>
          <a:p>
            <a:pPr marL="140335" lvl="0" indent="0" algn="l" rtl="0">
              <a:spcBef>
                <a:spcPts val="580"/>
              </a:spcBef>
              <a:spcAft>
                <a:spcPts val="0"/>
              </a:spcAft>
              <a:buSzPts val="2210"/>
              <a:buNone/>
            </a:pPr>
            <a:endParaRPr/>
          </a:p>
        </p:txBody>
      </p:sp>
      <p:sp>
        <p:nvSpPr>
          <p:cNvPr id="1787" name="Google Shape;1787;p19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166</a:t>
            </a:fld>
            <a:endParaRPr sz="1800">
              <a:solidFill>
                <a:srgbClr val="FFFFFF"/>
              </a:solidFill>
              <a:latin typeface="Calibri"/>
              <a:ea typeface="Calibri"/>
              <a:cs typeface="Calibri"/>
              <a:sym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191"/>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4 </a:t>
            </a:r>
            <a:endParaRPr dirty="0"/>
          </a:p>
        </p:txBody>
      </p:sp>
      <p:sp>
        <p:nvSpPr>
          <p:cNvPr id="1794" name="Google Shape;1794;p191"/>
          <p:cNvSpPr txBox="1">
            <a:spLocks noGrp="1"/>
          </p:cNvSpPr>
          <p:nvPr>
            <p:ph type="body" idx="1"/>
          </p:nvPr>
        </p:nvSpPr>
        <p:spPr>
          <a:xfrm>
            <a:off x="360388" y="1078346"/>
            <a:ext cx="8133907" cy="4925412"/>
          </a:xfrm>
          <a:prstGeom prst="rect">
            <a:avLst/>
          </a:prstGeom>
          <a:noFill/>
          <a:ln>
            <a:noFill/>
          </a:ln>
        </p:spPr>
        <p:txBody>
          <a:bodyPr spcFirstLastPara="1" wrap="square" lIns="91425" tIns="91425" rIns="91425" bIns="91425" anchor="t" anchorCtr="0">
            <a:noAutofit/>
          </a:bodyPr>
          <a:lstStyle/>
          <a:p>
            <a:pPr marL="457200" lvl="0" indent="-368935" algn="l" rtl="0">
              <a:spcBef>
                <a:spcPts val="0"/>
              </a:spcBef>
              <a:spcAft>
                <a:spcPts val="0"/>
              </a:spcAft>
              <a:buSzPts val="2210"/>
              <a:buChar char="●"/>
            </a:pPr>
            <a:r>
              <a:rPr lang="en-US"/>
              <a:t>A place to store data on student progress</a:t>
            </a:r>
            <a:endParaRPr/>
          </a:p>
          <a:p>
            <a:pPr marL="457200" lvl="0" indent="-368935" algn="l" rtl="0">
              <a:spcBef>
                <a:spcPts val="0"/>
              </a:spcBef>
              <a:spcAft>
                <a:spcPts val="0"/>
              </a:spcAft>
              <a:buSzPts val="2210"/>
              <a:buChar char="●"/>
            </a:pPr>
            <a:r>
              <a:rPr lang="en-US"/>
              <a:t>Numbers are a placeholder for how the student work aligns to the skill descriptors on the TSP</a:t>
            </a:r>
            <a:endParaRPr/>
          </a:p>
          <a:p>
            <a:pPr marL="140335" lvl="0" indent="0" algn="l" rtl="0">
              <a:spcBef>
                <a:spcPts val="580"/>
              </a:spcBef>
              <a:spcAft>
                <a:spcPts val="0"/>
              </a:spcAft>
              <a:buSzPts val="1530"/>
              <a:buNone/>
            </a:pPr>
            <a:endParaRPr sz="1800"/>
          </a:p>
          <a:p>
            <a:pPr marL="140335" lvl="0" indent="0" algn="l" rtl="0">
              <a:spcBef>
                <a:spcPts val="580"/>
              </a:spcBef>
              <a:spcAft>
                <a:spcPts val="0"/>
              </a:spcAft>
              <a:buSzPts val="2210"/>
              <a:buNone/>
            </a:pPr>
            <a:r>
              <a:rPr lang="en-US">
                <a:solidFill>
                  <a:srgbClr val="F47920"/>
                </a:solidFill>
              </a:rPr>
              <a:t>Example: </a:t>
            </a:r>
            <a:r>
              <a:rPr lang="en-US"/>
              <a:t>Assignment #1: Adding/Subtracting with Regrouping</a:t>
            </a:r>
            <a:endParaRPr/>
          </a:p>
        </p:txBody>
      </p:sp>
      <p:graphicFrame>
        <p:nvGraphicFramePr>
          <p:cNvPr id="1795" name="Google Shape;1795;p191"/>
          <p:cNvGraphicFramePr/>
          <p:nvPr/>
        </p:nvGraphicFramePr>
        <p:xfrm>
          <a:off x="562919" y="3792354"/>
          <a:ext cx="7728850" cy="2103125"/>
        </p:xfrm>
        <a:graphic>
          <a:graphicData uri="http://schemas.openxmlformats.org/drawingml/2006/table">
            <a:tbl>
              <a:tblPr firstRow="1" bandRow="1">
                <a:noFill/>
                <a:tableStyleId>{52045216-18D2-4814-BB6A-587B3A373916}</a:tableStyleId>
              </a:tblPr>
              <a:tblGrid>
                <a:gridCol w="3864425">
                  <a:extLst>
                    <a:ext uri="{9D8B030D-6E8A-4147-A177-3AD203B41FA5}">
                      <a16:colId xmlns:a16="http://schemas.microsoft.com/office/drawing/2014/main" val="20000"/>
                    </a:ext>
                  </a:extLst>
                </a:gridCol>
                <a:gridCol w="3864425">
                  <a:extLst>
                    <a:ext uri="{9D8B030D-6E8A-4147-A177-3AD203B41FA5}">
                      <a16:colId xmlns:a16="http://schemas.microsoft.com/office/drawing/2014/main" val="20001"/>
                    </a:ext>
                  </a:extLst>
                </a:gridCol>
              </a:tblGrid>
              <a:tr h="746275">
                <a:tc>
                  <a:txBody>
                    <a:bodyPr/>
                    <a:lstStyle/>
                    <a:p>
                      <a:pPr marL="0" marR="0" lvl="0" indent="0" algn="l" rtl="0">
                        <a:spcBef>
                          <a:spcPts val="0"/>
                        </a:spcBef>
                        <a:spcAft>
                          <a:spcPts val="0"/>
                        </a:spcAft>
                        <a:buNone/>
                      </a:pPr>
                      <a:r>
                        <a:rPr lang="en-US" sz="2000" dirty="0"/>
                        <a:t>What Skills Demonstrated in Student Work</a:t>
                      </a:r>
                      <a:endParaRPr dirty="0"/>
                    </a:p>
                  </a:txBody>
                  <a:tcPr marL="91450" marR="91450" marT="45725" marB="45725"/>
                </a:tc>
                <a:tc>
                  <a:txBody>
                    <a:bodyPr/>
                    <a:lstStyle/>
                    <a:p>
                      <a:pPr marL="0" marR="0" lvl="0" indent="0" algn="l" rtl="0">
                        <a:spcBef>
                          <a:spcPts val="0"/>
                        </a:spcBef>
                        <a:spcAft>
                          <a:spcPts val="0"/>
                        </a:spcAft>
                        <a:buNone/>
                      </a:pPr>
                      <a:r>
                        <a:rPr lang="en-US" sz="2000" dirty="0"/>
                        <a:t>What number goes on the tracker</a:t>
                      </a:r>
                      <a:endParaRPr dirty="0"/>
                    </a:p>
                  </a:txBody>
                  <a:tcPr marL="91450" marR="91450" marT="45725" marB="45725"/>
                </a:tc>
                <a:extLst>
                  <a:ext uri="{0D108BD9-81ED-4DB2-BD59-A6C34878D82A}">
                    <a16:rowId xmlns:a16="http://schemas.microsoft.com/office/drawing/2014/main" val="10000"/>
                  </a:ext>
                </a:extLst>
              </a:tr>
              <a:tr h="1356850">
                <a:tc>
                  <a:txBody>
                    <a:bodyPr/>
                    <a:lstStyle/>
                    <a:p>
                      <a:pPr marL="0" marR="0" lvl="0" indent="0" algn="l" rtl="0">
                        <a:spcBef>
                          <a:spcPts val="0"/>
                        </a:spcBef>
                        <a:spcAft>
                          <a:spcPts val="0"/>
                        </a:spcAft>
                        <a:buNone/>
                      </a:pPr>
                      <a:r>
                        <a:rPr lang="en-US" sz="2000" dirty="0"/>
                        <a:t>A student can add/subtract without regrouping but can’t add/subtract with regrouping</a:t>
                      </a:r>
                      <a:endParaRPr dirty="0"/>
                    </a:p>
                  </a:txBody>
                  <a:tcPr marL="91450" marR="91450" marT="45725" marB="45725"/>
                </a:tc>
                <a:tc>
                  <a:txBody>
                    <a:bodyPr/>
                    <a:lstStyle/>
                    <a:p>
                      <a:pPr marL="0" marR="0" lvl="0" indent="0" algn="l" rtl="0">
                        <a:spcBef>
                          <a:spcPts val="0"/>
                        </a:spcBef>
                        <a:spcAft>
                          <a:spcPts val="0"/>
                        </a:spcAft>
                        <a:buNone/>
                      </a:pPr>
                      <a:r>
                        <a:rPr lang="en-US" sz="2000" dirty="0"/>
                        <a:t>The number on the tracker might be a 1 or a 2, because that is how the actual student work aligns to the TSP descriptors for that skill.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796" name="Google Shape;1796;p19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167</a:t>
            </a:fld>
            <a:endParaRPr sz="1800">
              <a:solidFill>
                <a:srgbClr val="FFFFFF"/>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192"/>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5 </a:t>
            </a:r>
            <a:endParaRPr dirty="0"/>
          </a:p>
        </p:txBody>
      </p:sp>
      <p:pic>
        <p:nvPicPr>
          <p:cNvPr id="1803" name="Google Shape;1803;p192" descr="Screenshot of an empty table to be filled out with the following table headers from left to right:&#10;&#10;- Student ID&#10;- Student Name &#10;- Teacher Name &#10;- Course &#10;- Initial Skill Profile Level (Select from Drop Down)&#10;- Targeted Skill Profile Growth Goal (Select from Drop Down)&#10;- Evidence of Student Progress # 1&#10;- Evidence of Student Progress # 2&#10;- Evidence of Student Progress # 3&#10;- Middle of Year Progress Toward Targeted Growth Goal (Select from Drop Down)"/>
          <p:cNvPicPr preferRelativeResize="0"/>
          <p:nvPr/>
        </p:nvPicPr>
        <p:blipFill rotWithShape="1">
          <a:blip r:embed="rId3">
            <a:alphaModFix/>
          </a:blip>
          <a:srcRect/>
          <a:stretch/>
        </p:blipFill>
        <p:spPr>
          <a:xfrm>
            <a:off x="274180" y="1234553"/>
            <a:ext cx="8595639" cy="4388893"/>
          </a:xfrm>
          <a:prstGeom prst="rect">
            <a:avLst/>
          </a:prstGeom>
          <a:ln>
            <a:noFill/>
          </a:ln>
          <a:effectLst>
            <a:outerShdw blurRad="292100" dist="139700" dir="2700000" algn="tl" rotWithShape="0">
              <a:srgbClr val="333333">
                <a:alpha val="65000"/>
              </a:srgbClr>
            </a:outerShdw>
          </a:effectLst>
        </p:spPr>
      </p:pic>
      <p:sp>
        <p:nvSpPr>
          <p:cNvPr id="1804" name="Google Shape;1804;p19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168</a:t>
            </a:fld>
            <a:endParaRPr sz="1800">
              <a:solidFill>
                <a:srgbClr val="FFFFFF"/>
              </a:solidFill>
              <a:latin typeface="Calibri"/>
              <a:ea typeface="Calibri"/>
              <a:cs typeface="Calibri"/>
              <a:sym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19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F47920"/>
                </a:solidFill>
              </a:rPr>
              <a:t>Your Turn! </a:t>
            </a:r>
            <a:r>
              <a:rPr lang="en-US" sz="4800" dirty="0">
                <a:solidFill>
                  <a:schemeClr val="lt1"/>
                </a:solidFill>
              </a:rPr>
              <a:t>– 6 </a:t>
            </a:r>
            <a:endParaRPr dirty="0"/>
          </a:p>
        </p:txBody>
      </p:sp>
      <p:sp>
        <p:nvSpPr>
          <p:cNvPr id="1811" name="Google Shape;1811;p194"/>
          <p:cNvSpPr txBox="1">
            <a:spLocks noGrp="1"/>
          </p:cNvSpPr>
          <p:nvPr>
            <p:ph type="body" idx="1"/>
          </p:nvPr>
        </p:nvSpPr>
        <p:spPr>
          <a:xfrm>
            <a:off x="914400" y="1371600"/>
            <a:ext cx="7772400" cy="45974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9"/>
                  </a:ext>
                </a:extLst>
              </a:rPr>
              <a:t>Open the Excel document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0"/>
                </a:ext>
              </a:extLst>
            </a:endParaRPr>
          </a:p>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1"/>
                  </a:ext>
                </a:extLst>
              </a:rPr>
              <a:t>Complete the tracker for 5 sample students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2"/>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3"/>
                  </a:ext>
                </a:extLst>
              </a:rPr>
              <a:t>Sources of data from BOE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4"/>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5"/>
                  </a:ext>
                </a:extLst>
              </a:rPr>
              <a:t>Com</a:t>
            </a:r>
            <a:r>
              <a:rPr lang="en-US"/>
              <a:t>plete each column with score that reflects student skill level as it aligns to descriptors in the TSP</a:t>
            </a:r>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6"/>
                  </a:ext>
                </a:extLst>
              </a:rPr>
              <a:t>Teacher POV</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7"/>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8"/>
                  </a:ext>
                </a:extLst>
              </a:rPr>
              <a:t>Leader POV</a:t>
            </a:r>
            <a:endParaRPr/>
          </a:p>
          <a:p>
            <a:pPr marL="457200" marR="0" lvl="0" indent="-368935" algn="l" rtl="0">
              <a:spcBef>
                <a:spcPts val="0"/>
              </a:spcBef>
              <a:spcAft>
                <a:spcPts val="0"/>
              </a:spcAft>
              <a:buSzPts val="2210"/>
              <a:buChar char="●"/>
            </a:pPr>
            <a:r>
              <a:rPr lang="en-US"/>
              <a:t>Write down</a:t>
            </a:r>
            <a:endParaRPr/>
          </a:p>
          <a:p>
            <a:pPr marL="914400" lvl="1" indent="-358140" algn="l" rtl="0">
              <a:spcBef>
                <a:spcPts val="0"/>
              </a:spcBef>
              <a:spcAft>
                <a:spcPts val="0"/>
              </a:spcAft>
              <a:buSzPts val="2040"/>
              <a:buChar char="●"/>
            </a:pPr>
            <a:r>
              <a:rPr lang="en-US"/>
              <a:t>Extra questions</a:t>
            </a:r>
            <a:endParaRPr/>
          </a:p>
          <a:p>
            <a:pPr marL="914400" lvl="1" indent="-358140" algn="l" rtl="0">
              <a:spcBef>
                <a:spcPts val="0"/>
              </a:spcBef>
              <a:spcAft>
                <a:spcPts val="0"/>
              </a:spcAft>
              <a:buSzPts val="2040"/>
              <a:buChar char="●"/>
            </a:pPr>
            <a:r>
              <a:rPr lang="en-US"/>
              <a:t>Areas of greater support</a:t>
            </a:r>
            <a:endParaRPr/>
          </a:p>
          <a:p>
            <a:pPr marL="274320" marR="0" lvl="0" indent="0" algn="l" rtl="0">
              <a:spcBef>
                <a:spcPts val="580"/>
              </a:spcBef>
              <a:spcAft>
                <a:spcPts val="0"/>
              </a:spcAft>
              <a:buClr>
                <a:schemeClr val="accent1"/>
              </a:buClr>
              <a:buSzPts val="2210"/>
              <a:buFont typeface="Noto Sans Symbols"/>
              <a:buNone/>
            </a:pPr>
            <a:endParaRPr/>
          </a:p>
        </p:txBody>
      </p:sp>
      <p:sp>
        <p:nvSpPr>
          <p:cNvPr id="1812" name="Google Shape;1812;p194"/>
          <p:cNvSpPr txBox="1"/>
          <p:nvPr/>
        </p:nvSpPr>
        <p:spPr>
          <a:xfrm>
            <a:off x="5727030" y="3898232"/>
            <a:ext cx="2959769" cy="2031325"/>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Remember: You are entering numbers, but they are just “stand ins” for how the student work aligns to skill descriptors on TSP. Not about the numbers as much as about the skills.</a:t>
            </a:r>
            <a:endParaRPr/>
          </a:p>
        </p:txBody>
      </p:sp>
      <p:pic>
        <p:nvPicPr>
          <p:cNvPr id="1813" name="Google Shape;1813;p1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2000" y="3742489"/>
            <a:ext cx="914400" cy="914400"/>
          </a:xfrm>
          <a:prstGeom prst="rect">
            <a:avLst/>
          </a:prstGeom>
          <a:noFill/>
          <a:ln>
            <a:noFill/>
          </a:ln>
        </p:spPr>
      </p:pic>
      <p:sp>
        <p:nvSpPr>
          <p:cNvPr id="1814" name="Google Shape;1814;p19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169</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628650" y="365126"/>
            <a:ext cx="7886700" cy="8214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Video </a:t>
            </a:r>
            <a:endParaRPr dirty="0"/>
          </a:p>
        </p:txBody>
      </p:sp>
      <p:pic>
        <p:nvPicPr>
          <p:cNvPr id="2" name="Picture 1" descr="Screen capture of the music video for &quot;Do-Re-Mi&quot; from movie THE SOUND OF MUSIC (1965)">
            <a:hlinkClick r:id="rId3"/>
            <a:extLst>
              <a:ext uri="{FF2B5EF4-FFF2-40B4-BE49-F238E27FC236}">
                <a16:creationId xmlns:a16="http://schemas.microsoft.com/office/drawing/2014/main" id="{A33AAF77-AF2E-4777-AE22-F70F8EBC60A4}"/>
              </a:ext>
            </a:extLst>
          </p:cNvPr>
          <p:cNvPicPr>
            <a:picLocks noChangeAspect="1"/>
          </p:cNvPicPr>
          <p:nvPr/>
        </p:nvPicPr>
        <p:blipFill>
          <a:blip r:embed="rId4"/>
          <a:stretch>
            <a:fillRect/>
          </a:stretch>
        </p:blipFill>
        <p:spPr>
          <a:xfrm>
            <a:off x="1263251" y="1566664"/>
            <a:ext cx="6617498" cy="3724671"/>
          </a:xfrm>
          <a:prstGeom prst="rect">
            <a:avLst/>
          </a:prstGeom>
          <a:ln>
            <a:noFill/>
          </a:ln>
          <a:effectLst>
            <a:outerShdw blurRad="292100" dist="139700" dir="2700000" algn="tl" rotWithShape="0">
              <a:srgbClr val="333333">
                <a:alpha val="65000"/>
              </a:srgbClr>
            </a:outerShdw>
          </a:effectLst>
        </p:spPr>
      </p:pic>
      <p:sp>
        <p:nvSpPr>
          <p:cNvPr id="257" name="Google Shape;257;p2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a:t>
            </a:fld>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1100466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195"/>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Getting Students Involved </a:t>
            </a:r>
            <a:endParaRPr dirty="0"/>
          </a:p>
        </p:txBody>
      </p:sp>
      <p:sp>
        <p:nvSpPr>
          <p:cNvPr id="1821" name="Google Shape;1821;p195"/>
          <p:cNvSpPr txBox="1">
            <a:spLocks noGrp="1"/>
          </p:cNvSpPr>
          <p:nvPr>
            <p:ph type="body" idx="1"/>
          </p:nvPr>
        </p:nvSpPr>
        <p:spPr>
          <a:xfrm>
            <a:off x="914400" y="1025760"/>
            <a:ext cx="7772400" cy="45974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9"/>
                  </a:ext>
                </a:extLst>
              </a:rPr>
              <a:t>Guidance</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0"/>
                </a:ext>
              </a:extLst>
            </a:endParaRPr>
          </a:p>
          <a:p>
            <a:pPr marL="914400" lvl="1" indent="-358140" algn="l" rtl="0">
              <a:spcBef>
                <a:spcPts val="0"/>
              </a:spcBef>
              <a:spcAft>
                <a:spcPts val="0"/>
              </a:spcAft>
              <a:buSzPts val="204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1"/>
                  </a:ext>
                </a:extLst>
              </a:rPr>
              <a:t>Teacher scripts out full-class investment strategy</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2"/>
                </a:ext>
              </a:extLst>
            </a:endParaRPr>
          </a:p>
          <a:p>
            <a:pPr marL="1371600" lvl="2" indent="-336550" algn="l" rtl="0">
              <a:spcBef>
                <a:spcPts val="0"/>
              </a:spcBef>
              <a:spcAft>
                <a:spcPts val="0"/>
              </a:spcAft>
              <a:buSzPts val="17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3"/>
                  </a:ext>
                </a:extLst>
              </a:rPr>
              <a:t>Wh</a:t>
            </a:r>
            <a:r>
              <a:rPr lang="en-US" dirty="0"/>
              <a:t>y are we having these conversations?</a:t>
            </a:r>
            <a:endParaRPr dirty="0"/>
          </a:p>
          <a:p>
            <a:pPr marL="1371600" lvl="2" indent="-336550" algn="l" rtl="0">
              <a:spcBef>
                <a:spcPts val="0"/>
              </a:spcBef>
              <a:spcAft>
                <a:spcPts val="0"/>
              </a:spcAft>
              <a:buSzPts val="1700"/>
              <a:buChar char="●"/>
            </a:pPr>
            <a:r>
              <a:rPr lang="en-US" dirty="0"/>
              <a:t>Why is goal setting important?</a:t>
            </a:r>
            <a:endParaRPr dirty="0"/>
          </a:p>
          <a:p>
            <a:pPr marL="914400" lvl="1" indent="-358140" algn="l" rtl="0">
              <a:spcBef>
                <a:spcPts val="0"/>
              </a:spcBef>
              <a:spcAft>
                <a:spcPts val="0"/>
              </a:spcAft>
              <a:buSzPts val="2040"/>
              <a:buChar char="●"/>
            </a:pPr>
            <a:r>
              <a:rPr lang="en-US" dirty="0"/>
              <a:t>Teacher scripts out individual conversations</a:t>
            </a:r>
            <a:endParaRPr dirty="0"/>
          </a:p>
          <a:p>
            <a:pPr marL="1371600" lvl="2" indent="-336550" algn="l" rtl="0">
              <a:spcBef>
                <a:spcPts val="0"/>
              </a:spcBef>
              <a:spcAft>
                <a:spcPts val="0"/>
              </a:spcAft>
              <a:buSzPts val="1700"/>
              <a:buChar char="●"/>
            </a:pPr>
            <a:r>
              <a:rPr lang="en-US" dirty="0"/>
              <a:t>Explain goal to student (based on data)</a:t>
            </a:r>
            <a:endParaRPr dirty="0"/>
          </a:p>
          <a:p>
            <a:pPr marL="1371600" lvl="2" indent="-336550" algn="l" rtl="0">
              <a:spcBef>
                <a:spcPts val="0"/>
              </a:spcBef>
              <a:spcAft>
                <a:spcPts val="0"/>
              </a:spcAft>
              <a:buSzPts val="1700"/>
              <a:buChar char="●"/>
            </a:pPr>
            <a:r>
              <a:rPr lang="en-US" dirty="0"/>
              <a:t>Brief conversation to invest student/create individual plan</a:t>
            </a:r>
            <a:endParaRPr dirty="0"/>
          </a:p>
          <a:p>
            <a:pPr marL="1371600" lvl="2" indent="-336550" algn="l" rtl="0">
              <a:spcBef>
                <a:spcPts val="0"/>
              </a:spcBef>
              <a:spcAft>
                <a:spcPts val="0"/>
              </a:spcAft>
              <a:buSzPts val="1700"/>
              <a:buChar char="●"/>
            </a:pPr>
            <a:r>
              <a:rPr lang="en-US" dirty="0"/>
              <a:t>Record goal</a:t>
            </a:r>
            <a:endParaRPr dirty="0"/>
          </a:p>
          <a:p>
            <a:pPr marL="914400" lvl="1" indent="-358140" algn="l" rtl="0">
              <a:spcBef>
                <a:spcPts val="0"/>
              </a:spcBef>
              <a:spcAft>
                <a:spcPts val="0"/>
              </a:spcAft>
              <a:buSzPts val="2040"/>
              <a:buChar char="●"/>
            </a:pPr>
            <a:r>
              <a:rPr lang="en-US" dirty="0"/>
              <a:t>Teacher creates a tracker (example below)</a:t>
            </a:r>
            <a:endParaRPr dirty="0"/>
          </a:p>
          <a:p>
            <a:pPr marL="1371600" lvl="2" indent="-336550" algn="l" rtl="0">
              <a:spcBef>
                <a:spcPts val="0"/>
              </a:spcBef>
              <a:spcAft>
                <a:spcPts val="0"/>
              </a:spcAft>
              <a:buSzPts val="1700"/>
              <a:buChar char="●"/>
            </a:pPr>
            <a:r>
              <a:rPr lang="en-US" dirty="0"/>
              <a:t>Determine a place for students to record progress towards goals</a:t>
            </a:r>
            <a:endParaRPr dirty="0"/>
          </a:p>
        </p:txBody>
      </p:sp>
      <p:pic>
        <p:nvPicPr>
          <p:cNvPr id="1822" name="Google Shape;1822;p195" descr="Screenshot of an example Student Growth Tracker with areas to fill in a Skill Statement, and Scores for Student Learning Objective Process as follows&#10;&#10;- Initial Skill Profile Level&#10;- Targeted Skill Growth Goal&#10;- Assignment #1 &#10;- Assignment #2 &#10;- Middle of Year On Track? &#10;- Assignment #3 &#10;- Assignment #4 &#10;- Assignment #5&#10;&#10;At the bottom is an area for a &quot;Teacher Signature&quot; and &quot;Met Goal?&quot;"/>
          <p:cNvPicPr preferRelativeResize="0"/>
          <p:nvPr/>
        </p:nvPicPr>
        <p:blipFill rotWithShape="1">
          <a:blip r:embed="rId3">
            <a:alphaModFix/>
          </a:blip>
          <a:srcRect/>
          <a:stretch/>
        </p:blipFill>
        <p:spPr>
          <a:xfrm>
            <a:off x="2448773" y="4858082"/>
            <a:ext cx="6469941" cy="1920406"/>
          </a:xfrm>
          <a:prstGeom prst="rect">
            <a:avLst/>
          </a:prstGeom>
          <a:ln>
            <a:noFill/>
          </a:ln>
          <a:effectLst>
            <a:outerShdw blurRad="292100" dist="139700" dir="2700000" algn="tl" rotWithShape="0">
              <a:srgbClr val="333333">
                <a:alpha val="65000"/>
              </a:srgbClr>
            </a:outerShdw>
          </a:effectLst>
        </p:spPr>
      </p:pic>
      <p:sp>
        <p:nvSpPr>
          <p:cNvPr id="1823" name="Google Shape;1823;p19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170</a:t>
            </a:fld>
            <a:endParaRPr sz="1800">
              <a:solidFill>
                <a:srgbClr val="FFFFFF"/>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96"/>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rmAutofit/>
          </a:bodyPr>
          <a:lstStyle/>
          <a:p>
            <a:pPr marL="255985" marR="0" lvl="0" indent="-255985" algn="l" rtl="0">
              <a:lnSpc>
                <a:spcPct val="100000"/>
              </a:lnSpc>
              <a:spcBef>
                <a:spcPts val="0"/>
              </a:spcBef>
              <a:spcAft>
                <a:spcPts val="0"/>
              </a:spcAft>
              <a:buClr>
                <a:schemeClr val="lt1"/>
              </a:buClr>
              <a:buSzPts val="4000"/>
              <a:buFont typeface="Arial"/>
              <a:buNone/>
            </a:pPr>
            <a:r>
              <a:rPr lang="en-US" sz="4000" b="0" i="0" u="none" strike="noStrike" cap="none" dirty="0">
                <a:solidFill>
                  <a:schemeClr val="lt1"/>
                </a:solidFill>
                <a:latin typeface="Source Sans Pro"/>
                <a:ea typeface="Source Sans Pro"/>
                <a:cs typeface="Source Sans Pro"/>
                <a:sym typeface="Source Sans Pro"/>
              </a:rPr>
              <a:t>Success Criteria </a:t>
            </a:r>
            <a:endParaRPr dirty="0"/>
          </a:p>
        </p:txBody>
      </p:sp>
      <p:sp>
        <p:nvSpPr>
          <p:cNvPr id="1830" name="Google Shape;1830;p196"/>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100" b="1" dirty="0"/>
              <a:t>a. Plan/Differentiate </a:t>
            </a:r>
            <a:endParaRPr sz="2100" b="1" dirty="0"/>
          </a:p>
          <a:p>
            <a:pPr marL="457200" lvl="0" indent="-361950" algn="l" rtl="0">
              <a:lnSpc>
                <a:spcPct val="90000"/>
              </a:lnSpc>
              <a:spcBef>
                <a:spcPts val="420"/>
              </a:spcBef>
              <a:spcAft>
                <a:spcPts val="0"/>
              </a:spcAft>
              <a:buSzPts val="2100"/>
              <a:buChar char="●"/>
            </a:pPr>
            <a:r>
              <a:rPr lang="en-US"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4"/>
                  </a:ext>
                </a:extLst>
              </a:rPr>
              <a:t>Considers highest and lowest skill levels in planning so that all students are supported to meet targeted growth goals</a:t>
            </a:r>
            <a:endParaRPr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5"/>
                </a:ext>
              </a:extLst>
            </a:endParaRPr>
          </a:p>
          <a:p>
            <a:pPr marL="457200" lvl="0" indent="-361950" algn="l" rtl="0">
              <a:lnSpc>
                <a:spcPct val="90000"/>
              </a:lnSpc>
              <a:spcBef>
                <a:spcPts val="0"/>
              </a:spcBef>
              <a:spcAft>
                <a:spcPts val="0"/>
              </a:spcAft>
              <a:buSzPts val="2100"/>
              <a:buChar char="●"/>
            </a:pPr>
            <a:r>
              <a:rPr lang="en-US"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6"/>
                  </a:ext>
                </a:extLst>
              </a:rPr>
              <a:t>Challenges all students regularly</a:t>
            </a:r>
            <a:br>
              <a:rPr lang="en-US"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6"/>
                  </a:ext>
                </a:extLst>
              </a:rPr>
            </a:br>
            <a:r>
              <a:rPr lang="en-US"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6"/>
                  </a:ext>
                </a:extLst>
              </a:rPr>
              <a:t>-U</a:t>
            </a:r>
            <a:r>
              <a:rPr lang="en-US" sz="2100" dirty="0"/>
              <a:t>ses evidence of student work/skill levels to drive planning</a:t>
            </a:r>
            <a:endParaRPr dirty="0"/>
          </a:p>
          <a:p>
            <a:pPr marL="0" lvl="0" indent="0" algn="l" rtl="0">
              <a:lnSpc>
                <a:spcPct val="90000"/>
              </a:lnSpc>
              <a:spcBef>
                <a:spcPts val="420"/>
              </a:spcBef>
              <a:spcAft>
                <a:spcPts val="0"/>
              </a:spcAft>
              <a:buNone/>
            </a:pPr>
            <a:r>
              <a:rPr lang="en-US" sz="2100" b="1" dirty="0"/>
              <a:t>b. Monitor and Adjust</a:t>
            </a:r>
            <a:endParaRPr sz="2100" b="1" dirty="0"/>
          </a:p>
          <a:p>
            <a:pPr marL="457200" lvl="0" indent="-361950" algn="l" rtl="0">
              <a:lnSpc>
                <a:spcPct val="90000"/>
              </a:lnSpc>
              <a:spcBef>
                <a:spcPts val="420"/>
              </a:spcBef>
              <a:spcAft>
                <a:spcPts val="0"/>
              </a:spcAft>
              <a:buSzPts val="2100"/>
              <a:buChar char="●"/>
            </a:pPr>
            <a:r>
              <a:rPr lang="en-US" sz="2100" dirty="0"/>
              <a:t>Assesses student progress on </a:t>
            </a:r>
            <a:r>
              <a:rPr lang="en-US" sz="2100" dirty="0" err="1"/>
              <a:t>SLO</a:t>
            </a:r>
            <a:r>
              <a:rPr lang="en-US" sz="2100" dirty="0"/>
              <a:t> at least twice per </a:t>
            </a:r>
            <a:r>
              <a:rPr lang="en-US" sz="2100"/>
              <a:t>semester </a:t>
            </a:r>
            <a:endParaRPr sz="2100" dirty="0"/>
          </a:p>
          <a:p>
            <a:pPr marL="457200" lvl="0" indent="-361950" algn="l" rtl="0">
              <a:lnSpc>
                <a:spcPct val="90000"/>
              </a:lnSpc>
              <a:spcBef>
                <a:spcPts val="0"/>
              </a:spcBef>
              <a:spcAft>
                <a:spcPts val="0"/>
              </a:spcAft>
              <a:buSzPts val="2100"/>
              <a:buChar char="●"/>
            </a:pPr>
            <a:r>
              <a:rPr lang="en-US" sz="2100" dirty="0"/>
              <a:t>Assessments are aligned to </a:t>
            </a:r>
            <a:r>
              <a:rPr lang="en-US" sz="2100" dirty="0" err="1"/>
              <a:t>SLO</a:t>
            </a:r>
            <a:r>
              <a:rPr lang="en-US" sz="2100" dirty="0"/>
              <a:t> Skill Statement in content and rigor</a:t>
            </a:r>
            <a:endParaRPr sz="2100" dirty="0"/>
          </a:p>
          <a:p>
            <a:pPr marL="457200" lvl="0" indent="-361950" algn="l" rtl="0">
              <a:lnSpc>
                <a:spcPct val="90000"/>
              </a:lnSpc>
              <a:spcBef>
                <a:spcPts val="0"/>
              </a:spcBef>
              <a:spcAft>
                <a:spcPts val="0"/>
              </a:spcAft>
              <a:buSzPts val="2100"/>
              <a:buChar char="●"/>
            </a:pPr>
            <a:r>
              <a:rPr lang="en-US" sz="2100" dirty="0"/>
              <a:t>Adjusts pedagogy and lesson plans based on assessment results</a:t>
            </a:r>
            <a:endParaRPr sz="2100" dirty="0"/>
          </a:p>
          <a:p>
            <a:pPr marL="457200" lvl="0" indent="-361950" algn="l" rtl="0">
              <a:lnSpc>
                <a:spcPct val="90000"/>
              </a:lnSpc>
              <a:spcBef>
                <a:spcPts val="0"/>
              </a:spcBef>
              <a:spcAft>
                <a:spcPts val="0"/>
              </a:spcAft>
              <a:buSzPts val="2100"/>
              <a:buChar char="●"/>
            </a:pPr>
            <a:r>
              <a:rPr lang="en-US" sz="2100" dirty="0"/>
              <a:t>Compiles a valid and reliable body of evidence of student work, aligned to the Skill Statement</a:t>
            </a:r>
            <a:endParaRPr dirty="0"/>
          </a:p>
          <a:p>
            <a:pPr marL="0" lvl="0" indent="0" algn="l" rtl="0">
              <a:lnSpc>
                <a:spcPct val="90000"/>
              </a:lnSpc>
              <a:spcBef>
                <a:spcPts val="420"/>
              </a:spcBef>
              <a:spcAft>
                <a:spcPts val="0"/>
              </a:spcAft>
              <a:buNone/>
            </a:pPr>
            <a:r>
              <a:rPr lang="en-US" sz="2100" b="1" dirty="0"/>
              <a:t>c. Collaborate </a:t>
            </a:r>
            <a:endParaRPr sz="2100" b="1" dirty="0"/>
          </a:p>
          <a:p>
            <a:pPr marL="457200" lvl="0" indent="-361950" algn="l" rtl="0">
              <a:lnSpc>
                <a:spcPct val="90000"/>
              </a:lnSpc>
              <a:spcBef>
                <a:spcPts val="420"/>
              </a:spcBef>
              <a:spcAft>
                <a:spcPts val="0"/>
              </a:spcAft>
              <a:buSzPts val="2100"/>
              <a:buChar char="●"/>
            </a:pPr>
            <a:r>
              <a:rPr lang="en-US" sz="2100" dirty="0"/>
              <a:t>Collaborates in order to ensure alignment with district and campus expectations </a:t>
            </a:r>
            <a:endParaRPr sz="2100" dirty="0"/>
          </a:p>
        </p:txBody>
      </p:sp>
      <p:sp>
        <p:nvSpPr>
          <p:cNvPr id="1831" name="Google Shape;1831;p196" descr="Arrow pointing to &quot;b. Monitor and Adjust&quot; "/>
          <p:cNvSpPr/>
          <p:nvPr/>
        </p:nvSpPr>
        <p:spPr>
          <a:xfrm rot="10559800">
            <a:off x="2844053" y="2889502"/>
            <a:ext cx="1637195" cy="408695"/>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832" name="Google Shape;1832;p19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171</a:t>
            </a:fld>
            <a:endParaRPr sz="1800">
              <a:solidFill>
                <a:srgbClr val="FFFFFF"/>
              </a:solidFill>
              <a:latin typeface="Calibri"/>
              <a:ea typeface="Calibri"/>
              <a:cs typeface="Calibri"/>
              <a:sym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197"/>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Middle of Year Conference </a:t>
            </a:r>
            <a:endParaRPr dirty="0"/>
          </a:p>
        </p:txBody>
      </p:sp>
      <p:sp>
        <p:nvSpPr>
          <p:cNvPr id="1839" name="Google Shape;1839;p197"/>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sz="2200"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7"/>
                  </a:ext>
                </a:extLst>
              </a:rPr>
              <a:t>Monitor progress towards goals, coaching, response to data</a:t>
            </a:r>
            <a:endParaRPr sz="2200" b="1">
              <a:solidFill>
                <a:schemeClr val="dk1"/>
              </a:solidFill>
            </a:endParaRPr>
          </a:p>
        </p:txBody>
      </p:sp>
      <p:sp>
        <p:nvSpPr>
          <p:cNvPr id="1840" name="Google Shape;1840;p197">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172</a:t>
            </a:fld>
            <a:endParaRPr sz="1800">
              <a:solidFill>
                <a:srgbClr val="FFFFFF"/>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p19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a:t>Essential Question</a:t>
            </a:r>
            <a:endParaRPr dirty="0"/>
          </a:p>
        </p:txBody>
      </p:sp>
      <p:pic>
        <p:nvPicPr>
          <p:cNvPr id="1848" name="Google Shape;1848;p198" descr="Are students progressing toward targets? "/>
          <p:cNvPicPr preferRelativeResize="0"/>
          <p:nvPr/>
        </p:nvPicPr>
        <p:blipFill rotWithShape="1">
          <a:blip r:embed="rId3">
            <a:alphaModFix/>
          </a:blip>
          <a:srcRect/>
          <a:stretch/>
        </p:blipFill>
        <p:spPr>
          <a:xfrm>
            <a:off x="1638300" y="1372550"/>
            <a:ext cx="5843148" cy="4491604"/>
          </a:xfrm>
          <a:prstGeom prst="rect">
            <a:avLst/>
          </a:prstGeom>
          <a:noFill/>
          <a:ln>
            <a:noFill/>
          </a:ln>
        </p:spPr>
      </p:pic>
      <p:sp>
        <p:nvSpPr>
          <p:cNvPr id="1849" name="Google Shape;1849;p19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173</a:t>
            </a:fld>
            <a:endParaRPr sz="1800">
              <a:solidFill>
                <a:srgbClr val="FFFFFF"/>
              </a:solidFill>
              <a:latin typeface="Calibri"/>
              <a:ea typeface="Calibri"/>
              <a:cs typeface="Calibri"/>
              <a:sym typeface="Calibri"/>
            </a:endParaRPr>
          </a:p>
        </p:txBody>
      </p:sp>
      <p:sp>
        <p:nvSpPr>
          <p:cNvPr id="1847" name="Google Shape;1847;p198">
            <a:extLst>
              <a:ext uri="{C183D7F6-B498-43B3-948B-1728B52AA6E4}">
                <adec:decorative xmlns:adec="http://schemas.microsoft.com/office/drawing/2017/decorative" val="1"/>
              </a:ext>
            </a:extLst>
          </p:cNvPr>
          <p:cNvSpPr>
            <a:spLocks noGrp="1"/>
          </p:cNvSpPr>
          <p:nvPr>
            <p:ph type="sldNum" idx="12"/>
          </p:nvPr>
        </p:nvSpPr>
        <p:spPr>
          <a:xfrm>
            <a:off x="8474201" y="6210644"/>
            <a:ext cx="496037" cy="474173"/>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173</a:t>
            </a:fld>
            <a:endParaRPr sz="1800">
              <a:solidFill>
                <a:srgbClr val="FFFFFF"/>
              </a:solidFill>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99"/>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Middle of Year Conference </a:t>
            </a:r>
            <a:r>
              <a:rPr lang="en-US" sz="4800" dirty="0">
                <a:solidFill>
                  <a:schemeClr val="lt1"/>
                </a:solidFill>
              </a:rPr>
              <a:t>– 2 </a:t>
            </a:r>
            <a:endParaRPr dirty="0"/>
          </a:p>
        </p:txBody>
      </p:sp>
      <p:sp>
        <p:nvSpPr>
          <p:cNvPr id="1856" name="Google Shape;1856;p199"/>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447040" lvl="1" indent="0" algn="l" rtl="0">
              <a:spcBef>
                <a:spcPts val="0"/>
              </a:spcBef>
              <a:spcAft>
                <a:spcPts val="0"/>
              </a:spcAft>
              <a:buSzPts val="2210"/>
              <a:buNone/>
            </a:pPr>
            <a:r>
              <a:rPr lang="en-US" sz="2600" dirty="0"/>
              <a:t>In preparation for the meeting, review:</a:t>
            </a:r>
            <a:endParaRPr sz="2600" dirty="0"/>
          </a:p>
          <a:p>
            <a:pPr marL="447040" lvl="1" indent="0" algn="l" rtl="0">
              <a:spcBef>
                <a:spcPts val="0"/>
              </a:spcBef>
              <a:spcAft>
                <a:spcPts val="0"/>
              </a:spcAft>
              <a:buSzPts val="2210"/>
              <a:buNone/>
            </a:pPr>
            <a:endParaRPr sz="2600" dirty="0"/>
          </a:p>
          <a:p>
            <a:pPr marL="914400" lvl="0" indent="-393700" algn="l" rtl="0">
              <a:spcBef>
                <a:spcPts val="370"/>
              </a:spcBef>
              <a:spcAft>
                <a:spcPts val="0"/>
              </a:spcAft>
              <a:buSzPts val="2600"/>
              <a:buChar char="●"/>
            </a:pPr>
            <a:r>
              <a:rPr lang="en-US"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5"/>
                  </a:ext>
                </a:extLst>
              </a:rPr>
              <a:t>Student Growth Tracker</a:t>
            </a:r>
            <a:endParaRPr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6"/>
                </a:ext>
              </a:extLst>
            </a:endParaRPr>
          </a:p>
          <a:p>
            <a:pPr marL="914400" lvl="0" indent="0" algn="l" rtl="0">
              <a:spcBef>
                <a:spcPts val="370"/>
              </a:spcBef>
              <a:spcAft>
                <a:spcPts val="0"/>
              </a:spcAft>
              <a:buNone/>
            </a:pPr>
            <a:endParaRPr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7"/>
                </a:ext>
              </a:extLst>
            </a:endParaRPr>
          </a:p>
          <a:p>
            <a:pPr marL="914400" lvl="0" indent="-393700" algn="l" rtl="0">
              <a:spcBef>
                <a:spcPts val="370"/>
              </a:spcBef>
              <a:spcAft>
                <a:spcPts val="0"/>
              </a:spcAft>
              <a:buSzPts val="2600"/>
              <a:buChar char="●"/>
            </a:pPr>
            <a:r>
              <a:rPr lang="en-US"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8"/>
                  </a:ext>
                </a:extLst>
              </a:rPr>
              <a:t>Student samples from the Body of Evidence</a:t>
            </a:r>
            <a:endParaRPr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9"/>
                </a:ext>
              </a:extLst>
            </a:endParaRPr>
          </a:p>
          <a:p>
            <a:pPr marL="914400" lvl="0" indent="0" algn="l" rtl="0">
              <a:spcBef>
                <a:spcPts val="370"/>
              </a:spcBef>
              <a:spcAft>
                <a:spcPts val="0"/>
              </a:spcAft>
              <a:buNone/>
            </a:pPr>
            <a:endParaRPr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0"/>
                </a:ext>
              </a:extLst>
            </a:endParaRPr>
          </a:p>
          <a:p>
            <a:pPr marL="914400" lvl="0" indent="-393700" algn="l" rtl="0">
              <a:spcBef>
                <a:spcPts val="370"/>
              </a:spcBef>
              <a:spcAft>
                <a:spcPts val="0"/>
              </a:spcAft>
              <a:buSzPts val="2600"/>
              <a:buChar char="●"/>
            </a:pPr>
            <a:r>
              <a:rPr lang="en-US"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1"/>
                  </a:ext>
                </a:extLst>
              </a:rPr>
              <a:t>Data (number of students on track/off track to </a:t>
            </a:r>
            <a:r>
              <a:rPr lang="en-US" sz="2600" dirty="0"/>
              <a:t>meet</a:t>
            </a:r>
            <a:r>
              <a:rPr lang="en-US" dirty="0"/>
              <a:t> </a:t>
            </a:r>
            <a:r>
              <a:rPr lang="en-US" sz="2600" dirty="0"/>
              <a:t> goals) </a:t>
            </a:r>
            <a:endParaRPr dirty="0"/>
          </a:p>
          <a:p>
            <a:pPr marL="140335" lvl="0" indent="0" algn="l" rtl="0">
              <a:spcBef>
                <a:spcPts val="580"/>
              </a:spcBef>
              <a:spcAft>
                <a:spcPts val="0"/>
              </a:spcAft>
              <a:buSzPts val="2210"/>
              <a:buNone/>
            </a:pPr>
            <a:endParaRPr dirty="0"/>
          </a:p>
        </p:txBody>
      </p:sp>
      <p:sp>
        <p:nvSpPr>
          <p:cNvPr id="1857" name="Google Shape;1857;p19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174</a:t>
            </a:fld>
            <a:endParaRPr sz="1800">
              <a:solidFill>
                <a:srgbClr val="FFFFFF"/>
              </a:solidFill>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862"/>
        <p:cNvGrpSpPr/>
        <p:nvPr/>
      </p:nvGrpSpPr>
      <p:grpSpPr>
        <a:xfrm>
          <a:off x="0" y="0"/>
          <a:ext cx="0" cy="0"/>
          <a:chOff x="0" y="0"/>
          <a:chExt cx="0" cy="0"/>
        </a:xfrm>
      </p:grpSpPr>
      <p:sp>
        <p:nvSpPr>
          <p:cNvPr id="1863" name="Google Shape;1863;p200"/>
          <p:cNvSpPr txBox="1">
            <a:spLocks noGrp="1"/>
          </p:cNvSpPr>
          <p:nvPr>
            <p:ph type="title"/>
          </p:nvPr>
        </p:nvSpPr>
        <p:spPr>
          <a:xfrm>
            <a:off x="765312" y="89452"/>
            <a:ext cx="8144565" cy="1164535"/>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MOY Document Review</a:t>
            </a:r>
            <a:endParaRPr dirty="0"/>
          </a:p>
        </p:txBody>
      </p:sp>
      <p:sp>
        <p:nvSpPr>
          <p:cNvPr id="1864" name="Google Shape;1864;p200"/>
          <p:cNvSpPr txBox="1">
            <a:spLocks noGrp="1"/>
          </p:cNvSpPr>
          <p:nvPr>
            <p:ph type="body" idx="1"/>
          </p:nvPr>
        </p:nvSpPr>
        <p:spPr>
          <a:xfrm>
            <a:off x="914400" y="1848678"/>
            <a:ext cx="7772400" cy="4171122"/>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t>Data- Student Growth Tracker alignment to student work samples</a:t>
            </a:r>
            <a:endParaRPr/>
          </a:p>
          <a:p>
            <a:pPr marL="457200" marR="0" lvl="0" indent="0" algn="l" rtl="0">
              <a:spcBef>
                <a:spcPts val="0"/>
              </a:spcBef>
              <a:spcAft>
                <a:spcPts val="0"/>
              </a:spcAft>
              <a:buNone/>
            </a:pPr>
            <a:endParaRPr/>
          </a:p>
          <a:p>
            <a:pPr marL="457200" marR="0" lvl="0" indent="-368935" algn="l" rtl="0">
              <a:spcBef>
                <a:spcPts val="580"/>
              </a:spcBef>
              <a:spcAft>
                <a:spcPts val="0"/>
              </a:spcAft>
              <a:buSzPts val="2210"/>
              <a:buChar char="●"/>
            </a:pPr>
            <a:r>
              <a:rPr lang="en-US"/>
              <a:t>Side by side scoring of same pieces of student work</a:t>
            </a:r>
            <a:endParaRPr/>
          </a:p>
        </p:txBody>
      </p:sp>
      <p:sp>
        <p:nvSpPr>
          <p:cNvPr id="1865" name="Google Shape;1865;p20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175</a:t>
            </a:fld>
            <a:endParaRPr sz="1800">
              <a:solidFill>
                <a:srgbClr val="FFFFFF"/>
              </a:solidFill>
              <a:latin typeface="Calibri"/>
              <a:ea typeface="Calibri"/>
              <a:cs typeface="Calibri"/>
              <a:sym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870"/>
        <p:cNvGrpSpPr/>
        <p:nvPr/>
      </p:nvGrpSpPr>
      <p:grpSpPr>
        <a:xfrm>
          <a:off x="0" y="0"/>
          <a:ext cx="0" cy="0"/>
          <a:chOff x="0" y="0"/>
          <a:chExt cx="0" cy="0"/>
        </a:xfrm>
      </p:grpSpPr>
      <p:sp>
        <p:nvSpPr>
          <p:cNvPr id="1871" name="Google Shape;1871;p201"/>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MOY During Conference</a:t>
            </a:r>
            <a:endParaRPr dirty="0"/>
          </a:p>
        </p:txBody>
      </p:sp>
      <p:sp>
        <p:nvSpPr>
          <p:cNvPr id="1872" name="Google Shape;1872;p201"/>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2"/>
                  </a:ext>
                </a:extLst>
              </a:rPr>
              <a:t>Begin with positive</a:t>
            </a:r>
            <a:r>
              <a:rPr lang="en-US"/>
              <a:t> feedback</a:t>
            </a:r>
            <a:endParaRPr/>
          </a:p>
          <a:p>
            <a:pPr marL="457200" lvl="0" indent="-457200" algn="l" rtl="0">
              <a:spcBef>
                <a:spcPts val="0"/>
              </a:spcBef>
              <a:spcAft>
                <a:spcPts val="0"/>
              </a:spcAft>
              <a:buSzPts val="2210"/>
              <a:buChar char="●"/>
            </a:pPr>
            <a:r>
              <a:rPr lang="en-US"/>
              <a:t>Ask key questions</a:t>
            </a:r>
            <a:endParaRPr/>
          </a:p>
          <a:p>
            <a:pPr marL="457200" lvl="0" indent="-457200" algn="l" rtl="0">
              <a:spcBef>
                <a:spcPts val="0"/>
              </a:spcBef>
              <a:spcAft>
                <a:spcPts val="0"/>
              </a:spcAft>
              <a:buSzPts val="2210"/>
              <a:buChar char="●"/>
            </a:pPr>
            <a:r>
              <a:rPr lang="en-US"/>
              <a:t>Deep dive into data </a:t>
            </a:r>
            <a:endParaRPr/>
          </a:p>
          <a:p>
            <a:pPr marL="457200" lvl="0" indent="-457200" algn="l" rtl="0">
              <a:spcBef>
                <a:spcPts val="0"/>
              </a:spcBef>
              <a:spcAft>
                <a:spcPts val="0"/>
              </a:spcAft>
              <a:buSzPts val="2210"/>
              <a:buChar char="●"/>
            </a:pPr>
            <a:r>
              <a:rPr lang="en-US"/>
              <a:t>Guide and coach on revisions</a:t>
            </a:r>
            <a:endParaRPr/>
          </a:p>
          <a:p>
            <a:pPr marL="457200" lvl="0" indent="-457200" algn="l" rtl="0">
              <a:spcBef>
                <a:spcPts val="0"/>
              </a:spcBef>
              <a:spcAft>
                <a:spcPts val="0"/>
              </a:spcAft>
              <a:buSzPts val="2210"/>
              <a:buChar char="●"/>
            </a:pPr>
            <a:r>
              <a:rPr lang="en-US"/>
              <a:t>Plan for students that are off track to meet growth goals </a:t>
            </a:r>
            <a:endParaRPr/>
          </a:p>
          <a:p>
            <a:pPr marL="457200" lvl="0" indent="-457200" algn="l" rtl="0">
              <a:spcBef>
                <a:spcPts val="0"/>
              </a:spcBef>
              <a:spcAft>
                <a:spcPts val="0"/>
              </a:spcAft>
              <a:buSzPts val="2210"/>
              <a:buChar char="●"/>
            </a:pPr>
            <a:r>
              <a:rPr lang="en-US"/>
              <a:t>Set clear next steps and time to follow-up </a:t>
            </a:r>
            <a:endParaRPr/>
          </a:p>
          <a:p>
            <a:pPr marL="457200" lvl="0" indent="-457200" algn="l" rtl="0">
              <a:spcBef>
                <a:spcPts val="0"/>
              </a:spcBef>
              <a:spcAft>
                <a:spcPts val="0"/>
              </a:spcAft>
              <a:buSzPts val="2210"/>
              <a:buChar char="●"/>
            </a:pPr>
            <a:r>
              <a:rPr lang="en-US"/>
              <a:t>SLO Process for teachers and students – both flexible, requires reflection, growth, revisions</a:t>
            </a:r>
            <a:endParaRPr/>
          </a:p>
          <a:p>
            <a:pPr marL="0" lvl="0" indent="0" algn="l" rtl="0">
              <a:spcBef>
                <a:spcPts val="0"/>
              </a:spcBef>
              <a:spcAft>
                <a:spcPts val="0"/>
              </a:spcAft>
              <a:buSzPts val="2210"/>
              <a:buNone/>
            </a:pPr>
            <a:endParaRPr/>
          </a:p>
          <a:p>
            <a:pPr marL="140335" lvl="0" indent="0" algn="l" rtl="0">
              <a:spcBef>
                <a:spcPts val="580"/>
              </a:spcBef>
              <a:spcAft>
                <a:spcPts val="0"/>
              </a:spcAft>
              <a:buSzPts val="2210"/>
              <a:buNone/>
            </a:pPr>
            <a:endParaRPr/>
          </a:p>
        </p:txBody>
      </p:sp>
      <p:sp>
        <p:nvSpPr>
          <p:cNvPr id="1873" name="Google Shape;1873;p20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176</a:t>
            </a:fld>
            <a:endParaRPr sz="1800">
              <a:solidFill>
                <a:srgbClr val="FFFFFF"/>
              </a:solidFill>
              <a:latin typeface="Calibri"/>
              <a:ea typeface="Calibri"/>
              <a:cs typeface="Calibri"/>
              <a:sym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878"/>
        <p:cNvGrpSpPr/>
        <p:nvPr/>
      </p:nvGrpSpPr>
      <p:grpSpPr>
        <a:xfrm>
          <a:off x="0" y="0"/>
          <a:ext cx="0" cy="0"/>
          <a:chOff x="0" y="0"/>
          <a:chExt cx="0" cy="0"/>
        </a:xfrm>
      </p:grpSpPr>
      <p:sp>
        <p:nvSpPr>
          <p:cNvPr id="1879" name="Google Shape;1879;g1115f9c85a2_0_7"/>
          <p:cNvSpPr txBox="1">
            <a:spLocks noGrp="1"/>
          </p:cNvSpPr>
          <p:nvPr>
            <p:ph type="title"/>
          </p:nvPr>
        </p:nvSpPr>
        <p:spPr>
          <a:xfrm>
            <a:off x="914400" y="274637"/>
            <a:ext cx="7772400" cy="803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t>MOY Conference</a:t>
            </a:r>
            <a:endParaRPr dirty="0"/>
          </a:p>
        </p:txBody>
      </p:sp>
      <p:pic>
        <p:nvPicPr>
          <p:cNvPr id="2050" name="Picture 2" descr="Screen capture video titled &quot;Student Learning Objectives - Middle of the Year&quot; ">
            <a:hlinkClick r:id="rId3"/>
            <a:extLst>
              <a:ext uri="{FF2B5EF4-FFF2-40B4-BE49-F238E27FC236}">
                <a16:creationId xmlns:a16="http://schemas.microsoft.com/office/drawing/2014/main" id="{6DC9CD40-21B0-40F0-9667-86D2B5066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54816"/>
            <a:ext cx="7085106" cy="3985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1171;p124">
            <a:extLst>
              <a:ext uri="{FF2B5EF4-FFF2-40B4-BE49-F238E27FC236}">
                <a16:creationId xmlns:a16="http://schemas.microsoft.com/office/drawing/2014/main" id="{2C231EE4-4AE1-4D21-9781-87046B50C6FD}"/>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177</a:t>
            </a:fld>
            <a:endParaRPr sz="1800">
              <a:solidFill>
                <a:srgbClr val="FFFFFF"/>
              </a:solidFill>
              <a:latin typeface="Calibri"/>
              <a:ea typeface="Calibri"/>
              <a:cs typeface="Calibri"/>
              <a:sym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885"/>
        <p:cNvGrpSpPr/>
        <p:nvPr/>
      </p:nvGrpSpPr>
      <p:grpSpPr>
        <a:xfrm>
          <a:off x="0" y="0"/>
          <a:ext cx="0" cy="0"/>
          <a:chOff x="0" y="0"/>
          <a:chExt cx="0" cy="0"/>
        </a:xfrm>
      </p:grpSpPr>
      <p:sp>
        <p:nvSpPr>
          <p:cNvPr id="1886" name="Google Shape;1886;g111a1e85b5c_0_0"/>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t>M</a:t>
            </a:r>
            <a:r>
              <a:rPr lang="en-US" sz="4800" dirty="0">
                <a:solidFill>
                  <a:srgbClr val="70659A"/>
                </a:solidFill>
              </a:rPr>
              <a:t>OY Conference Strengths</a:t>
            </a:r>
            <a:endParaRPr dirty="0"/>
          </a:p>
        </p:txBody>
      </p:sp>
      <p:sp>
        <p:nvSpPr>
          <p:cNvPr id="1887" name="Google Shape;1887;g111a1e85b5c_0_0"/>
          <p:cNvSpPr txBox="1">
            <a:spLocks noGrp="1"/>
          </p:cNvSpPr>
          <p:nvPr>
            <p:ph type="body" idx="1"/>
          </p:nvPr>
        </p:nvSpPr>
        <p:spPr>
          <a:xfrm>
            <a:off x="914400" y="1422400"/>
            <a:ext cx="77724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t>Reviewed Skill Statement</a:t>
            </a:r>
            <a:endParaRPr dirty="0"/>
          </a:p>
          <a:p>
            <a:pPr marL="457200" marR="0" lvl="0" indent="-368935" algn="l" rtl="0">
              <a:spcBef>
                <a:spcPts val="0"/>
              </a:spcBef>
              <a:spcAft>
                <a:spcPts val="0"/>
              </a:spcAft>
              <a:buSzPts val="2210"/>
              <a:buChar char="●"/>
            </a:pPr>
            <a:r>
              <a:rPr lang="en-US" dirty="0"/>
              <a:t>Used student work to frame discussion</a:t>
            </a:r>
            <a:endParaRPr dirty="0"/>
          </a:p>
          <a:p>
            <a:pPr marL="457200" marR="0" lvl="0" indent="-368935" algn="l" rtl="0">
              <a:spcBef>
                <a:spcPts val="0"/>
              </a:spcBef>
              <a:spcAft>
                <a:spcPts val="0"/>
              </a:spcAft>
              <a:buSzPts val="2210"/>
              <a:buChar char="●"/>
            </a:pPr>
            <a:r>
              <a:rPr lang="en-US" dirty="0"/>
              <a:t>Use of growth tracker</a:t>
            </a:r>
            <a:endParaRPr dirty="0"/>
          </a:p>
          <a:p>
            <a:pPr marL="457200" marR="0" lvl="0" indent="-368935" algn="l" rtl="0">
              <a:spcBef>
                <a:spcPts val="0"/>
              </a:spcBef>
              <a:spcAft>
                <a:spcPts val="0"/>
              </a:spcAft>
              <a:buSzPts val="2210"/>
              <a:buChar char="●"/>
            </a:pPr>
            <a:r>
              <a:rPr lang="en-US" dirty="0"/>
              <a:t>Reflective conversation/coaching around how to support students in the “danger zone”</a:t>
            </a:r>
            <a:endParaRPr dirty="0"/>
          </a:p>
          <a:p>
            <a:pPr marL="457200" marR="0" lvl="0" indent="-368935" algn="l" rtl="0">
              <a:spcBef>
                <a:spcPts val="0"/>
              </a:spcBef>
              <a:spcAft>
                <a:spcPts val="0"/>
              </a:spcAft>
              <a:buSzPts val="2210"/>
              <a:buChar char="●"/>
            </a:pPr>
            <a:r>
              <a:rPr lang="en-US" dirty="0"/>
              <a:t>Students have own trackers</a:t>
            </a:r>
            <a:endParaRPr dirty="0"/>
          </a:p>
          <a:p>
            <a:pPr marL="457200" marR="0" lvl="0" indent="-368935" algn="l" rtl="0">
              <a:spcBef>
                <a:spcPts val="0"/>
              </a:spcBef>
              <a:spcAft>
                <a:spcPts val="0"/>
              </a:spcAft>
              <a:buSzPts val="2210"/>
              <a:buChar char="●"/>
            </a:pPr>
            <a:r>
              <a:rPr lang="en-US" dirty="0"/>
              <a:t>Very clear next steps</a:t>
            </a:r>
            <a:endParaRPr dirty="0"/>
          </a:p>
          <a:p>
            <a:pPr marL="0" marR="0" lvl="0" indent="0" algn="l" rtl="0">
              <a:spcBef>
                <a:spcPts val="580"/>
              </a:spcBef>
              <a:spcAft>
                <a:spcPts val="0"/>
              </a:spcAft>
              <a:buNone/>
            </a:pPr>
            <a:endParaRPr dirty="0"/>
          </a:p>
        </p:txBody>
      </p:sp>
      <p:sp>
        <p:nvSpPr>
          <p:cNvPr id="1888" name="Google Shape;1888;g111a1e85b5c_0_0">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178</a:t>
            </a:fld>
            <a:endParaRPr sz="1800">
              <a:solidFill>
                <a:srgbClr val="FFFFFF"/>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893"/>
        <p:cNvGrpSpPr/>
        <p:nvPr/>
      </p:nvGrpSpPr>
      <p:grpSpPr>
        <a:xfrm>
          <a:off x="0" y="0"/>
          <a:ext cx="0" cy="0"/>
          <a:chOff x="0" y="0"/>
          <a:chExt cx="0" cy="0"/>
        </a:xfrm>
      </p:grpSpPr>
      <p:sp>
        <p:nvSpPr>
          <p:cNvPr id="1894" name="Google Shape;1894;g111a1e85b5c_0_7"/>
          <p:cNvSpPr txBox="1">
            <a:spLocks noGrp="1"/>
          </p:cNvSpPr>
          <p:nvPr>
            <p:ph type="title"/>
          </p:nvPr>
        </p:nvSpPr>
        <p:spPr>
          <a:xfrm>
            <a:off x="201400" y="274625"/>
            <a:ext cx="8942700" cy="8808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3800" dirty="0"/>
              <a:t>M</a:t>
            </a:r>
            <a:r>
              <a:rPr lang="en-US" sz="3800" dirty="0">
                <a:solidFill>
                  <a:srgbClr val="70659A"/>
                </a:solidFill>
              </a:rPr>
              <a:t>OY Conference Opportunities for Growth</a:t>
            </a:r>
            <a:endParaRPr sz="3300" dirty="0"/>
          </a:p>
        </p:txBody>
      </p:sp>
      <p:sp>
        <p:nvSpPr>
          <p:cNvPr id="1895" name="Google Shape;1895;g111a1e85b5c_0_7"/>
          <p:cNvSpPr txBox="1">
            <a:spLocks noGrp="1"/>
          </p:cNvSpPr>
          <p:nvPr>
            <p:ph type="body" idx="1"/>
          </p:nvPr>
        </p:nvSpPr>
        <p:spPr>
          <a:xfrm>
            <a:off x="508000" y="1242225"/>
            <a:ext cx="8127900" cy="4597500"/>
          </a:xfrm>
          <a:prstGeom prst="rect">
            <a:avLst/>
          </a:prstGeom>
          <a:noFill/>
          <a:ln>
            <a:noFill/>
          </a:ln>
        </p:spPr>
        <p:txBody>
          <a:bodyPr spcFirstLastPara="1" wrap="square" lIns="91425" tIns="91425" rIns="91425" bIns="91425" anchor="t" anchorCtr="0">
            <a:noAutofit/>
          </a:bodyPr>
          <a:lstStyle/>
          <a:p>
            <a:pPr marL="274320" marR="0" lvl="0" indent="-140335" algn="l" rtl="0">
              <a:spcBef>
                <a:spcPts val="0"/>
              </a:spcBef>
              <a:spcAft>
                <a:spcPts val="0"/>
              </a:spcAft>
              <a:buClr>
                <a:schemeClr val="accent1"/>
              </a:buClr>
              <a:buSzPts val="2210"/>
              <a:buFont typeface="Noto Sans Symbols"/>
              <a:buChar char="●"/>
            </a:pPr>
            <a:r>
              <a:rPr lang="en-US" dirty="0"/>
              <a:t>Administrator walk through/model how she used the TSP skill levels to “score” student work to ensure alignment.</a:t>
            </a:r>
            <a:endParaRPr dirty="0"/>
          </a:p>
          <a:p>
            <a:pPr marL="274320" marR="0" lvl="0" indent="-140335" algn="l" rtl="0">
              <a:spcBef>
                <a:spcPts val="0"/>
              </a:spcBef>
              <a:spcAft>
                <a:spcPts val="0"/>
              </a:spcAft>
              <a:buSzPts val="2210"/>
              <a:buChar char="●"/>
            </a:pPr>
            <a:r>
              <a:rPr lang="en-US" dirty="0"/>
              <a:t>Emphasize,” I placed this student’s skill level here because…, not above this level because… and not below this level because…”</a:t>
            </a:r>
            <a:endParaRPr dirty="0"/>
          </a:p>
          <a:p>
            <a:pPr marL="274320" marR="0" lvl="0" indent="-140335" algn="l" rtl="0">
              <a:spcBef>
                <a:spcPts val="0"/>
              </a:spcBef>
              <a:spcAft>
                <a:spcPts val="0"/>
              </a:spcAft>
              <a:buSzPts val="2210"/>
              <a:buChar char="●"/>
            </a:pPr>
            <a:r>
              <a:rPr lang="en-US" dirty="0"/>
              <a:t>Review expectations for End of Year Conference</a:t>
            </a:r>
            <a:endParaRPr dirty="0"/>
          </a:p>
          <a:p>
            <a:pPr marL="274320" marR="0" lvl="0" indent="0" algn="l" rtl="0">
              <a:spcBef>
                <a:spcPts val="580"/>
              </a:spcBef>
              <a:spcAft>
                <a:spcPts val="0"/>
              </a:spcAft>
              <a:buClr>
                <a:schemeClr val="accent1"/>
              </a:buClr>
              <a:buSzPts val="2210"/>
              <a:buFont typeface="Noto Sans Symbols"/>
              <a:buNone/>
            </a:pPr>
            <a:endParaRPr dirty="0"/>
          </a:p>
          <a:p>
            <a:pPr marL="274320" marR="0" lvl="0" indent="0" algn="l" rtl="0">
              <a:spcBef>
                <a:spcPts val="580"/>
              </a:spcBef>
              <a:spcAft>
                <a:spcPts val="0"/>
              </a:spcAft>
              <a:buClr>
                <a:schemeClr val="accent1"/>
              </a:buClr>
              <a:buSzPts val="2210"/>
              <a:buFont typeface="Noto Sans Symbols"/>
              <a:buNone/>
            </a:pPr>
            <a:endParaRPr dirty="0"/>
          </a:p>
        </p:txBody>
      </p:sp>
      <p:sp>
        <p:nvSpPr>
          <p:cNvPr id="1896" name="Google Shape;1896;g111a1e85b5c_0_7">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179</a:t>
            </a:fld>
            <a:endParaRPr sz="18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281575" y="365126"/>
            <a:ext cx="7886700" cy="1006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400" b="0" dirty="0">
                <a:solidFill>
                  <a:srgbClr val="70659A"/>
                </a:solidFill>
              </a:rPr>
              <a:t>Make a Connection</a:t>
            </a:r>
            <a:endParaRPr dirty="0">
              <a:solidFill>
                <a:srgbClr val="17365D"/>
              </a:solidFill>
            </a:endParaRPr>
          </a:p>
        </p:txBody>
      </p:sp>
      <p:sp>
        <p:nvSpPr>
          <p:cNvPr id="264" name="Google Shape;264;p26"/>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endParaRPr dirty="0"/>
          </a:p>
          <a:p>
            <a:pPr marL="255985" lvl="0" indent="-255985" algn="ctr" rtl="0">
              <a:spcBef>
                <a:spcPts val="540"/>
              </a:spcBef>
              <a:spcAft>
                <a:spcPts val="0"/>
              </a:spcAft>
              <a:buNone/>
            </a:pPr>
            <a:r>
              <a:rPr lang="en-US" sz="3000" dirty="0">
                <a:latin typeface="Open Sans"/>
                <a:ea typeface="Open Sans"/>
                <a:cs typeface="Open Sans"/>
                <a:sym typeface="Open Sans"/>
              </a:rPr>
              <a:t>How does this clip from the “The Sound of Music” connect to the SLO process?</a:t>
            </a:r>
            <a:endParaRPr sz="3000" dirty="0">
              <a:latin typeface="Open Sans"/>
              <a:ea typeface="Open Sans"/>
              <a:cs typeface="Open Sans"/>
              <a:sym typeface="Open Sans"/>
            </a:endParaRPr>
          </a:p>
        </p:txBody>
      </p:sp>
      <p:sp>
        <p:nvSpPr>
          <p:cNvPr id="265" name="Google Shape;265;p2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a:t>
            </a:fld>
            <a:endParaRPr sz="1800">
              <a:solidFill>
                <a:srgbClr val="FFFFFF"/>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sp>
        <p:nvSpPr>
          <p:cNvPr id="1918" name="Google Shape;1918;p204"/>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Determining EOY Skill Levels</a:t>
            </a:r>
            <a:endParaRPr dirty="0"/>
          </a:p>
        </p:txBody>
      </p:sp>
      <p:sp>
        <p:nvSpPr>
          <p:cNvPr id="1919" name="Google Shape;1919;p204"/>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3"/>
                  </a:ext>
                </a:extLst>
              </a:rPr>
              <a:t>Using Student work to determine end of year skill levels</a:t>
            </a:r>
            <a:endParaRPr b="1">
              <a:solidFill>
                <a:schemeClr val="dk1"/>
              </a:solidFill>
            </a:endParaRPr>
          </a:p>
        </p:txBody>
      </p:sp>
      <p:sp>
        <p:nvSpPr>
          <p:cNvPr id="1920" name="Google Shape;1920;p204">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180</a:t>
            </a:fld>
            <a:endParaRPr sz="1800">
              <a:solidFill>
                <a:srgbClr val="FFFFFF"/>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205"/>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Three Phase Process </a:t>
            </a:r>
            <a:r>
              <a:rPr lang="en-US" sz="4000" b="0" i="0" u="none" strike="noStrike" cap="none" dirty="0">
                <a:solidFill>
                  <a:schemeClr val="lt1"/>
                </a:solidFill>
                <a:latin typeface="Source Sans Pro"/>
                <a:ea typeface="Source Sans Pro"/>
                <a:cs typeface="Source Sans Pro"/>
                <a:sym typeface="Source Sans Pro"/>
              </a:rPr>
              <a:t>– 2 </a:t>
            </a:r>
            <a:endParaRPr dirty="0"/>
          </a:p>
        </p:txBody>
      </p:sp>
      <p:pic>
        <p:nvPicPr>
          <p:cNvPr id="1927" name="Google Shape;1927;p205" descr="Image of a continuous circle split into three parts each leading to the next titled Three Phase Process. It begins with Phase 1 - Create an SLO, which leads to Phase 2 - Monitor Progress to Drive Instructions, which leads to Phase 3 - Evaluate Success and Reflect and then leads back to Phase 1. &#10;&#10;Phase 3 has been highlighted."/>
          <p:cNvPicPr preferRelativeResize="0"/>
          <p:nvPr/>
        </p:nvPicPr>
        <p:blipFill rotWithShape="1">
          <a:blip r:embed="rId3">
            <a:alphaModFix/>
          </a:blip>
          <a:srcRect/>
          <a:stretch/>
        </p:blipFill>
        <p:spPr>
          <a:xfrm>
            <a:off x="2523781" y="1417637"/>
            <a:ext cx="4471216" cy="4852361"/>
          </a:xfrm>
          <a:prstGeom prst="rect">
            <a:avLst/>
          </a:prstGeom>
          <a:ln>
            <a:noFill/>
          </a:ln>
          <a:effectLst>
            <a:outerShdw blurRad="292100" dist="139700" dir="2700000" algn="tl" rotWithShape="0">
              <a:srgbClr val="333333">
                <a:alpha val="65000"/>
              </a:srgbClr>
            </a:outerShdw>
          </a:effectLst>
        </p:spPr>
      </p:pic>
      <p:sp>
        <p:nvSpPr>
          <p:cNvPr id="1928" name="Google Shape;1928;p20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181</a:t>
            </a:fld>
            <a:endParaRPr sz="1800">
              <a:solidFill>
                <a:srgbClr val="FFFFFF"/>
              </a:solidFill>
              <a:latin typeface="Calibri"/>
              <a:ea typeface="Calibri"/>
              <a:cs typeface="Calibri"/>
              <a:sym typeface="Calibri"/>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206"/>
          <p:cNvSpPr txBox="1">
            <a:spLocks noGrp="1"/>
          </p:cNvSpPr>
          <p:nvPr>
            <p:ph type="title"/>
          </p:nvPr>
        </p:nvSpPr>
        <p:spPr>
          <a:xfrm>
            <a:off x="914400" y="-803709"/>
            <a:ext cx="7772400" cy="803709"/>
          </a:xfrm>
          <a:prstGeom prst="rect">
            <a:avLst/>
          </a:prstGeom>
          <a:noFill/>
          <a:ln>
            <a:noFill/>
          </a:ln>
        </p:spPr>
        <p:txBody>
          <a:bodyPr spcFirstLastPara="1" wrap="square" lIns="91425" tIns="91425" rIns="91425" bIns="91425" anchor="b" anchorCtr="0">
            <a:normAutofit fontScale="90000"/>
          </a:bodyPr>
          <a:lstStyle/>
          <a:p>
            <a:pPr marL="0" marR="0" lvl="0" indent="0" algn="l" rtl="0">
              <a:spcBef>
                <a:spcPts val="0"/>
              </a:spcBef>
              <a:spcAft>
                <a:spcPts val="0"/>
              </a:spcAft>
              <a:buClr>
                <a:schemeClr val="dk2"/>
              </a:buClr>
              <a:buSzPct val="100000"/>
              <a:buFont typeface="Source Sans Pro"/>
              <a:buNone/>
            </a:pPr>
            <a:r>
              <a:rPr lang="en-US" dirty="0">
                <a:solidFill>
                  <a:srgbClr val="F0F0F0"/>
                </a:solidFill>
              </a:rPr>
              <a:t>Did students grow and what did I learn from the process? </a:t>
            </a:r>
            <a:endParaRPr dirty="0">
              <a:solidFill>
                <a:srgbClr val="F0F0F0"/>
              </a:solidFill>
            </a:endParaRPr>
          </a:p>
        </p:txBody>
      </p:sp>
      <p:pic>
        <p:nvPicPr>
          <p:cNvPr id="1935" name="Google Shape;1935;p20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14500" y="1399550"/>
            <a:ext cx="5715000" cy="4340794"/>
          </a:xfrm>
          <a:prstGeom prst="rect">
            <a:avLst/>
          </a:prstGeom>
          <a:noFill/>
          <a:ln>
            <a:noFill/>
          </a:ln>
        </p:spPr>
      </p:pic>
      <p:sp>
        <p:nvSpPr>
          <p:cNvPr id="1936" name="Google Shape;1936;p20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182</a:t>
            </a:fld>
            <a:endParaRPr sz="1800">
              <a:solidFill>
                <a:srgbClr val="FFFFFF"/>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2" name="Google Shape;1942;p207"/>
          <p:cNvSpPr txBox="1">
            <a:spLocks noGrp="1"/>
          </p:cNvSpPr>
          <p:nvPr>
            <p:ph type="title"/>
          </p:nvPr>
        </p:nvSpPr>
        <p:spPr>
          <a:xfrm>
            <a:off x="198783" y="331304"/>
            <a:ext cx="8945217" cy="94532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Wha</a:t>
            </a:r>
            <a:r>
              <a:rPr lang="en-US" dirty="0">
                <a:solidFill>
                  <a:schemeClr val="dk2"/>
                </a:solidFill>
              </a:rPr>
              <a:t>t are my students’ EOY Skill Levels?</a:t>
            </a:r>
            <a:endParaRPr sz="4000" b="0" i="0" u="none" strike="noStrike" cap="none" dirty="0">
              <a:solidFill>
                <a:schemeClr val="dk2"/>
              </a:solidFill>
              <a:latin typeface="Source Sans Pro"/>
              <a:ea typeface="Source Sans Pro"/>
              <a:cs typeface="Source Sans Pro"/>
              <a:sym typeface="Source Sans Pro"/>
            </a:endParaRPr>
          </a:p>
        </p:txBody>
      </p:sp>
      <p:sp>
        <p:nvSpPr>
          <p:cNvPr id="1943" name="Google Shape;1943;p207"/>
          <p:cNvSpPr txBox="1">
            <a:spLocks noGrp="1"/>
          </p:cNvSpPr>
          <p:nvPr>
            <p:ph type="body" idx="1"/>
          </p:nvPr>
        </p:nvSpPr>
        <p:spPr>
          <a:xfrm>
            <a:off x="470583" y="1528592"/>
            <a:ext cx="7772400" cy="4567407"/>
          </a:xfrm>
          <a:prstGeom prst="rect">
            <a:avLst/>
          </a:prstGeom>
          <a:noFill/>
          <a:ln>
            <a:noFill/>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Char char="●"/>
            </a:pPr>
            <a:r>
              <a:rPr lang="en-US" sz="2600" b="0" i="0" u="none" strike="noStrike" cap="none">
                <a:solidFill>
                  <a:schemeClr val="dk1"/>
                </a:solidFill>
                <a:latin typeface="Source Sans Pro"/>
                <a:ea typeface="Source Sans Pro"/>
                <a:cs typeface="Source Sans Pro"/>
                <a:sym typeface="Source Sans Pro"/>
              </a:rPr>
              <a:t>Teachers assess the end-of-year student skill level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4"/>
                  </a:ext>
                </a:extLst>
              </a:rPr>
              <a:t>based on the Body of Evidence.</a:t>
            </a:r>
            <a:endParaRPr sz="26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5"/>
                </a:ext>
              </a:extLst>
            </a:endParaRPr>
          </a:p>
          <a:p>
            <a:pPr marL="457200" marR="0" lvl="0" indent="0" algn="l" rtl="0">
              <a:spcBef>
                <a:spcPts val="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6"/>
                </a:ext>
              </a:extLst>
            </a:endParaRPr>
          </a:p>
          <a:p>
            <a:pPr marL="457200" marR="0" lvl="0" indent="-393700" algn="l" rtl="0">
              <a:spcBef>
                <a:spcPts val="0"/>
              </a:spcBef>
              <a:spcAft>
                <a:spcPts val="0"/>
              </a:spcAft>
              <a:buClr>
                <a:schemeClr val="dk1"/>
              </a:buClr>
              <a:buSzPts val="2600"/>
              <a:buFont typeface="Source Sans Pro"/>
              <a:buChar char="●"/>
            </a:pP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7"/>
                  </a:ext>
                </a:extLst>
              </a:rPr>
              <a:t>Based on the BO</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8"/>
                  </a:ext>
                </a:extLst>
              </a:rPr>
              <a:t>E, to which skill level on the TSP </a:t>
            </a:r>
            <a:r>
              <a:rPr lang="en-US"/>
              <a:t>does each student’s work most closely align?</a:t>
            </a:r>
            <a:endParaRPr/>
          </a:p>
          <a:p>
            <a:pPr marL="457200" marR="0" lvl="0" indent="0" algn="l" rtl="0">
              <a:spcBef>
                <a:spcPts val="0"/>
              </a:spcBef>
              <a:spcAft>
                <a:spcPts val="0"/>
              </a:spcAft>
              <a:buNone/>
            </a:pPr>
            <a:endParaRPr/>
          </a:p>
          <a:p>
            <a:pPr marL="457200" marR="0" lvl="0" indent="-393700" algn="l" rtl="0">
              <a:spcBef>
                <a:spcPts val="0"/>
              </a:spcBef>
              <a:spcAft>
                <a:spcPts val="0"/>
              </a:spcAft>
              <a:buClr>
                <a:schemeClr val="dk1"/>
              </a:buClr>
              <a:buSzPts val="2600"/>
              <a:buFont typeface="Source Sans Pro"/>
              <a:buChar char="●"/>
            </a:pPr>
            <a:r>
              <a:rPr lang="en-US"/>
              <a:t>Student work is used  to determine the skill level on the TSP.</a:t>
            </a:r>
            <a:endParaRPr/>
          </a:p>
          <a:p>
            <a:pPr marL="0" marR="0" lvl="0" indent="0" algn="l" rtl="0">
              <a:spcBef>
                <a:spcPts val="0"/>
              </a:spcBef>
              <a:spcAft>
                <a:spcPts val="0"/>
              </a:spcAft>
              <a:buNone/>
            </a:pPr>
            <a:endParaRPr/>
          </a:p>
          <a:p>
            <a:pPr marL="457200" marR="0" lvl="0" indent="-393700" algn="l" rtl="0">
              <a:spcBef>
                <a:spcPts val="0"/>
              </a:spcBef>
              <a:spcAft>
                <a:spcPts val="0"/>
              </a:spcAft>
              <a:buClr>
                <a:schemeClr val="dk1"/>
              </a:buClr>
              <a:buSzPts val="2600"/>
              <a:buFont typeface="Source Sans Pro"/>
              <a:buChar char="●"/>
            </a:pPr>
            <a:r>
              <a:rPr lang="en-US" sz="2600" b="0" u="none" strike="noStrike" cap="none">
                <a:solidFill>
                  <a:schemeClr val="dk1"/>
                </a:solidFill>
                <a:latin typeface="Source Sans Pro"/>
                <a:ea typeface="Source Sans Pro"/>
                <a:cs typeface="Source Sans Pro"/>
                <a:sym typeface="Source Sans Pro"/>
              </a:rPr>
              <a:t>Did </a:t>
            </a:r>
            <a:r>
              <a:rPr lang="en-US" sz="2600" b="0" u="none" strike="noStrike" cap="none">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9"/>
                  </a:ext>
                </a:extLst>
              </a:rPr>
              <a:t>students </a:t>
            </a:r>
            <a:r>
              <a:rPr lang="en-US" sz="2600" b="0" u="none" strike="noStrike" cap="none">
                <a:solidFill>
                  <a:schemeClr val="dk1"/>
                </a:solidFill>
                <a:latin typeface="Source Sans Pro"/>
                <a:ea typeface="Source Sans Pro"/>
                <a:cs typeface="Source Sans Pro"/>
                <a:sym typeface="Source Sans Pro"/>
              </a:rPr>
              <a:t>meet their targeted EOY skill level?</a:t>
            </a:r>
            <a:endParaRPr/>
          </a:p>
          <a:p>
            <a:pPr marL="0" marR="0" lvl="0" indent="0" algn="l" rtl="0">
              <a:spcBef>
                <a:spcPts val="580"/>
              </a:spcBef>
              <a:spcAft>
                <a:spcPts val="0"/>
              </a:spcAft>
              <a:buNone/>
            </a:pPr>
            <a:endParaRPr sz="2600" b="0" i="0" u="none" strike="noStrike" cap="none">
              <a:solidFill>
                <a:schemeClr val="dk1"/>
              </a:solidFill>
              <a:latin typeface="Source Sans Pro"/>
              <a:ea typeface="Source Sans Pro"/>
              <a:cs typeface="Source Sans Pro"/>
              <a:sym typeface="Source Sans Pro"/>
            </a:endParaRPr>
          </a:p>
        </p:txBody>
      </p:sp>
      <p:sp>
        <p:nvSpPr>
          <p:cNvPr id="1944" name="Google Shape;1944;p20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183</a:t>
            </a:fld>
            <a:endParaRPr sz="1800">
              <a:solidFill>
                <a:srgbClr val="FFFFFF"/>
              </a:solidFill>
              <a:latin typeface="Calibri"/>
              <a:ea typeface="Calibri"/>
              <a:cs typeface="Calibri"/>
              <a:sym typeface="Calibri"/>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20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a:t>Let’s go back to 3</a:t>
            </a:r>
            <a:r>
              <a:rPr lang="en-US" baseline="30000" dirty="0"/>
              <a:t>rd</a:t>
            </a:r>
            <a:r>
              <a:rPr lang="en-US" dirty="0"/>
              <a:t> grade math…</a:t>
            </a:r>
            <a:endParaRPr dirty="0"/>
          </a:p>
        </p:txBody>
      </p:sp>
      <p:sp>
        <p:nvSpPr>
          <p:cNvPr id="1951" name="Google Shape;1951;p208"/>
          <p:cNvSpPr txBox="1">
            <a:spLocks noGrp="1"/>
          </p:cNvSpPr>
          <p:nvPr>
            <p:ph type="body" idx="1"/>
          </p:nvPr>
        </p:nvSpPr>
        <p:spPr>
          <a:xfrm>
            <a:off x="914400" y="1422400"/>
            <a:ext cx="7772400" cy="38139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9"/>
                  </a:ext>
                </a:extLst>
              </a:rPr>
              <a:t>Look at student work from EOY.</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0"/>
                </a:ext>
              </a:extLst>
            </a:endParaRPr>
          </a:p>
          <a:p>
            <a:pPr marL="457200" marR="0" lvl="0" indent="0" algn="l" rtl="0">
              <a:spcBef>
                <a:spcPts val="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1"/>
                </a:ext>
              </a:extLst>
            </a:endParaRPr>
          </a:p>
          <a:p>
            <a:pPr marL="457200" marR="0" lvl="0" indent="-368935" algn="l" rtl="0">
              <a:spcBef>
                <a:spcPts val="58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2"/>
                  </a:ext>
                </a:extLst>
              </a:rPr>
              <a:t>Based on this work, to which level on the TSP does </a:t>
            </a:r>
            <a:r>
              <a:rPr lang="en-US"/>
              <a:t>the work of each student most closely align?</a:t>
            </a:r>
            <a:endParaRPr/>
          </a:p>
        </p:txBody>
      </p:sp>
      <p:sp>
        <p:nvSpPr>
          <p:cNvPr id="1952" name="Google Shape;1952;p20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184</a:t>
            </a:fld>
            <a:endParaRPr sz="1800">
              <a:solidFill>
                <a:srgbClr val="FFFFFF"/>
              </a:solidFill>
              <a:latin typeface="Calibri"/>
              <a:ea typeface="Calibri"/>
              <a:cs typeface="Calibri"/>
              <a:sym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209"/>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 </a:t>
            </a:r>
            <a:r>
              <a:rPr lang="en-US" sz="500" b="0" dirty="0"/>
              <a:t>– 2 </a:t>
            </a:r>
            <a:endParaRPr dirty="0"/>
          </a:p>
        </p:txBody>
      </p:sp>
      <p:sp>
        <p:nvSpPr>
          <p:cNvPr id="1959" name="Google Shape;1959;p209">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960" name="Google Shape;1960;p209"/>
          <p:cNvGraphicFramePr/>
          <p:nvPr/>
        </p:nvGraphicFramePr>
        <p:xfrm>
          <a:off x="228601" y="1264233"/>
          <a:ext cx="8834675" cy="479572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424875">
                  <a:extLst>
                    <a:ext uri="{9D8B030D-6E8A-4147-A177-3AD203B41FA5}">
                      <a16:colId xmlns:a16="http://schemas.microsoft.com/office/drawing/2014/main" val="20003"/>
                    </a:ext>
                  </a:extLst>
                </a:gridCol>
                <a:gridCol w="18698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3"/>
                            </a:ext>
                          </a:extLst>
                        </a:rPr>
                        <a:t> </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4"/>
                            </a:ext>
                          </a:extLst>
                        </a:rPr>
                        <a:t>Solve 1 and 2-step  Mult. and Division word  problems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5"/>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6"/>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7"/>
                            </a:ext>
                          </a:extLst>
                        </a:rPr>
                        <a:t>Write the Equation</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8"/>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9"/>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0"/>
                            </a:ext>
                          </a:extLst>
                        </a:rPr>
                        <a:t>Justify answer with support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1"/>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2"/>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3"/>
                            </a:ext>
                          </a:extLst>
                        </a:rPr>
                        <a:t>Justify answer w/o support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4"/>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5"/>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6"/>
                            </a:ext>
                          </a:extLst>
                        </a:rPr>
                        <a:t>Write own word problems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7"/>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8"/>
                            </a:ext>
                          </a:extLst>
                        </a:rPr>
                        <a:t>#3</a:t>
                      </a:r>
                      <a:endParaRPr/>
                    </a:p>
                  </a:txBody>
                  <a:tcPr marL="68575" marR="68575" marT="0" marB="0" anchor="ct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9"/>
                            </a:ext>
                          </a:extLst>
                        </a:rPr>
                        <a:t>Elias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0"/>
                            </a:ext>
                          </a:extLst>
                        </a:rPr>
                        <a:t>Vanessa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1"/>
                            </a:ext>
                          </a:extLst>
                        </a:rPr>
                        <a:t>Josh</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2"/>
                            </a:ext>
                          </a:extLst>
                        </a:rPr>
                        <a:t>Reina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3"/>
                            </a:ext>
                          </a:extLst>
                        </a:rPr>
                        <a:t>Maria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1961" name="Google Shape;1961;p20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185</a:t>
            </a:fld>
            <a:endParaRPr sz="1800">
              <a:solidFill>
                <a:srgbClr val="FFFFFF"/>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210"/>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rPr>
              <a:t>– 5 </a:t>
            </a:r>
            <a:endParaRPr dirty="0"/>
          </a:p>
        </p:txBody>
      </p:sp>
      <p:sp>
        <p:nvSpPr>
          <p:cNvPr id="1968" name="Google Shape;1968;p210"/>
          <p:cNvSpPr txBox="1">
            <a:spLocks noGrp="1"/>
          </p:cNvSpPr>
          <p:nvPr>
            <p:ph type="body" idx="1"/>
          </p:nvPr>
        </p:nvSpPr>
        <p:spPr>
          <a:xfrm>
            <a:off x="457200" y="1448833"/>
            <a:ext cx="8229600" cy="4579434"/>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dirty="0"/>
              <a:t>Use these documents in Teacher Orientation Manual: </a:t>
            </a:r>
            <a:endParaRPr dirty="0"/>
          </a:p>
          <a:p>
            <a:pPr marL="914400" lvl="0" indent="-317500" algn="l" rtl="0">
              <a:spcBef>
                <a:spcPts val="0"/>
              </a:spcBef>
              <a:spcAft>
                <a:spcPts val="0"/>
              </a:spcAft>
              <a:buSzPts val="1400"/>
              <a:buChar char="●"/>
            </a:pPr>
            <a:r>
              <a:rPr lang="en-US" dirty="0"/>
              <a:t>3</a:t>
            </a:r>
            <a:r>
              <a:rPr lang="en-US" baseline="30000" dirty="0"/>
              <a:t>rd</a:t>
            </a:r>
            <a:r>
              <a:rPr lang="en-US" dirty="0"/>
              <a:t> grade math TSP student work samples – p. 31</a:t>
            </a:r>
          </a:p>
          <a:p>
            <a:pPr marL="914400" lvl="0" indent="-317500" algn="l" rtl="0">
              <a:spcBef>
                <a:spcPts val="0"/>
              </a:spcBef>
              <a:spcAft>
                <a:spcPts val="0"/>
              </a:spcAft>
              <a:buSzPts val="1400"/>
              <a:buChar char="●"/>
            </a:pPr>
            <a:r>
              <a:rPr lang="en-US" dirty="0"/>
              <a:t>3</a:t>
            </a:r>
            <a:r>
              <a:rPr lang="en-US" baseline="30000" dirty="0"/>
              <a:t>rd</a:t>
            </a:r>
            <a:r>
              <a:rPr lang="en-US" dirty="0"/>
              <a:t> grade Math TSP – P. 36</a:t>
            </a:r>
            <a:endParaRPr dirty="0"/>
          </a:p>
          <a:p>
            <a:pPr marL="914400" lvl="0" indent="0" algn="l" rtl="0">
              <a:spcBef>
                <a:spcPts val="0"/>
              </a:spcBef>
              <a:spcAft>
                <a:spcPts val="0"/>
              </a:spcAft>
              <a:buNone/>
            </a:pPr>
            <a:endParaRPr dirty="0"/>
          </a:p>
          <a:p>
            <a:pPr marL="457200" lvl="0" indent="-457200" algn="l" rtl="0">
              <a:spcBef>
                <a:spcPts val="540"/>
              </a:spcBef>
              <a:spcAft>
                <a:spcPts val="0"/>
              </a:spcAft>
              <a:buClr>
                <a:srgbClr val="17365D"/>
              </a:buClr>
              <a:buSzPts val="2700"/>
              <a:buFont typeface="Arial"/>
              <a:buChar char="•"/>
            </a:pPr>
            <a:r>
              <a:rPr lang="en-US" dirty="0"/>
              <a:t>Map the students’ EOY skill levels to the TSP based on the skill level shown in their student work</a:t>
            </a:r>
          </a:p>
          <a:p>
            <a:pPr lvl="0" indent="-457200">
              <a:buClr>
                <a:srgbClr val="17365D"/>
              </a:buClr>
              <a:buSzPts val="2700"/>
              <a:buFont typeface="Arial"/>
              <a:buChar char="•"/>
            </a:pPr>
            <a:r>
              <a:rPr lang="en-US" dirty="0">
                <a:latin typeface="Source Sans Pro" panose="020B0503030403020204" pitchFamily="34" charset="0"/>
                <a:ea typeface="Arial"/>
                <a:cs typeface="Arial"/>
                <a:sym typeface="Arial"/>
              </a:rPr>
              <a:t>Use a scale of 1-5 to rate each student in each skill on the chart at the top of p. 36.</a:t>
            </a:r>
          </a:p>
          <a:p>
            <a:pPr marL="0" lvl="0" indent="0">
              <a:buClr>
                <a:srgbClr val="17365D"/>
              </a:buClr>
              <a:buSzPts val="2700"/>
            </a:pPr>
            <a:endParaRPr dirty="0">
              <a:latin typeface="Source Sans Pro" panose="020B0503030403020204" pitchFamily="34" charset="0"/>
            </a:endParaRPr>
          </a:p>
          <a:p>
            <a:pPr marL="0" lvl="0" indent="0" rtl="0">
              <a:spcBef>
                <a:spcPts val="540"/>
              </a:spcBef>
              <a:spcAft>
                <a:spcPts val="0"/>
              </a:spcAft>
              <a:buNone/>
            </a:pPr>
            <a:r>
              <a:rPr lang="en-US" sz="1800" b="1" u="sng" dirty="0"/>
              <a:t>Note</a:t>
            </a:r>
            <a:r>
              <a:rPr lang="en-US" sz="1800" b="1" dirty="0"/>
              <a:t>: In reality there would be MULTIPLE data sources used, but for today, we will use one sample per student just to get some practice.</a:t>
            </a:r>
            <a:endParaRPr sz="1800" b="1"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969" name="Google Shape;1969;p21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186</a:t>
            </a:fld>
            <a:endParaRPr sz="1800">
              <a:solidFill>
                <a:srgbClr val="FFFFFF"/>
              </a:solidFill>
              <a:latin typeface="Calibri"/>
              <a:ea typeface="Calibri"/>
              <a:cs typeface="Calibri"/>
              <a:sym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211"/>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 </a:t>
            </a:r>
            <a:r>
              <a:rPr lang="en-US" sz="500" b="0" dirty="0"/>
              <a:t>– 3 </a:t>
            </a:r>
            <a:endParaRPr dirty="0"/>
          </a:p>
        </p:txBody>
      </p:sp>
      <p:sp>
        <p:nvSpPr>
          <p:cNvPr id="1976" name="Google Shape;1976;p211">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977" name="Google Shape;1977;p211"/>
          <p:cNvGraphicFramePr/>
          <p:nvPr>
            <p:extLst>
              <p:ext uri="{D42A27DB-BD31-4B8C-83A1-F6EECF244321}">
                <p14:modId xmlns:p14="http://schemas.microsoft.com/office/powerpoint/2010/main" val="3070319713"/>
              </p:ext>
            </p:extLst>
          </p:nvPr>
        </p:nvGraphicFramePr>
        <p:xfrm>
          <a:off x="228601" y="1264233"/>
          <a:ext cx="8834675" cy="4729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424875">
                  <a:extLst>
                    <a:ext uri="{9D8B030D-6E8A-4147-A177-3AD203B41FA5}">
                      <a16:colId xmlns:a16="http://schemas.microsoft.com/office/drawing/2014/main" val="20003"/>
                    </a:ext>
                  </a:extLst>
                </a:gridCol>
                <a:gridCol w="18698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5"/>
                            </a:ext>
                          </a:extLst>
                        </a:rPr>
                        <a:t> </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6"/>
                            </a:ext>
                          </a:extLst>
                        </a:rPr>
                        <a:t>Solve 1 and 2-step  </a:t>
                      </a:r>
                      <a:r>
                        <a:rPr lang="en-US" sz="2000" dirty="0" err="1">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6"/>
                            </a:ext>
                          </a:extLst>
                        </a:rPr>
                        <a:t>Mult</a:t>
                      </a: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6"/>
                            </a:ext>
                          </a:extLst>
                        </a:rPr>
                        <a:t>. and Division word  problems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7"/>
                            </a:ext>
                          </a:extLst>
                        </a:rPr>
                        <a:t>Write the Equation</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8"/>
                            </a:ext>
                          </a:extLst>
                        </a:rPr>
                        <a:t>Justify answer with support</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9"/>
                            </a:ext>
                          </a:extLst>
                        </a:rPr>
                        <a:t>Justify answer w/o support</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0"/>
                            </a:ext>
                          </a:extLst>
                        </a:rPr>
                        <a:t>Write own word problems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1"/>
                            </a:ext>
                          </a:extLst>
                        </a:rPr>
                        <a:t>Elias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2"/>
                            </a:ext>
                          </a:extLst>
                        </a:rPr>
                        <a:t>Vanessa</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3"/>
                            </a:ext>
                          </a:extLst>
                        </a:rPr>
                        <a:t>Josh</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4"/>
                            </a:ext>
                          </a:extLst>
                        </a:rPr>
                        <a:t>Reina</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5"/>
                            </a:ext>
                          </a:extLst>
                        </a:rPr>
                        <a:t>Maria</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978" name="Google Shape;1978;p21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187</a:t>
            </a:fld>
            <a:endParaRPr sz="1800">
              <a:solidFill>
                <a:srgbClr val="FFFFFF"/>
              </a:solidFill>
              <a:latin typeface="Calibri"/>
              <a:ea typeface="Calibri"/>
              <a:cs typeface="Calibri"/>
              <a:sym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p212"/>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 </a:t>
            </a:r>
            <a:r>
              <a:rPr lang="en-US" sz="500" b="0" dirty="0"/>
              <a:t>– 4 </a:t>
            </a:r>
            <a:endParaRPr dirty="0"/>
          </a:p>
        </p:txBody>
      </p:sp>
      <p:sp>
        <p:nvSpPr>
          <p:cNvPr id="1985" name="Google Shape;1985;p212">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986" name="Google Shape;1986;p212"/>
          <p:cNvGraphicFramePr/>
          <p:nvPr>
            <p:extLst>
              <p:ext uri="{D42A27DB-BD31-4B8C-83A1-F6EECF244321}">
                <p14:modId xmlns:p14="http://schemas.microsoft.com/office/powerpoint/2010/main" val="2235226730"/>
              </p:ext>
            </p:extLst>
          </p:nvPr>
        </p:nvGraphicFramePr>
        <p:xfrm>
          <a:off x="228601" y="1264233"/>
          <a:ext cx="8834675" cy="4729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424875">
                  <a:extLst>
                    <a:ext uri="{9D8B030D-6E8A-4147-A177-3AD203B41FA5}">
                      <a16:colId xmlns:a16="http://schemas.microsoft.com/office/drawing/2014/main" val="20003"/>
                    </a:ext>
                  </a:extLst>
                </a:gridCol>
                <a:gridCol w="18698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l" rtl="0">
                        <a:spcBef>
                          <a:spcPts val="0"/>
                        </a:spcBef>
                        <a:spcAft>
                          <a:spcPts val="0"/>
                        </a:spcAft>
                        <a:buNone/>
                      </a:pPr>
                      <a:r>
                        <a:rPr lang="en-US" sz="2000" dirty="0">
                          <a:latin typeface="Source Sans Pro"/>
                          <a:ea typeface="Source Sans Pro"/>
                          <a:cs typeface="Source Sans Pro"/>
                          <a:sym typeface="Source Sans Pro"/>
                        </a:rPr>
                        <a:t> </a:t>
                      </a:r>
                      <a:endParaRPr sz="2000" dirty="0">
                        <a:latin typeface="Source Sans Pro"/>
                        <a:ea typeface="Source Sans Pro"/>
                        <a:cs typeface="Source Sans Pro"/>
                        <a:sym typeface="Source Sans Pro"/>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Solve 1 and 2-step  </a:t>
                      </a:r>
                      <a:r>
                        <a:rPr lang="en-US" sz="2000" dirty="0" err="1">
                          <a:latin typeface="Source Sans Pro"/>
                          <a:ea typeface="Source Sans Pro"/>
                          <a:cs typeface="Source Sans Pro"/>
                          <a:sym typeface="Source Sans Pro"/>
                        </a:rPr>
                        <a:t>Mult</a:t>
                      </a:r>
                      <a:r>
                        <a:rPr lang="en-US" sz="2000" dirty="0">
                          <a:latin typeface="Source Sans Pro"/>
                          <a:ea typeface="Source Sans Pro"/>
                          <a:cs typeface="Source Sans Pro"/>
                          <a:sym typeface="Source Sans Pro"/>
                        </a:rPr>
                        <a:t>. and Division word  problems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Write the Equation</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Justify answer with support</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Justify answer w/o support</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Write own word problems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Elias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3</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6"/>
                            </a:ext>
                          </a:extLst>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7"/>
                            </a:ext>
                          </a:extLst>
                        </a:rPr>
                        <a:t>1</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Vanessa</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4</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4</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3</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Josh</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5</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5</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5</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Reina</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3</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1</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Arial"/>
                          <a:ea typeface="Arial"/>
                          <a:cs typeface="Arial"/>
                          <a:sym typeface="Arial"/>
                        </a:rPr>
                        <a:t>1</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1</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Maria</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Arial"/>
                          <a:ea typeface="Arial"/>
                          <a:cs typeface="Arial"/>
                          <a:sym typeface="Arial"/>
                        </a:rPr>
                        <a:t>5</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3</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Arial"/>
                          <a:ea typeface="Arial"/>
                          <a:cs typeface="Arial"/>
                          <a:sym typeface="Arial"/>
                        </a:rPr>
                        <a:t>2</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987" name="Google Shape;1987;p21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188</a:t>
            </a:fld>
            <a:endParaRPr sz="1800">
              <a:solidFill>
                <a:srgbClr val="FFFFFF"/>
              </a:solidFill>
              <a:latin typeface="Calibri"/>
              <a:ea typeface="Calibri"/>
              <a:cs typeface="Calibri"/>
              <a:sym typeface="Calibri"/>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213"/>
          <p:cNvSpPr txBox="1">
            <a:spLocks noGrp="1"/>
          </p:cNvSpPr>
          <p:nvPr>
            <p:ph type="title"/>
          </p:nvPr>
        </p:nvSpPr>
        <p:spPr>
          <a:xfrm>
            <a:off x="628650" y="-523875"/>
            <a:ext cx="7886700" cy="52387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dirty="0" err="1">
                <a:solidFill>
                  <a:srgbClr val="F0F0F0"/>
                </a:solidFill>
              </a:rPr>
              <a:t>SLO</a:t>
            </a:r>
            <a:r>
              <a:rPr lang="en-US" dirty="0">
                <a:solidFill>
                  <a:srgbClr val="F0F0F0"/>
                </a:solidFill>
              </a:rPr>
              <a:t> Skill Focus – 2 </a:t>
            </a:r>
            <a:endParaRPr dirty="0">
              <a:solidFill>
                <a:srgbClr val="F0F0F0"/>
              </a:solidFill>
            </a:endParaRPr>
          </a:p>
        </p:txBody>
      </p:sp>
      <p:graphicFrame>
        <p:nvGraphicFramePr>
          <p:cNvPr id="1994" name="Google Shape;1994;p213"/>
          <p:cNvGraphicFramePr/>
          <p:nvPr>
            <p:extLst>
              <p:ext uri="{D42A27DB-BD31-4B8C-83A1-F6EECF244321}">
                <p14:modId xmlns:p14="http://schemas.microsoft.com/office/powerpoint/2010/main" val="1748687791"/>
              </p:ext>
            </p:extLst>
          </p:nvPr>
        </p:nvGraphicFramePr>
        <p:xfrm>
          <a:off x="106017" y="172278"/>
          <a:ext cx="8931950" cy="6557775"/>
        </p:xfrm>
        <a:graphic>
          <a:graphicData uri="http://schemas.openxmlformats.org/drawingml/2006/table">
            <a:tbl>
              <a:tblPr firstRow="1" firstCol="1" bandRow="1">
                <a:noFill/>
                <a:tableStyleId>{52045216-18D2-4814-BB6A-587B3A373916}</a:tableStyleId>
              </a:tblPr>
              <a:tblGrid>
                <a:gridCol w="1062275">
                  <a:extLst>
                    <a:ext uri="{9D8B030D-6E8A-4147-A177-3AD203B41FA5}">
                      <a16:colId xmlns:a16="http://schemas.microsoft.com/office/drawing/2014/main" val="20000"/>
                    </a:ext>
                  </a:extLst>
                </a:gridCol>
                <a:gridCol w="6663725">
                  <a:extLst>
                    <a:ext uri="{9D8B030D-6E8A-4147-A177-3AD203B41FA5}">
                      <a16:colId xmlns:a16="http://schemas.microsoft.com/office/drawing/2014/main" val="20001"/>
                    </a:ext>
                  </a:extLst>
                </a:gridCol>
                <a:gridCol w="1205950">
                  <a:extLst>
                    <a:ext uri="{9D8B030D-6E8A-4147-A177-3AD203B41FA5}">
                      <a16:colId xmlns:a16="http://schemas.microsoft.com/office/drawing/2014/main" val="20002"/>
                    </a:ext>
                  </a:extLst>
                </a:gridCol>
              </a:tblGrid>
              <a:tr h="931275">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8"/>
                            </a:ext>
                          </a:extLst>
                        </a:rPr>
                        <a:t>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9"/>
                          </a:ext>
                        </a:extLst>
                      </a:endParaRPr>
                    </a:p>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0"/>
                            </a:ext>
                          </a:extLst>
                        </a:rPr>
                        <a:t>SLO Skill Focus </a:t>
                      </a:r>
                      <a:endParaRPr sz="18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1"/>
                            </a:ext>
                          </a:extLst>
                        </a:rPr>
                        <a:t>SLO Skill Focus: Students will be able to recall basic multiplication and division facts with fluency and accuracy and apply their understanding of multiplication and division to solve one and two-step word problems. </a:t>
                      </a:r>
                      <a:endParaRPr sz="18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16325">
                <a:tc>
                  <a:txBody>
                    <a:bodyPr/>
                    <a:lstStyle/>
                    <a:p>
                      <a:pPr marL="0"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2"/>
                            </a:ext>
                          </a:extLst>
                        </a:rPr>
                        <a:t>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3"/>
                          </a:ext>
                        </a:extLst>
                      </a:endParaRPr>
                    </a:p>
                    <a:p>
                      <a:pPr marL="0"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4"/>
                            </a:ext>
                          </a:extLst>
                        </a:rPr>
                        <a:t>Level </a:t>
                      </a:r>
                      <a:endParaRPr sz="18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5"/>
                            </a:ext>
                          </a:extLst>
                        </a:rPr>
                        <a:t> Descriptors </a:t>
                      </a:r>
                      <a:endParaRPr sz="18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6"/>
                            </a:ext>
                          </a:extLst>
                        </a:rPr>
                        <a:t>Students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7"/>
                          </a:ext>
                        </a:extLst>
                      </a:endParaRPr>
                    </a:p>
                    <a:p>
                      <a:pPr marL="0" marR="0" lvl="0" indent="0" algn="l" rtl="0">
                        <a:lnSpc>
                          <a:spcPct val="107000"/>
                        </a:lnSpc>
                        <a:spcBef>
                          <a:spcPts val="0"/>
                        </a:spcBef>
                        <a:spcAft>
                          <a:spcPts val="0"/>
                        </a:spcAft>
                        <a:buNone/>
                      </a:pPr>
                      <a:endParaRPr sz="18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1275">
                <a:tc>
                  <a:txBody>
                    <a:bodyPr/>
                    <a:lstStyle/>
                    <a:p>
                      <a:pPr marL="0"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8"/>
                            </a:ext>
                          </a:extLst>
                        </a:rPr>
                        <a:t>Well above typical</a:t>
                      </a:r>
                      <a:endParaRPr sz="18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9"/>
                            </a:ext>
                          </a:extLst>
                        </a:rPr>
                        <a:t>Students can solve one and two step word problems using multiplication and division strategies. Students can justify their answers, explain the strategies they used and why and can generate their own word problems.</a:t>
                      </a:r>
                      <a:endParaRPr sz="16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0"/>
                            </a:ext>
                          </a:extLst>
                        </a:rPr>
                        <a:t>Josh</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1"/>
                          </a:ext>
                        </a:extLst>
                      </a:endParaRPr>
                    </a:p>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2"/>
                            </a:ext>
                          </a:extLst>
                        </a:rPr>
                        <a:t> </a:t>
                      </a:r>
                      <a:endParaRPr sz="16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08075">
                <a:tc>
                  <a:txBody>
                    <a:bodyPr/>
                    <a:lstStyle/>
                    <a:p>
                      <a:pPr marL="0"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3"/>
                            </a:ext>
                          </a:extLst>
                        </a:rPr>
                        <a:t>Above typical skill</a:t>
                      </a:r>
                      <a:endParaRPr sz="18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4"/>
                            </a:ext>
                          </a:extLst>
                        </a:rPr>
                        <a:t>Students can write the equation based on a word problem and use multiplication and division of strategies in order to solve one and two step word problems. Students can justify their answers without prompting and with support can explain their strategies.</a:t>
                      </a:r>
                      <a:endParaRPr sz="16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5"/>
                            </a:ext>
                          </a:extLst>
                        </a:rPr>
                        <a:t>Vanessa</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6"/>
                          </a:ext>
                        </a:extLst>
                      </a:endParaRPr>
                    </a:p>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7"/>
                            </a:ext>
                          </a:extLst>
                        </a:rPr>
                        <a:t>Maria</a:t>
                      </a:r>
                      <a:endParaRPr sz="16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08075">
                <a:tc>
                  <a:txBody>
                    <a:bodyPr/>
                    <a:lstStyle/>
                    <a:p>
                      <a:pPr marL="0" marR="0" lvl="0" indent="0" algn="l" rtl="0">
                        <a:lnSpc>
                          <a:spcPct val="107000"/>
                        </a:lnSpc>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8"/>
                            </a:ext>
                          </a:extLst>
                        </a:rPr>
                        <a:t>Typical skill</a:t>
                      </a:r>
                      <a:endParaRPr sz="18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9"/>
                            </a:ext>
                          </a:extLst>
                        </a:rPr>
                        <a:t>Students can write the equation based on a word problem and use multiplication and strategies in order to solve one and two step word problems. With assistance students can justify their answers and explain their strategies</a:t>
                      </a:r>
                      <a:endParaRPr sz="16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0"/>
                            </a:ext>
                          </a:extLst>
                        </a:rPr>
                        <a:t> </a:t>
                      </a:r>
                      <a:endParaRPr sz="16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7900">
                <a:tc>
                  <a:txBody>
                    <a:bodyPr/>
                    <a:lstStyle/>
                    <a:p>
                      <a:pPr marL="0" marR="0" lvl="0" indent="0" algn="l" rtl="0">
                        <a:lnSpc>
                          <a:spcPct val="107000"/>
                        </a:lnSpc>
                        <a:spcBef>
                          <a:spcPts val="0"/>
                        </a:spcBef>
                        <a:spcAft>
                          <a:spcPts val="0"/>
                        </a:spcAft>
                        <a:buNone/>
                      </a:pP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1"/>
                            </a:ext>
                          </a:extLst>
                        </a:rPr>
                        <a:t>Below typical</a:t>
                      </a:r>
                      <a:endParaRPr sz="20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2"/>
                            </a:ext>
                          </a:extLst>
                        </a:rPr>
                        <a:t>Students can solve one and two step multiplication and division problems when given the equation, but struggle to create the equation based on the word problem, and cannot consistently justify their answers.</a:t>
                      </a:r>
                      <a:endParaRPr sz="16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3"/>
                            </a:ext>
                          </a:extLst>
                        </a:rPr>
                        <a:t>Reina</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4"/>
                          </a:ext>
                        </a:extLst>
                      </a:endParaRPr>
                    </a:p>
                    <a:p>
                      <a:pPr marL="0" marR="0" lvl="0" indent="0" algn="l" rtl="0">
                        <a:lnSpc>
                          <a:spcPct val="107000"/>
                        </a:lnSpc>
                        <a:spcBef>
                          <a:spcPts val="0"/>
                        </a:spcBef>
                        <a:spcAft>
                          <a:spcPts val="0"/>
                        </a:spcAft>
                        <a:buNone/>
                      </a:pP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5"/>
                            </a:ext>
                          </a:extLst>
                        </a:rPr>
                        <a:t>Elias</a:t>
                      </a:r>
                      <a:endParaRPr sz="16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34850">
                <a:tc>
                  <a:txBody>
                    <a:bodyPr/>
                    <a:lstStyle/>
                    <a:p>
                      <a:pPr marL="0" marR="0" lvl="0" indent="0" algn="l" rtl="0">
                        <a:lnSpc>
                          <a:spcPct val="107000"/>
                        </a:lnSpc>
                        <a:spcBef>
                          <a:spcPts val="0"/>
                        </a:spcBef>
                        <a:spcAft>
                          <a:spcPts val="0"/>
                        </a:spcAft>
                        <a:buNone/>
                      </a:pP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6"/>
                            </a:ext>
                          </a:extLst>
                        </a:rPr>
                        <a:t>Well below typical</a:t>
                      </a:r>
                      <a:endParaRPr sz="200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7"/>
                            </a:ext>
                          </a:extLst>
                        </a:rPr>
                        <a:t>Students can solve basic multiplication and division problems with accuracy, but cannot solve one or two step word problems without assistance, and cannot justify their answers.</a:t>
                      </a:r>
                      <a:endParaRPr sz="16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8"/>
                            </a:ext>
                          </a:extLst>
                        </a:rPr>
                        <a:t> </a:t>
                      </a:r>
                      <a:endParaRPr sz="2000" dirty="0">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995" name="Google Shape;1995;p21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189</a:t>
            </a:fld>
            <a:endParaRPr sz="18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628650" y="365126"/>
            <a:ext cx="7886700" cy="6799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Sound of Music </a:t>
            </a:r>
            <a:r>
              <a:rPr lang="en-US" sz="4800" b="0" dirty="0">
                <a:solidFill>
                  <a:srgbClr val="70659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Debrief</a:t>
            </a:r>
            <a:endParaRPr dirty="0"/>
          </a:p>
        </p:txBody>
      </p:sp>
      <p:sp>
        <p:nvSpPr>
          <p:cNvPr id="272" name="Google Shape;272;p27"/>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Open Sans"/>
              <a:buChar char="●"/>
            </a:pPr>
            <a:r>
              <a:rPr lang="en-US" dirty="0">
                <a:latin typeface="Open Sans"/>
                <a:ea typeface="Open Sans"/>
                <a:cs typeface="Open Sans"/>
                <a:sym typeface="Open Sans"/>
              </a:rPr>
              <a:t>Foundational Skill </a:t>
            </a:r>
            <a:endParaRPr dirty="0">
              <a:latin typeface="Open Sans"/>
              <a:ea typeface="Open Sans"/>
              <a:cs typeface="Open Sans"/>
              <a:sym typeface="Open Sans"/>
            </a:endParaRPr>
          </a:p>
          <a:p>
            <a:pPr marL="556022" lvl="1" indent="-232172" algn="l" rtl="0">
              <a:spcBef>
                <a:spcPts val="0"/>
              </a:spcBef>
              <a:spcAft>
                <a:spcPts val="0"/>
              </a:spcAft>
              <a:buClr>
                <a:srgbClr val="F89C4D"/>
              </a:buClr>
              <a:buSzPts val="2700"/>
              <a:buFont typeface="Open Sans"/>
              <a:buChar char="○"/>
            </a:pPr>
            <a:r>
              <a:rPr lang="en-US" dirty="0">
                <a:latin typeface="Open Sans"/>
                <a:ea typeface="Open Sans"/>
                <a:cs typeface="Open Sans"/>
                <a:sym typeface="Open Sans"/>
              </a:rPr>
              <a:t>“When you sing it begins with Do-Re-Mi”</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Maria know</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s </a:t>
            </a:r>
            <a:r>
              <a:rPr lang="en-US" dirty="0">
                <a:latin typeface="Open Sans"/>
                <a:ea typeface="Open Sans"/>
                <a:cs typeface="Open Sans"/>
                <a:sym typeface="Open Sans"/>
              </a:rPr>
              <a:t>their skill level at beginning of the task and adjusts instruction</a:t>
            </a: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Multiple sources of evidence</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Monitors progress </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All about growth</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Meets them where they are in skill level</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Gradually increases difficulty of task</a:t>
            </a:r>
            <a:endParaRPr dirty="0">
              <a:latin typeface="Open Sans"/>
              <a:ea typeface="Open Sans"/>
              <a:cs typeface="Open Sans"/>
              <a:sym typeface="Open Sans"/>
            </a:endParaRPr>
          </a:p>
          <a:p>
            <a:pPr marL="0" lvl="0" indent="0" algn="l" rtl="0">
              <a:spcBef>
                <a:spcPts val="540"/>
              </a:spcBef>
              <a:spcAft>
                <a:spcPts val="0"/>
              </a:spcAft>
              <a:buNone/>
            </a:pPr>
            <a:endParaRPr dirty="0">
              <a:latin typeface="Open Sans"/>
              <a:ea typeface="Open Sans"/>
              <a:cs typeface="Open Sans"/>
              <a:sym typeface="Open Sans"/>
            </a:endParaRPr>
          </a:p>
        </p:txBody>
      </p:sp>
      <p:sp>
        <p:nvSpPr>
          <p:cNvPr id="273" name="Google Shape;273;p2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a:t>
            </a:fld>
            <a:endParaRPr sz="1800">
              <a:solidFill>
                <a:srgbClr val="FFFFFF"/>
              </a:solidFill>
              <a:latin typeface="Calibri"/>
              <a:ea typeface="Calibri"/>
              <a:cs typeface="Calibri"/>
              <a:sym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14"/>
          <p:cNvSpPr txBox="1">
            <a:spLocks noGrp="1"/>
          </p:cNvSpPr>
          <p:nvPr>
            <p:ph type="title"/>
          </p:nvPr>
        </p:nvSpPr>
        <p:spPr>
          <a:xfrm>
            <a:off x="342025" y="2852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Record data and teacher reflection</a:t>
            </a:r>
            <a:endParaRPr dirty="0"/>
          </a:p>
        </p:txBody>
      </p:sp>
      <p:sp>
        <p:nvSpPr>
          <p:cNvPr id="2002" name="Google Shape;2002;p214"/>
          <p:cNvSpPr txBox="1">
            <a:spLocks noGrp="1"/>
          </p:cNvSpPr>
          <p:nvPr>
            <p:ph type="body" idx="1"/>
          </p:nvPr>
        </p:nvSpPr>
        <p:spPr>
          <a:xfrm>
            <a:off x="914400" y="1579350"/>
            <a:ext cx="7527300" cy="3623100"/>
          </a:xfrm>
          <a:prstGeom prst="rect">
            <a:avLst/>
          </a:prstGeom>
          <a:noFill/>
          <a:ln>
            <a:noFill/>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AutoNum type="arabicPeriod"/>
            </a:pPr>
            <a:r>
              <a:rPr lang="en-US" sz="2600" b="0" i="0" u="none" strike="noStrike" cap="none" dirty="0">
                <a:solidFill>
                  <a:schemeClr val="dk1"/>
                </a:solidFill>
                <a:latin typeface="Source Sans Pro"/>
                <a:ea typeface="Source Sans Pro"/>
                <a:cs typeface="Source Sans Pro"/>
                <a:sym typeface="Source Sans Pro"/>
              </a:rPr>
              <a:t>Teachers record students’ end-of-year skill level on the Student Growth Tracker and complete EOY Reflection in advance of EOY Conference.</a:t>
            </a:r>
            <a:endParaRPr dirty="0"/>
          </a:p>
          <a:p>
            <a:pPr marL="457200" marR="0" lvl="0" indent="0" algn="l" rtl="0">
              <a:spcBef>
                <a:spcPts val="580"/>
              </a:spcBef>
              <a:spcAft>
                <a:spcPts val="0"/>
              </a:spcAft>
              <a:buNone/>
            </a:pPr>
            <a:endParaRPr sz="2600" b="0" i="0" u="none" strike="noStrike" cap="none" dirty="0">
              <a:solidFill>
                <a:schemeClr val="dk1"/>
              </a:solidFill>
              <a:latin typeface="Source Sans Pro"/>
              <a:ea typeface="Source Sans Pro"/>
              <a:cs typeface="Source Sans Pro"/>
              <a:sym typeface="Source Sans Pro"/>
            </a:endParaRPr>
          </a:p>
          <a:p>
            <a:pPr marL="457200" marR="0" lvl="0" indent="-393700" algn="l" rtl="0">
              <a:spcBef>
                <a:spcPts val="580"/>
              </a:spcBef>
              <a:spcAft>
                <a:spcPts val="0"/>
              </a:spcAft>
              <a:buClr>
                <a:schemeClr val="dk1"/>
              </a:buClr>
              <a:buSzPts val="2600"/>
              <a:buFont typeface="Source Sans Pro"/>
              <a:buAutoNum type="arabicPeriod"/>
            </a:pPr>
            <a:r>
              <a:rPr lang="en-US" sz="2600" b="0" i="0" u="none" strike="noStrike" cap="none" dirty="0">
                <a:solidFill>
                  <a:schemeClr val="dk1"/>
                </a:solidFill>
                <a:latin typeface="Source Sans Pro"/>
                <a:ea typeface="Source Sans Pro"/>
                <a:cs typeface="Source Sans Pro"/>
                <a:sym typeface="Source Sans Pro"/>
              </a:rPr>
              <a:t>The SLO EOY close out should occur during the T-TESS EOY conference.</a:t>
            </a:r>
            <a:endParaRPr dirty="0"/>
          </a:p>
        </p:txBody>
      </p:sp>
      <p:sp>
        <p:nvSpPr>
          <p:cNvPr id="2003" name="Google Shape;2003;p21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190</a:t>
            </a:fld>
            <a:endParaRPr sz="1800">
              <a:solidFill>
                <a:srgbClr val="FFFFFF"/>
              </a:solidFill>
              <a:latin typeface="Calibri"/>
              <a:ea typeface="Calibri"/>
              <a:cs typeface="Calibri"/>
              <a:sym typeface="Calibri"/>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215"/>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End of Year Conference </a:t>
            </a:r>
            <a:endParaRPr dirty="0"/>
          </a:p>
        </p:txBody>
      </p:sp>
      <p:sp>
        <p:nvSpPr>
          <p:cNvPr id="2010" name="Google Shape;2010;p215"/>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342900" indent="-342900">
              <a:spcBef>
                <a:spcPts val="0"/>
              </a:spcBef>
              <a:buFont typeface="Arial" panose="020B0604020202020204" pitchFamily="34" charset="0"/>
              <a:buChar char="•"/>
            </a:pPr>
            <a:r>
              <a:rPr lang="en-US" b="1"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0"/>
                  </a:ext>
                </a:extLst>
              </a:rPr>
              <a:t>Reflection on growth data and the SLO process</a:t>
            </a:r>
          </a:p>
          <a:p>
            <a:pPr marL="342900" indent="-342900">
              <a:spcBef>
                <a:spcPts val="0"/>
              </a:spcBef>
              <a:buFont typeface="Arial" panose="020B0604020202020204" pitchFamily="34" charset="0"/>
              <a:buChar char="•"/>
            </a:pPr>
            <a:r>
              <a:rPr lang="en-US" b="1"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0"/>
                  </a:ext>
                </a:extLst>
              </a:rPr>
              <a:t>Take learning from the work and plan for future</a:t>
            </a:r>
            <a:endParaRPr lang="en-US" b="1" dirty="0">
              <a:solidFill>
                <a:schemeClr val="dk1"/>
              </a:solidFill>
            </a:endParaRPr>
          </a:p>
          <a:p>
            <a:pPr marL="0" marR="0" lvl="0" indent="0" algn="l" rtl="0">
              <a:lnSpc>
                <a:spcPct val="100000"/>
              </a:lnSpc>
              <a:spcBef>
                <a:spcPts val="0"/>
              </a:spcBef>
              <a:spcAft>
                <a:spcPts val="0"/>
              </a:spcAft>
              <a:buClr>
                <a:schemeClr val="accent1"/>
              </a:buClr>
              <a:buSzPts val="2400"/>
              <a:buFont typeface="Noto Sans Symbols"/>
              <a:buNone/>
            </a:pPr>
            <a:endParaRPr b="1" dirty="0">
              <a:solidFill>
                <a:schemeClr val="dk1"/>
              </a:solidFill>
            </a:endParaRPr>
          </a:p>
        </p:txBody>
      </p:sp>
      <p:sp>
        <p:nvSpPr>
          <p:cNvPr id="2011" name="Google Shape;2011;p215">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191</a:t>
            </a:fld>
            <a:endParaRPr sz="1800">
              <a:solidFill>
                <a:srgbClr val="FFFFFF"/>
              </a:solidFill>
              <a:latin typeface="Calibri"/>
              <a:ea typeface="Calibri"/>
              <a:cs typeface="Calibri"/>
              <a:sym typeface="Calibri"/>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016" name="Google Shape;2016;p216"/>
          <p:cNvSpPr txBox="1">
            <a:spLocks noGrp="1"/>
          </p:cNvSpPr>
          <p:nvPr>
            <p:ph type="title" idx="4294967295"/>
          </p:nvPr>
        </p:nvSpPr>
        <p:spPr>
          <a:xfrm>
            <a:off x="1783426" y="1037879"/>
            <a:ext cx="5409000" cy="3786600"/>
          </a:xfrm>
          <a:prstGeom prst="rect">
            <a:avLst/>
          </a:prstGeom>
          <a:solidFill>
            <a:srgbClr val="F47920"/>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Source Sans Pro"/>
              <a:buNone/>
            </a:pPr>
            <a:r>
              <a:rPr lang="en-US" sz="6000" b="0" i="0" u="none" strike="noStrike" cap="none" dirty="0">
                <a:solidFill>
                  <a:schemeClr val="bg1"/>
                </a:solidFill>
                <a:latin typeface="Source Sans Pro"/>
                <a:ea typeface="Source Sans Pro"/>
                <a:cs typeface="Source Sans Pro"/>
                <a:sym typeface="Source Sans Pro"/>
              </a:rPr>
              <a:t>Did students grow and what did I learn from this </a:t>
            </a:r>
            <a:r>
              <a:rPr lang="en-US" sz="6000" b="0" i="0" u="none" strike="noStrike" cap="none" dirty="0">
                <a:solidFill>
                  <a:schemeClr val="bg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1"/>
                  </a:ext>
                </a:extLst>
              </a:rPr>
              <a:t>process</a:t>
            </a:r>
            <a:r>
              <a:rPr lang="en-US" sz="6000" b="0" i="0" u="none" strike="noStrike" cap="none" dirty="0">
                <a:solidFill>
                  <a:schemeClr val="bg1"/>
                </a:solidFill>
                <a:sym typeface="Source Sans Pro"/>
              </a:rPr>
              <a:t>?</a:t>
            </a:r>
            <a:endParaRPr dirty="0">
              <a:solidFill>
                <a:schemeClr val="bg1"/>
              </a:solidFill>
            </a:endParaRPr>
          </a:p>
        </p:txBody>
      </p:sp>
      <p:sp>
        <p:nvSpPr>
          <p:cNvPr id="2017" name="Google Shape;2017;p2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192</a:t>
            </a:fld>
            <a:endParaRPr sz="1800">
              <a:solidFill>
                <a:srgbClr val="FFFFFF"/>
              </a:solidFill>
              <a:latin typeface="Calibri"/>
              <a:ea typeface="Calibri"/>
              <a:cs typeface="Calibri"/>
              <a:sym typeface="Calibri"/>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22"/>
        <p:cNvGrpSpPr/>
        <p:nvPr/>
      </p:nvGrpSpPr>
      <p:grpSpPr>
        <a:xfrm>
          <a:off x="0" y="0"/>
          <a:ext cx="0" cy="0"/>
          <a:chOff x="0" y="0"/>
          <a:chExt cx="0" cy="0"/>
        </a:xfrm>
      </p:grpSpPr>
      <p:sp>
        <p:nvSpPr>
          <p:cNvPr id="2023" name="Google Shape;2023;p217"/>
          <p:cNvSpPr txBox="1">
            <a:spLocks noGrp="1"/>
          </p:cNvSpPr>
          <p:nvPr>
            <p:ph type="title"/>
          </p:nvPr>
        </p:nvSpPr>
        <p:spPr>
          <a:xfrm>
            <a:off x="257225" y="2746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End of Year Conference </a:t>
            </a:r>
            <a:r>
              <a:rPr lang="en-US" sz="4800" dirty="0">
                <a:solidFill>
                  <a:srgbClr val="DCE6F2"/>
                </a:solidFill>
              </a:rPr>
              <a:t>– 2 </a:t>
            </a:r>
            <a:endParaRPr dirty="0">
              <a:solidFill>
                <a:srgbClr val="DCE6F2"/>
              </a:solidFill>
            </a:endParaRPr>
          </a:p>
        </p:txBody>
      </p:sp>
      <p:sp>
        <p:nvSpPr>
          <p:cNvPr id="2024" name="Google Shape;2024;p217"/>
          <p:cNvSpPr txBox="1">
            <a:spLocks noGrp="1"/>
          </p:cNvSpPr>
          <p:nvPr>
            <p:ph type="body" idx="1"/>
          </p:nvPr>
        </p:nvSpPr>
        <p:spPr>
          <a:xfrm>
            <a:off x="511625" y="1274025"/>
            <a:ext cx="7772400" cy="45975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r>
              <a:rPr lang="en-US" sz="2400"/>
              <a:t>In preparation for the meeting, review:</a:t>
            </a:r>
            <a:endParaRPr sz="2400"/>
          </a:p>
          <a:p>
            <a:pPr marL="140335" lvl="0" indent="0" algn="l" rtl="0">
              <a:spcBef>
                <a:spcPts val="0"/>
              </a:spcBef>
              <a:spcAft>
                <a:spcPts val="0"/>
              </a:spcAft>
              <a:buSzPts val="2210"/>
              <a:buNone/>
            </a:pPr>
            <a:r>
              <a:rPr lang="en-US" sz="2400"/>
              <a:t> </a:t>
            </a:r>
            <a:endParaRPr sz="2400"/>
          </a:p>
          <a:p>
            <a:pPr marL="914400" lvl="0" indent="-368935" algn="l" rtl="0">
              <a:spcBef>
                <a:spcPts val="37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3"/>
                  </a:ext>
                </a:extLst>
              </a:rPr>
              <a:t>Completed samples from Body of Evidence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4"/>
                </a:ext>
              </a:extLst>
            </a:endParaRPr>
          </a:p>
          <a:p>
            <a:pPr marL="91440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5"/>
                  </a:ext>
                </a:extLst>
              </a:rPr>
              <a:t>Student Growth Tracker</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6"/>
                </a:ext>
              </a:extLst>
            </a:endParaRPr>
          </a:p>
          <a:p>
            <a:pPr marL="91440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7"/>
                  </a:ext>
                </a:extLst>
              </a:rPr>
              <a:t>Percentage calculations of student growth data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8"/>
                </a:ext>
              </a:extLst>
            </a:endParaRPr>
          </a:p>
          <a:p>
            <a:pPr marL="91440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9"/>
                  </a:ext>
                </a:extLst>
              </a:rPr>
              <a:t>SLO Rating Rubric</a:t>
            </a:r>
            <a:endParaRPr/>
          </a:p>
          <a:p>
            <a:pPr marL="0" lvl="1" indent="0" algn="l" rtl="0">
              <a:spcBef>
                <a:spcPts val="370"/>
              </a:spcBef>
              <a:spcAft>
                <a:spcPts val="0"/>
              </a:spcAft>
              <a:buSzPts val="2040"/>
              <a:buNone/>
            </a:pPr>
            <a:endParaRPr/>
          </a:p>
          <a:p>
            <a:pPr marL="0" lvl="1" indent="0" algn="l" rtl="0">
              <a:spcBef>
                <a:spcPts val="370"/>
              </a:spcBef>
              <a:spcAft>
                <a:spcPts val="0"/>
              </a:spcAft>
              <a:buSzPts val="2040"/>
              <a:buNone/>
            </a:pPr>
            <a:r>
              <a:rPr lang="en-US"/>
              <a:t>Consider assigning pre-work to teacher:</a:t>
            </a:r>
            <a:endParaRPr/>
          </a:p>
          <a:p>
            <a:pPr marL="914400" lvl="0" indent="-381000" algn="l" rtl="0">
              <a:spcBef>
                <a:spcPts val="370"/>
              </a:spcBef>
              <a:spcAft>
                <a:spcPts val="0"/>
              </a:spcAft>
              <a:buSzPts val="2400"/>
              <a:buChar char="●"/>
            </a:pPr>
            <a:r>
              <a:rPr lang="en-US" sz="2400"/>
              <a:t>Reflection questions </a:t>
            </a:r>
            <a:endParaRPr sz="2400"/>
          </a:p>
          <a:p>
            <a:pPr marL="914400" lvl="0" indent="-381000" algn="l" rtl="0">
              <a:spcBef>
                <a:spcPts val="0"/>
              </a:spcBef>
              <a:spcAft>
                <a:spcPts val="0"/>
              </a:spcAft>
              <a:buSzPts val="2400"/>
              <a:buChar char="●"/>
            </a:pPr>
            <a:r>
              <a:rPr lang="en-US" sz="2400"/>
              <a:t>Key data </a:t>
            </a:r>
            <a:endParaRPr sz="2400"/>
          </a:p>
        </p:txBody>
      </p:sp>
      <p:sp>
        <p:nvSpPr>
          <p:cNvPr id="2025" name="Google Shape;2025;p21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193</a:t>
            </a:fld>
            <a:endParaRPr sz="1800">
              <a:solidFill>
                <a:srgbClr val="FFFFFF"/>
              </a:solidFill>
              <a:latin typeface="Calibri"/>
              <a:ea typeface="Calibri"/>
              <a:cs typeface="Calibri"/>
              <a:sym typeface="Calibri"/>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30"/>
        <p:cNvGrpSpPr/>
        <p:nvPr/>
      </p:nvGrpSpPr>
      <p:grpSpPr>
        <a:xfrm>
          <a:off x="0" y="0"/>
          <a:ext cx="0" cy="0"/>
          <a:chOff x="0" y="0"/>
          <a:chExt cx="0" cy="0"/>
        </a:xfrm>
      </p:grpSpPr>
      <p:sp>
        <p:nvSpPr>
          <p:cNvPr id="2031" name="Google Shape;2031;p218"/>
          <p:cNvSpPr txBox="1">
            <a:spLocks noGrp="1"/>
          </p:cNvSpPr>
          <p:nvPr>
            <p:ph type="title"/>
          </p:nvPr>
        </p:nvSpPr>
        <p:spPr>
          <a:xfrm>
            <a:off x="609600" y="274637"/>
            <a:ext cx="80772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During End of Year Conference </a:t>
            </a:r>
            <a:endParaRPr dirty="0"/>
          </a:p>
        </p:txBody>
      </p:sp>
      <p:sp>
        <p:nvSpPr>
          <p:cNvPr id="2032" name="Google Shape;2032;p218"/>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2210"/>
              <a:buChar char="●"/>
            </a:pPr>
            <a:r>
              <a:rPr lang="en-US"/>
              <a:t>Begin with a positive statement</a:t>
            </a:r>
            <a:endParaRPr/>
          </a:p>
          <a:p>
            <a:pPr marL="457200" lvl="0" indent="-457200" algn="l" rtl="0">
              <a:spcBef>
                <a:spcPts val="0"/>
              </a:spcBef>
              <a:spcAft>
                <a:spcPts val="0"/>
              </a:spcAft>
              <a:buSzPts val="2210"/>
              <a:buChar char="●"/>
            </a:pPr>
            <a:r>
              <a:rPr lang="en-US"/>
              <a:t>Ask key questions</a:t>
            </a:r>
            <a:endParaRPr/>
          </a:p>
          <a:p>
            <a:pPr marL="457200" lvl="0" indent="-457200" algn="l" rtl="0">
              <a:spcBef>
                <a:spcPts val="0"/>
              </a:spcBef>
              <a:spcAft>
                <a:spcPts val="0"/>
              </a:spcAft>
              <a:buSzPts val="2210"/>
              <a:buChar char="●"/>
            </a:pPr>
            <a:r>
              <a:rPr lang="en-US"/>
              <a:t>Dig into data</a:t>
            </a:r>
            <a:endParaRPr/>
          </a:p>
          <a:p>
            <a:pPr marL="457200" lvl="0" indent="-457200" algn="l" rtl="0">
              <a:spcBef>
                <a:spcPts val="0"/>
              </a:spcBef>
              <a:spcAft>
                <a:spcPts val="0"/>
              </a:spcAft>
              <a:buSzPts val="2210"/>
              <a:buChar char="●"/>
            </a:pPr>
            <a:r>
              <a:rPr lang="en-US"/>
              <a:t>Reflect on support</a:t>
            </a:r>
            <a:endParaRPr/>
          </a:p>
          <a:p>
            <a:pPr marL="457200" lvl="0" indent="-457200" algn="l" rtl="0">
              <a:spcBef>
                <a:spcPts val="0"/>
              </a:spcBef>
              <a:spcAft>
                <a:spcPts val="0"/>
              </a:spcAft>
              <a:buSzPts val="2210"/>
              <a:buChar char="●"/>
            </a:pPr>
            <a:r>
              <a:rPr lang="en-US"/>
              <a:t>Next steps for next year</a:t>
            </a:r>
            <a:endParaRPr/>
          </a:p>
          <a:p>
            <a:pPr marL="457200" lvl="0" indent="-457200" algn="l" rtl="0">
              <a:spcBef>
                <a:spcPts val="0"/>
              </a:spcBef>
              <a:spcAft>
                <a:spcPts val="0"/>
              </a:spcAft>
              <a:buSzPts val="2210"/>
              <a:buChar char="●"/>
            </a:pPr>
            <a:r>
              <a:rPr lang="en-US"/>
              <a:t>SLO Rating Rubric</a:t>
            </a:r>
            <a:endParaRPr/>
          </a:p>
          <a:p>
            <a:pPr marL="457200" lvl="0" indent="-316865" algn="l" rtl="0">
              <a:spcBef>
                <a:spcPts val="0"/>
              </a:spcBef>
              <a:spcAft>
                <a:spcPts val="0"/>
              </a:spcAft>
              <a:buSzPts val="2210"/>
              <a:buNone/>
            </a:pPr>
            <a:endParaRPr/>
          </a:p>
        </p:txBody>
      </p:sp>
      <p:sp>
        <p:nvSpPr>
          <p:cNvPr id="2033" name="Google Shape;2033;p21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194</a:t>
            </a:fld>
            <a:endParaRPr sz="1800">
              <a:solidFill>
                <a:srgbClr val="FFFFFF"/>
              </a:solidFill>
              <a:latin typeface="Calibri"/>
              <a:ea typeface="Calibri"/>
              <a:cs typeface="Calibri"/>
              <a:sym typeface="Calibri"/>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38"/>
        <p:cNvGrpSpPr/>
        <p:nvPr/>
      </p:nvGrpSpPr>
      <p:grpSpPr>
        <a:xfrm>
          <a:off x="0" y="0"/>
          <a:ext cx="0" cy="0"/>
          <a:chOff x="0" y="0"/>
          <a:chExt cx="0" cy="0"/>
        </a:xfrm>
      </p:grpSpPr>
      <p:sp>
        <p:nvSpPr>
          <p:cNvPr id="2039" name="Google Shape;2039;p22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End of Year Conference </a:t>
            </a:r>
            <a:r>
              <a:rPr lang="en-US" sz="4800" dirty="0">
                <a:solidFill>
                  <a:srgbClr val="DCE6F2"/>
                </a:solidFill>
              </a:rPr>
              <a:t>– 3 </a:t>
            </a:r>
            <a:endParaRPr dirty="0">
              <a:solidFill>
                <a:srgbClr val="DCE6F2"/>
              </a:solidFill>
            </a:endParaRPr>
          </a:p>
        </p:txBody>
      </p:sp>
      <p:pic>
        <p:nvPicPr>
          <p:cNvPr id="3074" name="Picture 2" descr="Screen capture video titled &quot;Student Learning Objectives - End of the Year&quot;">
            <a:hlinkClick r:id="rId3"/>
            <a:extLst>
              <a:ext uri="{FF2B5EF4-FFF2-40B4-BE49-F238E27FC236}">
                <a16:creationId xmlns:a16="http://schemas.microsoft.com/office/drawing/2014/main" id="{FE9072D7-BB51-4A35-9213-40F29129E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1487265"/>
            <a:ext cx="7527365" cy="4234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41" name="Google Shape;2041;p22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195</a:t>
            </a:fld>
            <a:endParaRPr sz="1800">
              <a:solidFill>
                <a:srgbClr val="FFFFFF"/>
              </a:solidFill>
              <a:latin typeface="Calibri"/>
              <a:ea typeface="Calibri"/>
              <a:cs typeface="Calibri"/>
              <a:sym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46"/>
        <p:cNvGrpSpPr/>
        <p:nvPr/>
      </p:nvGrpSpPr>
      <p:grpSpPr>
        <a:xfrm>
          <a:off x="0" y="0"/>
          <a:ext cx="0" cy="0"/>
          <a:chOff x="0" y="0"/>
          <a:chExt cx="0" cy="0"/>
        </a:xfrm>
      </p:grpSpPr>
      <p:sp>
        <p:nvSpPr>
          <p:cNvPr id="2047" name="Google Shape;2047;p221"/>
          <p:cNvSpPr txBox="1">
            <a:spLocks noGrp="1"/>
          </p:cNvSpPr>
          <p:nvPr>
            <p:ph type="title"/>
          </p:nvPr>
        </p:nvSpPr>
        <p:spPr>
          <a:xfrm>
            <a:off x="437034" y="113762"/>
            <a:ext cx="82698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EOY Conference Strengths</a:t>
            </a:r>
            <a:endParaRPr dirty="0"/>
          </a:p>
        </p:txBody>
      </p:sp>
      <p:sp>
        <p:nvSpPr>
          <p:cNvPr id="2048" name="Google Shape;2048;p221"/>
          <p:cNvSpPr txBox="1">
            <a:spLocks noGrp="1"/>
          </p:cNvSpPr>
          <p:nvPr>
            <p:ph type="body" idx="1"/>
          </p:nvPr>
        </p:nvSpPr>
        <p:spPr>
          <a:xfrm>
            <a:off x="171975" y="917450"/>
            <a:ext cx="8657100" cy="497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a:t>Administrator:</a:t>
            </a:r>
            <a:endParaRPr sz="2800"/>
          </a:p>
          <a:p>
            <a:pPr marL="914400" lvl="0" indent="-381000" algn="l" rtl="0">
              <a:lnSpc>
                <a:spcPct val="115000"/>
              </a:lnSpc>
              <a:spcBef>
                <a:spcPts val="0"/>
              </a:spcBef>
              <a:spcAft>
                <a:spcPts val="0"/>
              </a:spcAft>
              <a:buSzPts val="2800"/>
              <a:buChar char="●"/>
            </a:pPr>
            <a:r>
              <a:rPr lang="en-US" sz="2800"/>
              <a:t>led with “what did you learn?”</a:t>
            </a:r>
            <a:endParaRPr sz="2800"/>
          </a:p>
          <a:p>
            <a:pPr marL="914400" lvl="0" indent="-381000" algn="l" rtl="0">
              <a:lnSpc>
                <a:spcPct val="115000"/>
              </a:lnSpc>
              <a:spcBef>
                <a:spcPts val="0"/>
              </a:spcBef>
              <a:spcAft>
                <a:spcPts val="0"/>
              </a:spcAft>
              <a:buSzPts val="2800"/>
              <a:buChar char="●"/>
            </a:pPr>
            <a:r>
              <a:rPr lang="en-US" sz="2800"/>
              <a:t>thanked and appreciated teacher</a:t>
            </a:r>
            <a:endParaRPr sz="2800"/>
          </a:p>
          <a:p>
            <a:pPr marL="914400" lvl="0" indent="-381000" algn="l" rtl="0">
              <a:lnSpc>
                <a:spcPct val="115000"/>
              </a:lnSpc>
              <a:spcBef>
                <a:spcPts val="0"/>
              </a:spcBef>
              <a:spcAft>
                <a:spcPts val="0"/>
              </a:spcAft>
              <a:buSzPts val="2800"/>
              <a:buChar char="●"/>
            </a:pPr>
            <a:r>
              <a:rPr lang="en-US" sz="2800"/>
              <a:t>named the importance of the Skill Statement</a:t>
            </a:r>
            <a:endParaRPr sz="2800"/>
          </a:p>
          <a:p>
            <a:pPr marL="914400" lvl="0" indent="-381000" algn="l" rtl="0">
              <a:lnSpc>
                <a:spcPct val="115000"/>
              </a:lnSpc>
              <a:spcBef>
                <a:spcPts val="0"/>
              </a:spcBef>
              <a:spcAft>
                <a:spcPts val="0"/>
              </a:spcAft>
              <a:buSzPts val="2800"/>
              <a:buChar char="●"/>
            </a:pPr>
            <a:r>
              <a:rPr lang="en-US" sz="2800"/>
              <a:t>Highlighted supports for ELL students and students who are at or above grade level</a:t>
            </a:r>
            <a:endParaRPr sz="2800"/>
          </a:p>
          <a:p>
            <a:pPr marL="914400" lvl="0" indent="-381000" algn="l" rtl="0">
              <a:lnSpc>
                <a:spcPct val="115000"/>
              </a:lnSpc>
              <a:spcBef>
                <a:spcPts val="0"/>
              </a:spcBef>
              <a:spcAft>
                <a:spcPts val="0"/>
              </a:spcAft>
              <a:buSzPts val="2800"/>
              <a:buChar char="●"/>
            </a:pPr>
            <a:r>
              <a:rPr lang="en-US" sz="2800"/>
              <a:t>asked open-ended questions</a:t>
            </a:r>
            <a:endParaRPr sz="2800"/>
          </a:p>
          <a:p>
            <a:pPr marL="0" lvl="0" indent="0" algn="l" rtl="0">
              <a:lnSpc>
                <a:spcPct val="115000"/>
              </a:lnSpc>
              <a:spcBef>
                <a:spcPts val="0"/>
              </a:spcBef>
              <a:spcAft>
                <a:spcPts val="0"/>
              </a:spcAft>
              <a:buNone/>
            </a:pPr>
            <a:r>
              <a:rPr lang="en-US" sz="2800"/>
              <a:t>Teacher </a:t>
            </a:r>
            <a:endParaRPr sz="2800"/>
          </a:p>
          <a:p>
            <a:pPr marL="457200" lvl="0" indent="-406400" algn="l" rtl="0">
              <a:lnSpc>
                <a:spcPct val="115000"/>
              </a:lnSpc>
              <a:spcBef>
                <a:spcPts val="0"/>
              </a:spcBef>
              <a:spcAft>
                <a:spcPts val="0"/>
              </a:spcAft>
              <a:buSzPts val="2800"/>
              <a:buChar char="●"/>
            </a:pPr>
            <a:r>
              <a:rPr lang="en-US" sz="2800"/>
              <a:t>was reflective</a:t>
            </a:r>
            <a:endParaRPr sz="2800"/>
          </a:p>
          <a:p>
            <a:pPr marL="457200" lvl="0" indent="-406400" algn="l" rtl="0">
              <a:lnSpc>
                <a:spcPct val="115000"/>
              </a:lnSpc>
              <a:spcBef>
                <a:spcPts val="0"/>
              </a:spcBef>
              <a:spcAft>
                <a:spcPts val="0"/>
              </a:spcAft>
              <a:buSzPts val="2800"/>
              <a:buChar char="●"/>
            </a:pPr>
            <a:r>
              <a:rPr lang="en-US" sz="2800"/>
              <a:t>used student work to guide decisions</a:t>
            </a:r>
            <a:endParaRPr sz="2800"/>
          </a:p>
          <a:p>
            <a:pPr marL="0" lvl="0" indent="0" algn="l" rtl="0">
              <a:lnSpc>
                <a:spcPct val="115000"/>
              </a:lnSpc>
              <a:spcBef>
                <a:spcPts val="0"/>
              </a:spcBef>
              <a:spcAft>
                <a:spcPts val="0"/>
              </a:spcAft>
              <a:buNone/>
            </a:pPr>
            <a:endParaRPr sz="2800"/>
          </a:p>
        </p:txBody>
      </p:sp>
      <p:sp>
        <p:nvSpPr>
          <p:cNvPr id="2049" name="Google Shape;2049;p22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196</a:t>
            </a:fld>
            <a:endParaRPr sz="1800">
              <a:solidFill>
                <a:srgbClr val="FFFFFF"/>
              </a:solidFill>
              <a:latin typeface="Calibri"/>
              <a:ea typeface="Calibri"/>
              <a:cs typeface="Calibri"/>
              <a:sym typeface="Calibri"/>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54"/>
        <p:cNvGrpSpPr/>
        <p:nvPr/>
      </p:nvGrpSpPr>
      <p:grpSpPr>
        <a:xfrm>
          <a:off x="0" y="0"/>
          <a:ext cx="0" cy="0"/>
          <a:chOff x="0" y="0"/>
          <a:chExt cx="0" cy="0"/>
        </a:xfrm>
      </p:grpSpPr>
      <p:sp>
        <p:nvSpPr>
          <p:cNvPr id="2055" name="Google Shape;2055;gf12912a4d9_0_14"/>
          <p:cNvSpPr txBox="1">
            <a:spLocks noGrp="1"/>
          </p:cNvSpPr>
          <p:nvPr>
            <p:ph type="title"/>
          </p:nvPr>
        </p:nvSpPr>
        <p:spPr>
          <a:xfrm>
            <a:off x="141975" y="189837"/>
            <a:ext cx="8851800" cy="1147800"/>
          </a:xfrm>
          <a:prstGeom prst="rect">
            <a:avLst/>
          </a:prstGeom>
          <a:noFill/>
          <a:ln>
            <a:noFill/>
          </a:ln>
        </p:spPr>
        <p:txBody>
          <a:bodyPr spcFirstLastPara="1" wrap="square" lIns="91425" tIns="91425" rIns="91425" bIns="91425" anchor="b" anchorCtr="0">
            <a:noAutofit/>
          </a:bodyPr>
          <a:lstStyle/>
          <a:p>
            <a:pPr marL="0" marR="0" lvl="0" indent="0" algn="ctr" rtl="0">
              <a:spcBef>
                <a:spcPts val="0"/>
              </a:spcBef>
              <a:spcAft>
                <a:spcPts val="0"/>
              </a:spcAft>
              <a:buClr>
                <a:schemeClr val="dk2"/>
              </a:buClr>
              <a:buSzPts val="4200"/>
              <a:buFont typeface="Source Sans Pro"/>
              <a:buNone/>
            </a:pPr>
            <a:r>
              <a:rPr lang="en-US" sz="3700" b="1" dirty="0">
                <a:solidFill>
                  <a:srgbClr val="70659A"/>
                </a:solidFill>
              </a:rPr>
              <a:t>EOY Conference Opportunities for Growth</a:t>
            </a:r>
            <a:endParaRPr sz="3500" b="1" dirty="0"/>
          </a:p>
        </p:txBody>
      </p:sp>
      <p:sp>
        <p:nvSpPr>
          <p:cNvPr id="2056" name="Google Shape;2056;gf12912a4d9_0_14"/>
          <p:cNvSpPr txBox="1">
            <a:spLocks noGrp="1"/>
          </p:cNvSpPr>
          <p:nvPr>
            <p:ph type="body" idx="1"/>
          </p:nvPr>
        </p:nvSpPr>
        <p:spPr>
          <a:xfrm>
            <a:off x="298584" y="1461325"/>
            <a:ext cx="8546700" cy="45975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600"/>
              <a:buChar char="●"/>
            </a:pPr>
            <a:r>
              <a:rPr lang="en-US" dirty="0"/>
              <a:t>Appraiser missed opportunities:</a:t>
            </a:r>
            <a:endParaRPr dirty="0"/>
          </a:p>
          <a:p>
            <a:pPr marL="0" lvl="0" indent="0" algn="l" rtl="0">
              <a:lnSpc>
                <a:spcPct val="115000"/>
              </a:lnSpc>
              <a:spcBef>
                <a:spcPts val="0"/>
              </a:spcBef>
              <a:spcAft>
                <a:spcPts val="0"/>
              </a:spcAft>
              <a:buNone/>
            </a:pPr>
            <a:endParaRPr dirty="0"/>
          </a:p>
          <a:p>
            <a:pPr marL="731520" lvl="1" indent="-381000" algn="l" rtl="0">
              <a:lnSpc>
                <a:spcPct val="115000"/>
              </a:lnSpc>
              <a:spcBef>
                <a:spcPts val="0"/>
              </a:spcBef>
              <a:spcAft>
                <a:spcPts val="0"/>
              </a:spcAft>
              <a:buSzPts val="2400"/>
              <a:buChar char="●"/>
            </a:pPr>
            <a:r>
              <a:rPr lang="en-US" dirty="0"/>
              <a:t>Did not look at actual student work</a:t>
            </a:r>
            <a:endParaRPr dirty="0"/>
          </a:p>
          <a:p>
            <a:pPr marL="731520" lvl="1" indent="-358140" algn="l" rtl="0">
              <a:lnSpc>
                <a:spcPct val="115000"/>
              </a:lnSpc>
              <a:spcBef>
                <a:spcPts val="0"/>
              </a:spcBef>
              <a:spcAft>
                <a:spcPts val="0"/>
              </a:spcAft>
              <a:buSzPts val="2040"/>
              <a:buChar char="●"/>
            </a:pPr>
            <a:r>
              <a:rPr lang="en-US" dirty="0"/>
              <a:t>Not clear which students met their expected growth target and which ones did not. (Clear where they landed, but not clear if they met growth)</a:t>
            </a:r>
            <a:endParaRPr dirty="0"/>
          </a:p>
          <a:p>
            <a:pPr marL="731520" lvl="1" indent="-358140" algn="l" rtl="0">
              <a:lnSpc>
                <a:spcPct val="115000"/>
              </a:lnSpc>
              <a:spcBef>
                <a:spcPts val="0"/>
              </a:spcBef>
              <a:spcAft>
                <a:spcPts val="0"/>
              </a:spcAft>
              <a:buSzPts val="2040"/>
              <a:buChar char="●"/>
            </a:pPr>
            <a:r>
              <a:rPr lang="en-US" dirty="0"/>
              <a:t>Looked at 3 students only</a:t>
            </a:r>
            <a:endParaRPr dirty="0"/>
          </a:p>
          <a:p>
            <a:pPr marL="731520" lvl="1" indent="-358140" algn="l" rtl="0">
              <a:lnSpc>
                <a:spcPct val="115000"/>
              </a:lnSpc>
              <a:spcBef>
                <a:spcPts val="0"/>
              </a:spcBef>
              <a:spcAft>
                <a:spcPts val="0"/>
              </a:spcAft>
              <a:buSzPts val="2040"/>
              <a:buChar char="●"/>
            </a:pPr>
            <a:r>
              <a:rPr lang="en-US" dirty="0"/>
              <a:t>Did not discuss how the EOY data translated to the SLO Teacher Rating Rubric</a:t>
            </a:r>
            <a:endParaRPr dirty="0"/>
          </a:p>
        </p:txBody>
      </p:sp>
      <p:sp>
        <p:nvSpPr>
          <p:cNvPr id="2057" name="Google Shape;2057;gf12912a4d9_0_14">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197</a:t>
            </a:fld>
            <a:endParaRPr sz="1800">
              <a:solidFill>
                <a:srgbClr val="FFFFFF"/>
              </a:solidFill>
              <a:latin typeface="Calibri"/>
              <a:ea typeface="Calibri"/>
              <a:cs typeface="Calibri"/>
              <a:sym typeface="Calibri"/>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062"/>
        <p:cNvGrpSpPr/>
        <p:nvPr/>
      </p:nvGrpSpPr>
      <p:grpSpPr>
        <a:xfrm>
          <a:off x="0" y="0"/>
          <a:ext cx="0" cy="0"/>
          <a:chOff x="0" y="0"/>
          <a:chExt cx="0" cy="0"/>
        </a:xfrm>
      </p:grpSpPr>
      <p:sp>
        <p:nvSpPr>
          <p:cNvPr id="2063" name="Google Shape;2063;p219"/>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0" dirty="0">
                <a:solidFill>
                  <a:srgbClr val="F47920"/>
                </a:solidFill>
              </a:rPr>
              <a:t>Your Turn! </a:t>
            </a:r>
            <a:r>
              <a:rPr lang="en-US" b="0" dirty="0">
                <a:solidFill>
                  <a:srgbClr val="DCE6F2"/>
                </a:solidFill>
              </a:rPr>
              <a:t>– 8 </a:t>
            </a:r>
            <a:endParaRPr dirty="0">
              <a:solidFill>
                <a:srgbClr val="DCE6F2"/>
              </a:solidFill>
            </a:endParaRPr>
          </a:p>
        </p:txBody>
      </p:sp>
      <p:sp>
        <p:nvSpPr>
          <p:cNvPr id="2064" name="Google Shape;2064;p219"/>
          <p:cNvSpPr txBox="1">
            <a:spLocks noGrp="1"/>
          </p:cNvSpPr>
          <p:nvPr>
            <p:ph type="body" idx="1"/>
          </p:nvPr>
        </p:nvSpPr>
        <p:spPr>
          <a:xfrm>
            <a:off x="453250" y="1078350"/>
            <a:ext cx="8399100" cy="4597500"/>
          </a:xfrm>
          <a:prstGeom prst="rect">
            <a:avLst/>
          </a:prstGeom>
          <a:noFill/>
          <a:ln>
            <a:noFill/>
          </a:ln>
        </p:spPr>
        <p:txBody>
          <a:bodyPr spcFirstLastPara="1" wrap="square" lIns="91425" tIns="91425" rIns="91425" bIns="91425" anchor="t" anchorCtr="0">
            <a:normAutofit/>
          </a:bodyPr>
          <a:lstStyle/>
          <a:p>
            <a:pPr marL="457200" lvl="0" indent="-457200" algn="l" rtl="0">
              <a:spcBef>
                <a:spcPts val="0"/>
              </a:spcBef>
              <a:spcAft>
                <a:spcPts val="0"/>
              </a:spcAft>
              <a:buSzPts val="2210"/>
              <a:buFont typeface="Open Sans"/>
              <a:buAutoNum type="arabicPeriod"/>
            </a:pPr>
            <a:r>
              <a:rPr lang="en-US" dirty="0">
                <a:latin typeface="Open Sans"/>
                <a:ea typeface="Open Sans"/>
                <a:cs typeface="Open Sans"/>
                <a:sym typeface="Open Sans"/>
              </a:rPr>
              <a:t>Individually</a:t>
            </a:r>
            <a:endParaRPr dirty="0">
              <a:latin typeface="Open Sans"/>
              <a:ea typeface="Open Sans"/>
              <a:cs typeface="Open Sans"/>
              <a:sym typeface="Open Sans"/>
            </a:endParaRPr>
          </a:p>
          <a:p>
            <a:pPr marL="457200" lvl="0" indent="-457200" algn="l" rtl="0">
              <a:spcBef>
                <a:spcPts val="0"/>
              </a:spcBef>
              <a:spcAft>
                <a:spcPts val="0"/>
              </a:spcAft>
              <a:buSzPts val="2210"/>
              <a:buFont typeface="Open Sans"/>
              <a:buAutoNum type="arabicPeriod"/>
            </a:pPr>
            <a:r>
              <a:rPr lang="en-US" dirty="0">
                <a:latin typeface="Open Sans"/>
                <a:ea typeface="Open Sans"/>
                <a:cs typeface="Open Sans"/>
                <a:sym typeface="Open Sans"/>
              </a:rPr>
              <a:t>5 minutes</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AutoNum type="arabicPeriod"/>
            </a:pPr>
            <a:r>
              <a:rPr lang="en-US" dirty="0">
                <a:latin typeface="Open Sans"/>
                <a:ea typeface="Open Sans"/>
                <a:cs typeface="Open Sans"/>
                <a:sym typeface="Open Sans"/>
              </a:rPr>
              <a:t>Reflect on all 3 SLO conferences from BOY, MOY and EOY</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AutoNum type="arabicPeriod"/>
            </a:pPr>
            <a:r>
              <a:rPr lang="en-US" dirty="0">
                <a:latin typeface="Open Sans"/>
                <a:ea typeface="Open Sans"/>
                <a:cs typeface="Open Sans"/>
                <a:sym typeface="Open Sans"/>
              </a:rPr>
              <a:t>What feedback (glows and grows) would you give the teacher?</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AutoNum type="arabicPeriod"/>
            </a:pPr>
            <a:r>
              <a:rPr lang="en-US" dirty="0">
                <a:latin typeface="Open Sans"/>
                <a:ea typeface="Open Sans"/>
                <a:cs typeface="Open Sans"/>
                <a:sym typeface="Open Sans"/>
              </a:rPr>
              <a:t>What feedback (glows and grows) would you give the administrator?</a:t>
            </a:r>
            <a:endParaRPr dirty="0">
              <a:latin typeface="Open Sans"/>
              <a:ea typeface="Open Sans"/>
              <a:cs typeface="Open Sans"/>
              <a:sym typeface="Open Sans"/>
            </a:endParaRPr>
          </a:p>
          <a:p>
            <a:pPr marL="0" lvl="0" indent="0" algn="l" rtl="0">
              <a:spcBef>
                <a:spcPts val="580"/>
              </a:spcBef>
              <a:spcAft>
                <a:spcPts val="0"/>
              </a:spcAft>
              <a:buNone/>
            </a:pPr>
            <a:r>
              <a:rPr lang="en-US" dirty="0">
                <a:latin typeface="Open Sans"/>
                <a:ea typeface="Open Sans"/>
                <a:cs typeface="Open Sans"/>
                <a:sym typeface="Open Sans"/>
              </a:rPr>
              <a:t>Be prepared to share your answers with the group.</a:t>
            </a:r>
            <a:endParaRPr dirty="0">
              <a:latin typeface="Open Sans"/>
              <a:ea typeface="Open Sans"/>
              <a:cs typeface="Open Sans"/>
              <a:sym typeface="Open Sans"/>
            </a:endParaRPr>
          </a:p>
        </p:txBody>
      </p:sp>
      <p:sp>
        <p:nvSpPr>
          <p:cNvPr id="2065" name="Google Shape;2065;p21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198</a:t>
            </a:fld>
            <a:endParaRPr sz="1800">
              <a:solidFill>
                <a:srgbClr val="FFFFFF"/>
              </a:solidFill>
              <a:latin typeface="Calibri"/>
              <a:ea typeface="Calibri"/>
              <a:cs typeface="Calibri"/>
              <a:sym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6DE1-7569-41D2-A8F7-E49223BC4CCB}"/>
              </a:ext>
            </a:extLst>
          </p:cNvPr>
          <p:cNvSpPr>
            <a:spLocks noGrp="1"/>
          </p:cNvSpPr>
          <p:nvPr>
            <p:ph type="title"/>
          </p:nvPr>
        </p:nvSpPr>
        <p:spPr/>
        <p:txBody>
          <a:bodyPr/>
          <a:lstStyle/>
          <a:p>
            <a:r>
              <a:rPr lang="en-US" dirty="0"/>
              <a:t>SLO Teacher Rating Rubric</a:t>
            </a:r>
          </a:p>
        </p:txBody>
      </p:sp>
      <p:sp>
        <p:nvSpPr>
          <p:cNvPr id="3" name="Text Placeholder 2">
            <a:extLst>
              <a:ext uri="{FF2B5EF4-FFF2-40B4-BE49-F238E27FC236}">
                <a16:creationId xmlns:a16="http://schemas.microsoft.com/office/drawing/2014/main" id="{3CE68139-3114-43FB-B6D3-4320F1B37F2A}"/>
              </a:ex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
        <p:nvSpPr>
          <p:cNvPr id="4" name="Google Shape;1171;p124">
            <a:extLst>
              <a:ext uri="{FF2B5EF4-FFF2-40B4-BE49-F238E27FC236}">
                <a16:creationId xmlns:a16="http://schemas.microsoft.com/office/drawing/2014/main" id="{1EB0B3C2-613B-48D4-AA04-855335DCC678}"/>
              </a:ext>
              <a:ext uri="{C183D7F6-B498-43B3-948B-1728B52AA6E4}">
                <adec:decorative xmlns:adec="http://schemas.microsoft.com/office/drawing/2017/decorative" val="1"/>
              </a:ext>
            </a:extLst>
          </p:cNvPr>
          <p:cNvSpPr txBox="1">
            <a:spLocks/>
          </p:cNvSpPr>
          <p:nvPr/>
        </p:nvSpPr>
        <p:spPr>
          <a:xfrm>
            <a:off x="8441765" y="6197676"/>
            <a:ext cx="552110" cy="502381"/>
          </a:xfrm>
          <a:prstGeom prst="ellipse">
            <a:avLst/>
          </a:prstGeom>
          <a:solidFill>
            <a:schemeClr val="accent1"/>
          </a:solidFill>
          <a:ln>
            <a:noFill/>
          </a:ln>
        </p:spPr>
        <p:txBody>
          <a:bodyPr spcFirstLastPara="1" wrap="square" lIns="0" tIns="0" rIns="0" bIns="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1800" smtClean="0">
                <a:solidFill>
                  <a:srgbClr val="FFFFFF"/>
                </a:solidFill>
                <a:latin typeface="Calibri"/>
                <a:ea typeface="Calibri"/>
                <a:cs typeface="Calibri"/>
                <a:sym typeface="Calibri"/>
              </a:rPr>
              <a:pPr/>
              <a:t>199</a:t>
            </a:fld>
            <a:endParaRPr lang="en-US"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83915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521854" y="223981"/>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About us…</a:t>
            </a:r>
            <a:endParaRPr dirty="0"/>
          </a:p>
        </p:txBody>
      </p:sp>
      <p:sp>
        <p:nvSpPr>
          <p:cNvPr id="90" name="Google Shape;90;p11"/>
          <p:cNvSpPr txBox="1"/>
          <p:nvPr/>
        </p:nvSpPr>
        <p:spPr>
          <a:xfrm>
            <a:off x="2876664" y="3167390"/>
            <a:ext cx="38314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a:solidFill>
                  <a:schemeClr val="dk1"/>
                </a:solidFill>
                <a:latin typeface="Source Sans Pro"/>
                <a:ea typeface="Source Sans Pro"/>
                <a:cs typeface="Source Sans Pro"/>
                <a:sym typeface="Source Sans Pro"/>
              </a:rPr>
              <a:t>Presenter(s) Name Here</a:t>
            </a:r>
            <a:endParaRPr i="1"/>
          </a:p>
        </p:txBody>
      </p:sp>
      <p:sp>
        <p:nvSpPr>
          <p:cNvPr id="91" name="Google Shape;91;p1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a:t>
            </a:fld>
            <a:endParaRPr sz="18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326572" y="307294"/>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Core Idea </a:t>
            </a:r>
            <a:r>
              <a:rPr lang="en-US" sz="4800" dirty="0">
                <a:solidFill>
                  <a:schemeClr val="lt1"/>
                </a:solidFill>
              </a:rPr>
              <a:t>– 2 </a:t>
            </a:r>
            <a:endParaRPr dirty="0"/>
          </a:p>
        </p:txBody>
      </p:sp>
      <p:sp>
        <p:nvSpPr>
          <p:cNvPr id="280" name="Google Shape;280;p28"/>
          <p:cNvSpPr txBox="1">
            <a:spLocks noGrp="1"/>
          </p:cNvSpPr>
          <p:nvPr>
            <p:ph type="body" idx="1"/>
          </p:nvPr>
        </p:nvSpPr>
        <p:spPr>
          <a:xfrm>
            <a:off x="326572" y="1351722"/>
            <a:ext cx="8509316" cy="3409121"/>
          </a:xfrm>
          <a:prstGeom prst="rect">
            <a:avLst/>
          </a:prstGeom>
          <a:solidFill>
            <a:srgbClr val="F9A45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40335" lvl="0" indent="0" algn="ctr" rtl="0">
              <a:spcBef>
                <a:spcPts val="0"/>
              </a:spcBef>
              <a:spcAft>
                <a:spcPts val="0"/>
              </a:spcAft>
              <a:buSzPts val="3060"/>
              <a:buNone/>
            </a:pPr>
            <a:endParaRPr sz="3600" dirty="0">
              <a:ln w="0"/>
              <a:solidFill>
                <a:schemeClr val="tx1"/>
              </a:solidFill>
              <a:effectLst>
                <a:outerShdw blurRad="38100" dist="19050" dir="2700000" algn="tl" rotWithShape="0">
                  <a:schemeClr val="dk1">
                    <a:alpha val="40000"/>
                  </a:schemeClr>
                </a:outerShdw>
              </a:effectLst>
            </a:endParaRPr>
          </a:p>
          <a:p>
            <a:pPr marL="140335" lvl="0" indent="0" algn="ctr" rtl="0">
              <a:spcBef>
                <a:spcPts val="580"/>
              </a:spcBef>
              <a:spcAft>
                <a:spcPts val="0"/>
              </a:spcAft>
              <a:buSzPts val="3060"/>
              <a:buNone/>
            </a:pPr>
            <a:r>
              <a:rPr lang="en-US" sz="3600" dirty="0">
                <a:ln w="0"/>
                <a:solidFill>
                  <a:schemeClr val="tx1"/>
                </a:solidFill>
                <a:effectLst>
                  <a:outerShdw blurRad="38100" dist="19050" dir="2700000" algn="tl" rotWithShape="0">
                    <a:schemeClr val="dk1">
                      <a:alpha val="40000"/>
                    </a:schemeClr>
                  </a:outerShdw>
                </a:effectLst>
              </a:rPr>
              <a:t>To maximize growth, we must know specifically which skills students do or do not have at the beginning of the year</a:t>
            </a:r>
            <a:r>
              <a:rPr lang="en-US" sz="3600" dirty="0">
                <a:ln w="0"/>
                <a:solidFill>
                  <a:schemeClr val="tx1"/>
                </a:solidFill>
                <a:effectLst>
                  <a:outerShdw blurRad="38100" dist="19050" dir="2700000" algn="tl" rotWithShape="0">
                    <a:schemeClr val="dk1">
                      <a:alpha val="40000"/>
                    </a:schemeClr>
                  </a:outerShdw>
                </a:effectLs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a:t>
            </a:r>
            <a:endParaRPr dirty="0">
              <a:ln w="0"/>
              <a:solidFill>
                <a:schemeClr val="tx1"/>
              </a:solidFill>
              <a:effectLst>
                <a:outerShdw blurRad="38100" dist="19050" dir="2700000" algn="tl" rotWithShape="0">
                  <a:schemeClr val="dk1">
                    <a:alpha val="40000"/>
                  </a:schemeClr>
                </a:outerShdw>
              </a:effectLst>
            </a:endParaRPr>
          </a:p>
        </p:txBody>
      </p:sp>
      <p:sp>
        <p:nvSpPr>
          <p:cNvPr id="281" name="Google Shape;281;p2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a:t>
            </a:fld>
            <a:endParaRPr sz="1800">
              <a:solidFill>
                <a:srgbClr val="FFFFFF"/>
              </a:solidFill>
              <a:latin typeface="Calibri"/>
              <a:ea typeface="Calibri"/>
              <a:cs typeface="Calibri"/>
              <a:sym typeface="Calibri"/>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2071" name="Google Shape;2071;g1127bca57ec_0_29"/>
          <p:cNvSpPr txBox="1">
            <a:spLocks noGrp="1"/>
          </p:cNvSpPr>
          <p:nvPr>
            <p:ph type="title"/>
          </p:nvPr>
        </p:nvSpPr>
        <p:spPr>
          <a:xfrm>
            <a:off x="914400" y="274637"/>
            <a:ext cx="7772400" cy="803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err="1"/>
              <a:t>SLO</a:t>
            </a:r>
            <a:r>
              <a:rPr lang="en-US" dirty="0"/>
              <a:t> Teacher Rating Rubric </a:t>
            </a:r>
            <a:r>
              <a:rPr lang="en-US" dirty="0">
                <a:solidFill>
                  <a:schemeClr val="bg1"/>
                </a:solidFill>
              </a:rPr>
              <a:t>– 2 </a:t>
            </a:r>
            <a:endParaRPr dirty="0">
              <a:solidFill>
                <a:schemeClr val="bg1"/>
              </a:solidFill>
            </a:endParaRPr>
          </a:p>
        </p:txBody>
      </p:sp>
      <p:sp>
        <p:nvSpPr>
          <p:cNvPr id="2072" name="Google Shape;2072;g1127bca57ec_0_29"/>
          <p:cNvSpPr txBox="1">
            <a:spLocks noGrp="1"/>
          </p:cNvSpPr>
          <p:nvPr>
            <p:ph type="body" idx="1"/>
          </p:nvPr>
        </p:nvSpPr>
        <p:spPr>
          <a:xfrm>
            <a:off x="504950" y="1130250"/>
            <a:ext cx="8181900" cy="4597500"/>
          </a:xfrm>
          <a:prstGeom prst="rect">
            <a:avLst/>
          </a:prstGeom>
        </p:spPr>
        <p:txBody>
          <a:bodyPr spcFirstLastPara="1" wrap="square" lIns="91425" tIns="91425" rIns="91425" bIns="91425" anchor="t" anchorCtr="0">
            <a:noAutofit/>
          </a:bodyPr>
          <a:lstStyle/>
          <a:p>
            <a:pPr indent="-457200"/>
            <a:r>
              <a:rPr lang="en-US" dirty="0"/>
              <a:t>For use as the student growth component of the district’s appraisal system</a:t>
            </a:r>
          </a:p>
          <a:p>
            <a:pPr indent="-457200"/>
            <a:r>
              <a:rPr lang="en-US" dirty="0"/>
              <a:t>Can be considered as a “5</a:t>
            </a:r>
            <a:r>
              <a:rPr lang="en-US" baseline="30000" dirty="0"/>
              <a:t>th</a:t>
            </a:r>
            <a:r>
              <a:rPr lang="en-US" dirty="0"/>
              <a:t> Domain” or “17</a:t>
            </a:r>
            <a:r>
              <a:rPr lang="en-US" baseline="30000" dirty="0"/>
              <a:t>th</a:t>
            </a:r>
            <a:r>
              <a:rPr lang="en-US" dirty="0"/>
              <a:t> Dimension”</a:t>
            </a:r>
            <a:endParaRPr dirty="0"/>
          </a:p>
          <a:p>
            <a:pPr indent="-457200"/>
            <a:r>
              <a:rPr lang="en-US" dirty="0"/>
              <a:t>Part of the teacher’s summative rating</a:t>
            </a:r>
            <a:endParaRPr dirty="0"/>
          </a:p>
        </p:txBody>
      </p:sp>
      <p:sp>
        <p:nvSpPr>
          <p:cNvPr id="4" name="Google Shape;1171;p124">
            <a:extLst>
              <a:ext uri="{FF2B5EF4-FFF2-40B4-BE49-F238E27FC236}">
                <a16:creationId xmlns:a16="http://schemas.microsoft.com/office/drawing/2014/main" id="{97C7E46F-CCED-4574-A8EE-97B2E3AC9134}"/>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200</a:t>
            </a:fld>
            <a:endParaRPr sz="1800">
              <a:solidFill>
                <a:srgbClr val="FFFFFF"/>
              </a:solidFill>
              <a:latin typeface="Calibri"/>
              <a:ea typeface="Calibri"/>
              <a:cs typeface="Calibri"/>
              <a:sym typeface="Calibri"/>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gd1c88c319f_0_8"/>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What we </a:t>
            </a:r>
            <a:r>
              <a:rPr lang="en-US" sz="4800" b="0" i="0" u="none" strike="noStrike" cap="none" dirty="0">
                <a:solidFill>
                  <a:schemeClr val="lt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5"/>
                  </a:ext>
                </a:extLst>
              </a:rPr>
              <a:t>will</a:t>
            </a:r>
            <a:r>
              <a:rPr lang="en-US" sz="4800" b="0" i="0" u="none" strike="noStrike" cap="none" dirty="0">
                <a:solidFill>
                  <a:schemeClr val="lt1"/>
                </a:solidFill>
                <a:latin typeface="Source Sans Pro"/>
                <a:ea typeface="Source Sans Pro"/>
                <a:cs typeface="Source Sans Pro"/>
                <a:sym typeface="Source Sans Pro"/>
              </a:rPr>
              <a:t> cover… </a:t>
            </a:r>
            <a:r>
              <a:rPr lang="en-US" sz="4800" b="0" i="0" u="none" strike="noStrike" cap="none" dirty="0">
                <a:solidFill>
                  <a:srgbClr val="70659A"/>
                </a:solidFill>
                <a:sym typeface="Source Sans Pro"/>
              </a:rPr>
              <a:t>- 2 </a:t>
            </a:r>
            <a:endParaRPr dirty="0">
              <a:solidFill>
                <a:srgbClr val="70659A"/>
              </a:solidFill>
            </a:endParaRPr>
          </a:p>
        </p:txBody>
      </p:sp>
      <p:pic>
        <p:nvPicPr>
          <p:cNvPr id="3" name="Picture 2" descr="All items in the following list are highlighted, indicating they have all been covered.">
            <a:extLst>
              <a:ext uri="{FF2B5EF4-FFF2-40B4-BE49-F238E27FC236}">
                <a16:creationId xmlns:a16="http://schemas.microsoft.com/office/drawing/2014/main" id="{9C8AACC5-0436-0622-5BD2-CAD216DD3B29}"/>
              </a:ext>
            </a:extLst>
          </p:cNvPr>
          <p:cNvPicPr>
            <a:picLocks noChangeAspect="1"/>
          </p:cNvPicPr>
          <p:nvPr/>
        </p:nvPicPr>
        <p:blipFill>
          <a:blip r:embed="rId3"/>
          <a:stretch>
            <a:fillRect/>
          </a:stretch>
        </p:blipFill>
        <p:spPr>
          <a:xfrm>
            <a:off x="7073603" y="1066336"/>
            <a:ext cx="1806097" cy="1379340"/>
          </a:xfrm>
          <a:prstGeom prst="rect">
            <a:avLst/>
          </a:prstGeom>
        </p:spPr>
      </p:pic>
      <p:sp>
        <p:nvSpPr>
          <p:cNvPr id="2135" name="Google Shape;2135;gd1c88c319f_0_8"/>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SLO Skill Statements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Initial Skill Profiles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Matching Students to the</a:t>
            </a:r>
            <a:r>
              <a:rPr lang="en-US" sz="2400">
                <a:highlight>
                  <a:srgbClr val="FFFF00"/>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6"/>
                  </a:ext>
                </a:extLst>
              </a:rPr>
              <a:t>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Targeted Skill Profiles(TSP)</a:t>
            </a:r>
            <a:endParaRPr sz="2400">
              <a:highlight>
                <a:srgbClr val="FFFF00"/>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Form/Beginning of Year Conference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Collecting a Valid Body of Evidence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Student Growth Tracker</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Mid-Year Conferences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Determining End of Year Skill Levels Based on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EOY Conferences</a:t>
            </a:r>
            <a:endParaRPr sz="2400">
              <a:highlight>
                <a:srgbClr val="FFFF00"/>
              </a:highlight>
              <a:latin typeface="Open Sans"/>
              <a:ea typeface="Open Sans"/>
              <a:cs typeface="Open Sans"/>
              <a:sym typeface="Open Sans"/>
            </a:endParaRPr>
          </a:p>
        </p:txBody>
      </p:sp>
      <p:sp>
        <p:nvSpPr>
          <p:cNvPr id="2136" name="Google Shape;2136;gd1c88c319f_0_8">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201</a:t>
            </a:fld>
            <a:endParaRPr sz="1800">
              <a:solidFill>
                <a:srgbClr val="FFFFFF"/>
              </a:solidFill>
              <a:latin typeface="Calibri"/>
              <a:ea typeface="Calibri"/>
              <a:cs typeface="Calibri"/>
              <a:sym typeface="Calibri"/>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gf12912a4d9_0_21"/>
          <p:cNvSpPr txBox="1">
            <a:spLocks noGrp="1"/>
          </p:cNvSpPr>
          <p:nvPr>
            <p:ph type="title"/>
          </p:nvPr>
        </p:nvSpPr>
        <p:spPr>
          <a:xfrm>
            <a:off x="490425" y="4124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700" b="1" dirty="0"/>
              <a:t>Closing Reflective Questions</a:t>
            </a:r>
            <a:endParaRPr sz="3900" b="1" dirty="0"/>
          </a:p>
        </p:txBody>
      </p:sp>
      <p:sp>
        <p:nvSpPr>
          <p:cNvPr id="2143" name="Google Shape;2143;gf12912a4d9_0_21"/>
          <p:cNvSpPr txBox="1">
            <a:spLocks noGrp="1"/>
          </p:cNvSpPr>
          <p:nvPr>
            <p:ph type="body" idx="1"/>
          </p:nvPr>
        </p:nvSpPr>
        <p:spPr>
          <a:xfrm>
            <a:off x="685800" y="1653550"/>
            <a:ext cx="7772400" cy="40059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t>What have you learned from a colleague today?</a:t>
            </a:r>
            <a:endParaRPr/>
          </a:p>
          <a:p>
            <a:pPr marL="457200" marR="0" lvl="0" indent="0" algn="l" rtl="0">
              <a:spcBef>
                <a:spcPts val="58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7"/>
                </a:ext>
              </a:extLst>
            </a:endParaRPr>
          </a:p>
          <a:p>
            <a:pPr marL="457200" marR="0" lvl="0" indent="-368935" algn="l" rtl="0">
              <a:spcBef>
                <a:spcPts val="58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8"/>
                  </a:ext>
                </a:extLst>
              </a:rPr>
              <a:t>What are the biggest shifts in this  SLO training compared to any previous knowledge you had of the SLO process?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9"/>
                </a:ext>
              </a:extLst>
            </a:endParaRPr>
          </a:p>
          <a:p>
            <a:pPr marL="457200" marR="0" lvl="0" indent="0" algn="l" rtl="0">
              <a:spcBef>
                <a:spcPts val="58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0"/>
                </a:ext>
              </a:extLst>
            </a:endParaRPr>
          </a:p>
          <a:p>
            <a:pPr marL="457200" marR="0" lvl="0" indent="-368935" algn="l" rtl="0">
              <a:spcBef>
                <a:spcPts val="58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1"/>
                  </a:ext>
                </a:extLst>
              </a:rPr>
              <a:t>H</a:t>
            </a:r>
            <a:r>
              <a:rPr lang="en-US"/>
              <a:t>ow  will you use this training?</a:t>
            </a:r>
            <a:endParaRPr/>
          </a:p>
        </p:txBody>
      </p:sp>
      <p:sp>
        <p:nvSpPr>
          <p:cNvPr id="2144" name="Google Shape;2144;gf12912a4d9_0_21">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202</a:t>
            </a:fld>
            <a:endParaRPr sz="1800">
              <a:solidFill>
                <a:srgbClr val="FFFFFF"/>
              </a:solidFill>
              <a:latin typeface="Calibri"/>
              <a:ea typeface="Calibri"/>
              <a:cs typeface="Calibri"/>
              <a:sym typeface="Calibri"/>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149"/>
        <p:cNvGrpSpPr/>
        <p:nvPr/>
      </p:nvGrpSpPr>
      <p:grpSpPr>
        <a:xfrm>
          <a:off x="0" y="0"/>
          <a:ext cx="0" cy="0"/>
          <a:chOff x="0" y="0"/>
          <a:chExt cx="0" cy="0"/>
        </a:xfrm>
      </p:grpSpPr>
      <p:sp>
        <p:nvSpPr>
          <p:cNvPr id="2150" name="Google Shape;2150;gd1c88c319f_0_17"/>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dirty="0"/>
              <a:t>Resources Available</a:t>
            </a:r>
            <a:endParaRPr dirty="0"/>
          </a:p>
        </p:txBody>
      </p:sp>
      <p:sp>
        <p:nvSpPr>
          <p:cNvPr id="2151" name="Google Shape;2151;gd1c88c319f_0_17"/>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457200" lvl="0" indent="-381000" algn="l" rtl="0">
              <a:spcBef>
                <a:spcPts val="540"/>
              </a:spcBef>
              <a:spcAft>
                <a:spcPts val="0"/>
              </a:spcAft>
              <a:buSzPts val="2400"/>
              <a:buFont typeface="Open Sans"/>
              <a:buChar char="●"/>
            </a:pPr>
            <a:r>
              <a:rPr lang="en-US" sz="2400" dirty="0">
                <a:highlight>
                  <a:schemeClr val="lt1"/>
                </a:highlight>
                <a:latin typeface="Open Sans"/>
                <a:ea typeface="Open Sans"/>
                <a:cs typeface="Open Sans"/>
                <a:sym typeface="Open Sans"/>
              </a:rPr>
              <a:t>t</a:t>
            </a:r>
            <a:r>
              <a:rPr lang="en-US" sz="3000" dirty="0">
                <a:highlight>
                  <a:schemeClr val="lt1"/>
                </a:highlight>
                <a:latin typeface="Open Sans"/>
                <a:ea typeface="Open Sans"/>
                <a:cs typeface="Open Sans"/>
                <a:sym typeface="Open Sans"/>
              </a:rPr>
              <a:t>exasslo.org</a:t>
            </a:r>
            <a:endParaRPr sz="3000" dirty="0">
              <a:highlight>
                <a:schemeClr val="lt1"/>
              </a:highlight>
              <a:latin typeface="Open Sans"/>
              <a:ea typeface="Open Sans"/>
              <a:cs typeface="Open Sans"/>
              <a:sym typeface="Open Sans"/>
            </a:endParaRPr>
          </a:p>
          <a:p>
            <a:pPr marL="1371600" lvl="1"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Resources </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SLO Administrator Guide</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SLO Teacher Guide</a:t>
            </a: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Sample SLOs</a:t>
            </a:r>
            <a:endParaRPr sz="3000" dirty="0">
              <a:highlight>
                <a:schemeClr val="lt1"/>
              </a:highlight>
              <a:latin typeface="Open Sans"/>
              <a:ea typeface="Open Sans"/>
              <a:cs typeface="Open Sans"/>
              <a:sym typeface="Open Sans"/>
            </a:endParaRPr>
          </a:p>
          <a:p>
            <a:pPr marL="1371600" lvl="1"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Orientation</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Materials to train staff</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Teacher Orientation Manual for orientation</a:t>
            </a:r>
            <a:endParaRPr sz="3000" dirty="0">
              <a:highlight>
                <a:schemeClr val="lt1"/>
              </a:highlight>
              <a:latin typeface="Open Sans"/>
              <a:ea typeface="Open Sans"/>
              <a:cs typeface="Open Sans"/>
              <a:sym typeface="Open Sans"/>
            </a:endParaRPr>
          </a:p>
        </p:txBody>
      </p:sp>
      <p:sp>
        <p:nvSpPr>
          <p:cNvPr id="2152" name="Google Shape;2152;gd1c88c319f_0_17">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203</a:t>
            </a:fld>
            <a:endParaRPr sz="1800">
              <a:solidFill>
                <a:srgbClr val="FFFFFF"/>
              </a:solidFill>
              <a:latin typeface="Calibri"/>
              <a:ea typeface="Calibri"/>
              <a:cs typeface="Calibri"/>
              <a:sym typeface="Calibri"/>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99"/>
          <p:cNvSpPr txBox="1">
            <a:spLocks noGrp="1"/>
          </p:cNvSpPr>
          <p:nvPr>
            <p:ph type="title"/>
          </p:nvPr>
        </p:nvSpPr>
        <p:spPr>
          <a:xfrm>
            <a:off x="285750" y="365125"/>
            <a:ext cx="8229600" cy="100647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17365D"/>
                </a:solidFill>
              </a:rPr>
              <a:t>Five Minute Break </a:t>
            </a:r>
            <a:r>
              <a:rPr lang="en-US" sz="4000" b="0" dirty="0"/>
              <a:t>– 2 </a:t>
            </a:r>
            <a:endParaRPr dirty="0"/>
          </a:p>
        </p:txBody>
      </p:sp>
      <p:pic>
        <p:nvPicPr>
          <p:cNvPr id="919" name="Google Shape;919;p99" descr="5 minute countdown timer that has an alarm chime once time is up. "/>
          <p:cNvPicPr preferRelativeResize="0"/>
          <p:nvPr/>
        </p:nvPicPr>
        <p:blipFill rotWithShape="1">
          <a:blip r:embed="rId3">
            <a:alphaModFix/>
          </a:blip>
          <a:srcRect/>
          <a:stretch/>
        </p:blipFill>
        <p:spPr>
          <a:xfrm>
            <a:off x="3378076" y="2378075"/>
            <a:ext cx="3036579" cy="1944574"/>
          </a:xfrm>
          <a:prstGeom prst="rect">
            <a:avLst/>
          </a:prstGeom>
          <a:noFill/>
          <a:ln>
            <a:noFill/>
          </a:ln>
        </p:spPr>
      </p:pic>
      <p:sp>
        <p:nvSpPr>
          <p:cNvPr id="920" name="Google Shape;920;p9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204</a:t>
            </a:fld>
            <a:endParaRPr sz="1800">
              <a:solidFill>
                <a:srgbClr val="FFFFFF"/>
              </a:solidFill>
              <a:latin typeface="Calibri"/>
              <a:ea typeface="Calibri"/>
              <a:cs typeface="Calibri"/>
              <a:sym typeface="Calibri"/>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71"/>
          <p:cNvSpPr txBox="1">
            <a:spLocks noGrp="1"/>
          </p:cNvSpPr>
          <p:nvPr>
            <p:ph type="title"/>
          </p:nvPr>
        </p:nvSpPr>
        <p:spPr>
          <a:xfrm>
            <a:off x="914400" y="274637"/>
            <a:ext cx="7772400" cy="1147763"/>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7200"/>
              <a:buFont typeface="Source Sans Pro"/>
              <a:buNone/>
            </a:pPr>
            <a:r>
              <a:rPr lang="en-US" sz="7200" b="1" dirty="0"/>
              <a:t>Lunch</a:t>
            </a:r>
            <a:r>
              <a:rPr lang="en-US" sz="7200" dirty="0"/>
              <a:t> </a:t>
            </a:r>
            <a:r>
              <a:rPr lang="en-US" sz="7200" dirty="0">
                <a:solidFill>
                  <a:schemeClr val="lt1"/>
                </a:solidFill>
              </a:rPr>
              <a:t>– 2 </a:t>
            </a:r>
            <a:endParaRPr dirty="0"/>
          </a:p>
        </p:txBody>
      </p:sp>
      <p:sp>
        <p:nvSpPr>
          <p:cNvPr id="1593" name="Google Shape;1593;p171">
            <a:extLst>
              <a:ext uri="{C183D7F6-B498-43B3-948B-1728B52AA6E4}">
                <adec:decorative xmlns:adec="http://schemas.microsoft.com/office/drawing/2017/decorative" val="1"/>
              </a:ext>
            </a:extLst>
          </p:cNvPr>
          <p:cNvSpPr txBox="1">
            <a:spLocks noGrp="1"/>
          </p:cNvSpPr>
          <p:nvPr>
            <p:ph type="body" idx="1"/>
          </p:nvPr>
        </p:nvSpPr>
        <p:spPr>
          <a:xfrm>
            <a:off x="808400" y="1963000"/>
            <a:ext cx="7772400" cy="2425200"/>
          </a:xfrm>
          <a:prstGeom prst="rect">
            <a:avLst/>
          </a:prstGeom>
          <a:noFill/>
          <a:ln>
            <a:noFill/>
          </a:ln>
        </p:spPr>
        <p:txBody>
          <a:bodyPr spcFirstLastPara="1" wrap="square" lIns="91425" tIns="91425" rIns="91425" bIns="91425" anchor="t" anchorCtr="0">
            <a:noAutofit/>
          </a:bodyPr>
          <a:lstStyle/>
          <a:p>
            <a:pPr marL="274320" marR="0" lvl="0" indent="0" algn="l" rtl="0">
              <a:spcBef>
                <a:spcPts val="0"/>
              </a:spcBef>
              <a:spcAft>
                <a:spcPts val="0"/>
              </a:spcAft>
              <a:buNone/>
            </a:pPr>
            <a:endParaRPr/>
          </a:p>
          <a:p>
            <a:pPr marL="0" marR="0" lvl="0" indent="0" algn="l" rtl="0">
              <a:spcBef>
                <a:spcPts val="580"/>
              </a:spcBef>
              <a:spcAft>
                <a:spcPts val="0"/>
              </a:spcAft>
              <a:buNone/>
            </a:pPr>
            <a:endParaRPr i="1"/>
          </a:p>
          <a:p>
            <a:pPr marL="140335" lvl="0" indent="0" algn="l" rtl="0">
              <a:spcBef>
                <a:spcPts val="580"/>
              </a:spcBef>
              <a:spcAft>
                <a:spcPts val="0"/>
              </a:spcAft>
              <a:buSzPts val="4080"/>
              <a:buNone/>
            </a:pPr>
            <a:endParaRPr sz="4800"/>
          </a:p>
        </p:txBody>
      </p:sp>
      <p:pic>
        <p:nvPicPr>
          <p:cNvPr id="1594" name="Google Shape;1594;p1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8000" y="4694850"/>
            <a:ext cx="914400" cy="914400"/>
          </a:xfrm>
          <a:prstGeom prst="rect">
            <a:avLst/>
          </a:prstGeom>
          <a:noFill/>
          <a:ln>
            <a:noFill/>
          </a:ln>
        </p:spPr>
      </p:pic>
      <p:pic>
        <p:nvPicPr>
          <p:cNvPr id="1595" name="Google Shape;1595;p17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897910" y="4599450"/>
            <a:ext cx="914400" cy="914400"/>
          </a:xfrm>
          <a:prstGeom prst="rect">
            <a:avLst/>
          </a:prstGeom>
          <a:noFill/>
          <a:ln>
            <a:noFill/>
          </a:ln>
        </p:spPr>
      </p:pic>
      <p:pic>
        <p:nvPicPr>
          <p:cNvPr id="1596" name="Google Shape;1596;p17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351355" y="4525250"/>
            <a:ext cx="914400" cy="914400"/>
          </a:xfrm>
          <a:prstGeom prst="rect">
            <a:avLst/>
          </a:prstGeom>
          <a:noFill/>
          <a:ln>
            <a:noFill/>
          </a:ln>
        </p:spPr>
      </p:pic>
      <p:pic>
        <p:nvPicPr>
          <p:cNvPr id="1597" name="Google Shape;1597;p17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758200" y="4525250"/>
            <a:ext cx="914400" cy="914400"/>
          </a:xfrm>
          <a:prstGeom prst="rect">
            <a:avLst/>
          </a:prstGeom>
          <a:noFill/>
          <a:ln>
            <a:noFill/>
          </a:ln>
        </p:spPr>
      </p:pic>
      <p:pic>
        <p:nvPicPr>
          <p:cNvPr id="1598" name="Google Shape;1598;p17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054710" y="4525250"/>
            <a:ext cx="914400" cy="914400"/>
          </a:xfrm>
          <a:prstGeom prst="rect">
            <a:avLst/>
          </a:prstGeom>
          <a:noFill/>
          <a:ln>
            <a:noFill/>
          </a:ln>
        </p:spPr>
      </p:pic>
      <p:pic>
        <p:nvPicPr>
          <p:cNvPr id="1599" name="Google Shape;1599;p171">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7351210" y="4482850"/>
            <a:ext cx="914400" cy="914400"/>
          </a:xfrm>
          <a:prstGeom prst="rect">
            <a:avLst/>
          </a:prstGeom>
          <a:noFill/>
          <a:ln>
            <a:noFill/>
          </a:ln>
        </p:spPr>
      </p:pic>
      <p:sp>
        <p:nvSpPr>
          <p:cNvPr id="1600" name="Google Shape;1600;p17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205</a:t>
            </a:fld>
            <a:endParaRPr sz="18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596348" y="274637"/>
            <a:ext cx="8090452"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err="1">
                <a:solidFill>
                  <a:srgbClr val="70659A"/>
                </a:solidFill>
              </a:rPr>
              <a:t>SLOs</a:t>
            </a:r>
            <a:r>
              <a:rPr lang="en-US" sz="4800" dirty="0">
                <a:solidFill>
                  <a:srgbClr val="70659A"/>
                </a:solidFill>
              </a:rPr>
              <a:t> are…</a:t>
            </a:r>
            <a:endParaRPr dirty="0"/>
          </a:p>
        </p:txBody>
      </p:sp>
      <p:sp>
        <p:nvSpPr>
          <p:cNvPr id="288" name="Google Shape;288;p29"/>
          <p:cNvSpPr txBox="1">
            <a:spLocks noGrp="1"/>
          </p:cNvSpPr>
          <p:nvPr>
            <p:ph type="body" idx="1"/>
          </p:nvPr>
        </p:nvSpPr>
        <p:spPr>
          <a:xfrm>
            <a:off x="422414" y="1464050"/>
            <a:ext cx="82992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Font typeface="Open Sans"/>
              <a:buChar char="●"/>
            </a:pP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An</a:t>
            </a:r>
            <a:r>
              <a:rPr lang="en-US" dirty="0">
                <a:latin typeface="Open Sans"/>
                <a:ea typeface="Open Sans"/>
                <a:cs typeface="Open Sans"/>
                <a:sym typeface="Open Sans"/>
              </a:rPr>
              <a:t> accurate, evidence-based process to measure student growth</a:t>
            </a:r>
            <a:endParaRPr dirty="0">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dirty="0">
                <a:solidFill>
                  <a:schemeClr val="dk1"/>
                </a:solidFill>
                <a:latin typeface="Open Sans"/>
                <a:ea typeface="Open Sans"/>
                <a:cs typeface="Open Sans"/>
                <a:sym typeface="Open Sans"/>
              </a:rPr>
              <a:t>A concentrated look at instructional impact</a:t>
            </a:r>
            <a:endParaRPr dirty="0">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dirty="0">
                <a:latin typeface="Open Sans"/>
                <a:ea typeface="Open Sans"/>
                <a:cs typeface="Open Sans"/>
                <a:sym typeface="Open Sans"/>
              </a:rPr>
              <a:t>Focused on a foundational skill of the course</a:t>
            </a:r>
            <a:endParaRPr dirty="0">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dirty="0">
                <a:solidFill>
                  <a:schemeClr val="dk1"/>
                </a:solidFill>
                <a:latin typeface="Open Sans"/>
                <a:ea typeface="Open Sans"/>
                <a:cs typeface="Open Sans"/>
                <a:sym typeface="Open Sans"/>
              </a:rPr>
              <a:t>Evidence</a:t>
            </a:r>
            <a:r>
              <a:rPr lang="en-US" dirty="0">
                <a:latin typeface="Open Sans"/>
                <a:ea typeface="Open Sans"/>
                <a:cs typeface="Open Sans"/>
                <a:sym typeface="Open Sans"/>
              </a:rPr>
              <a:t>-based</a:t>
            </a:r>
            <a:endParaRPr dirty="0">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dirty="0">
                <a:solidFill>
                  <a:schemeClr val="dk1"/>
                </a:solidFill>
                <a:latin typeface="Open Sans"/>
                <a:ea typeface="Open Sans"/>
                <a:cs typeface="Open Sans"/>
                <a:sym typeface="Open Sans"/>
              </a:rPr>
              <a:t>A means to teacher growth</a:t>
            </a:r>
          </a:p>
          <a:p>
            <a:pPr lvl="1" indent="-368935">
              <a:lnSpc>
                <a:spcPct val="150000"/>
              </a:lnSpc>
              <a:spcBef>
                <a:spcPts val="0"/>
              </a:spcBef>
              <a:buSzPts val="2210"/>
              <a:buFont typeface="Open Sans"/>
              <a:buChar char="●"/>
            </a:pPr>
            <a:r>
              <a:rPr lang="en-US" dirty="0">
                <a:latin typeface="Open Sans"/>
                <a:ea typeface="Open Sans"/>
                <a:cs typeface="Open Sans"/>
                <a:sym typeface="Open Sans"/>
              </a:rPr>
              <a:t>Via focus on student growth</a:t>
            </a:r>
          </a:p>
          <a:p>
            <a:pPr lvl="1" indent="-368935">
              <a:lnSpc>
                <a:spcPct val="150000"/>
              </a:lnSpc>
              <a:spcBef>
                <a:spcPts val="0"/>
              </a:spcBef>
              <a:buSzPts val="2210"/>
              <a:buFont typeface="Open Sans"/>
              <a:buChar char="●"/>
            </a:pPr>
            <a:r>
              <a:rPr lang="en-US" dirty="0">
                <a:latin typeface="Open Sans"/>
                <a:ea typeface="Open Sans"/>
                <a:cs typeface="Open Sans"/>
                <a:sym typeface="Open Sans"/>
              </a:rPr>
              <a:t>Reflect, assess, adjust</a:t>
            </a:r>
          </a:p>
        </p:txBody>
      </p:sp>
      <p:sp>
        <p:nvSpPr>
          <p:cNvPr id="289" name="Google Shape;289;p2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21</a:t>
            </a:fld>
            <a:endParaRPr sz="18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22745"/>
          </a:schemeClr>
        </a:solidFill>
        <a:effectLst/>
      </p:bgPr>
    </p:bg>
    <p:spTree>
      <p:nvGrpSpPr>
        <p:cNvPr id="1" name="Shape 294"/>
        <p:cNvGrpSpPr/>
        <p:nvPr/>
      </p:nvGrpSpPr>
      <p:grpSpPr>
        <a:xfrm>
          <a:off x="0" y="0"/>
          <a:ext cx="0" cy="0"/>
          <a:chOff x="0" y="0"/>
          <a:chExt cx="0" cy="0"/>
        </a:xfrm>
      </p:grpSpPr>
      <p:sp>
        <p:nvSpPr>
          <p:cNvPr id="295" name="Google Shape;295;p30"/>
          <p:cNvSpPr txBox="1">
            <a:spLocks noGrp="1"/>
          </p:cNvSpPr>
          <p:nvPr>
            <p:ph type="title"/>
          </p:nvPr>
        </p:nvSpPr>
        <p:spPr>
          <a:xfrm>
            <a:off x="228600" y="160100"/>
            <a:ext cx="8686800" cy="13476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400" dirty="0">
                <a:solidFill>
                  <a:srgbClr val="70659A"/>
                </a:solidFill>
              </a:rPr>
              <a:t>Six Big Questions of the </a:t>
            </a:r>
            <a:r>
              <a:rPr lang="en-US" sz="4400" dirty="0" err="1">
                <a:solidFill>
                  <a:srgbClr val="70659A"/>
                </a:solidFill>
              </a:rPr>
              <a:t>SLO</a:t>
            </a:r>
            <a:r>
              <a:rPr lang="en-US" sz="4400" dirty="0">
                <a:solidFill>
                  <a:srgbClr val="70659A"/>
                </a:solidFill>
              </a:rPr>
              <a:t> Process</a:t>
            </a:r>
            <a:endParaRPr sz="3600" dirty="0"/>
          </a:p>
        </p:txBody>
      </p:sp>
      <p:sp>
        <p:nvSpPr>
          <p:cNvPr id="296" name="Google Shape;296;p30">
            <a:extLst>
              <a:ext uri="{C183D7F6-B498-43B3-948B-1728B52AA6E4}">
                <adec:decorative xmlns:adec="http://schemas.microsoft.com/office/drawing/2017/decorative" val="1"/>
              </a:ext>
            </a:extLst>
          </p:cNvPr>
          <p:cNvSpPr txBox="1">
            <a:spLocks noGrp="1"/>
          </p:cNvSpPr>
          <p:nvPr>
            <p:ph type="body" idx="1"/>
          </p:nvPr>
        </p:nvSpPr>
        <p:spPr>
          <a:xfrm>
            <a:off x="0" y="1303283"/>
            <a:ext cx="8686800" cy="4716517"/>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1530"/>
              <a:buNone/>
            </a:pPr>
            <a:endParaRPr sz="1800" b="0" i="0" u="none" strike="noStrike">
              <a:latin typeface="Times New Roman"/>
              <a:ea typeface="Times New Roman"/>
              <a:cs typeface="Times New Roman"/>
              <a:sym typeface="Times New Roman"/>
            </a:endParaRPr>
          </a:p>
          <a:p>
            <a:pPr marL="140335" lvl="0" indent="0" algn="l" rtl="0">
              <a:spcBef>
                <a:spcPts val="580"/>
              </a:spcBef>
              <a:spcAft>
                <a:spcPts val="0"/>
              </a:spcAft>
              <a:buSzPts val="2210"/>
              <a:buNone/>
            </a:pPr>
            <a:endParaRPr/>
          </a:p>
        </p:txBody>
      </p:sp>
      <p:sp>
        <p:nvSpPr>
          <p:cNvPr id="297" name="Google Shape;297;p30">
            <a:extLst>
              <a:ext uri="{C183D7F6-B498-43B3-948B-1728B52AA6E4}">
                <adec:decorative xmlns:adec="http://schemas.microsoft.com/office/drawing/2017/decorative" val="1"/>
              </a:ext>
            </a:extLst>
          </p:cNvPr>
          <p:cNvSpPr txBox="1"/>
          <p:nvPr/>
        </p:nvSpPr>
        <p:spPr>
          <a:xfrm>
            <a:off x="2286000" y="3246961"/>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chemeClr val="dk1"/>
              </a:solidFill>
              <a:latin typeface="Times New Roman"/>
              <a:ea typeface="Times New Roman"/>
              <a:cs typeface="Times New Roman"/>
              <a:sym typeface="Times New Roman"/>
            </a:endParaRPr>
          </a:p>
        </p:txBody>
      </p:sp>
      <p:sp>
        <p:nvSpPr>
          <p:cNvPr id="298" name="Google Shape;298;p30"/>
          <p:cNvSpPr txBox="1"/>
          <p:nvPr/>
        </p:nvSpPr>
        <p:spPr>
          <a:xfrm>
            <a:off x="457200" y="1693452"/>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How will I guide these students towards growth?</a:t>
            </a:r>
            <a:endParaRPr b="1" dirty="0">
              <a:solidFill>
                <a:schemeClr val="bg1"/>
              </a:solidFill>
            </a:endParaRPr>
          </a:p>
        </p:txBody>
      </p:sp>
      <p:sp>
        <p:nvSpPr>
          <p:cNvPr id="299" name="Google Shape;299;p30"/>
          <p:cNvSpPr txBox="1"/>
          <p:nvPr/>
        </p:nvSpPr>
        <p:spPr>
          <a:xfrm>
            <a:off x="457200" y="3221521"/>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What is the focus of my SLO?</a:t>
            </a:r>
            <a:endParaRPr b="1" dirty="0">
              <a:solidFill>
                <a:schemeClr val="bg1"/>
              </a:solidFill>
            </a:endParaRPr>
          </a:p>
          <a:p>
            <a:pPr marL="0" marR="0" lvl="0" indent="0" algn="l" rtl="0">
              <a:spcBef>
                <a:spcPts val="0"/>
              </a:spcBef>
              <a:spcAft>
                <a:spcPts val="0"/>
              </a:spcAft>
              <a:buNone/>
            </a:pPr>
            <a:endParaRPr sz="2400" dirty="0">
              <a:solidFill>
                <a:schemeClr val="dk1"/>
              </a:solidFill>
              <a:latin typeface="Source Sans Pro"/>
              <a:ea typeface="Source Sans Pro"/>
              <a:cs typeface="Source Sans Pro"/>
              <a:sym typeface="Source Sans Pro"/>
            </a:endParaRPr>
          </a:p>
        </p:txBody>
      </p:sp>
      <p:sp>
        <p:nvSpPr>
          <p:cNvPr id="300" name="Google Shape;300;p30"/>
          <p:cNvSpPr txBox="1"/>
          <p:nvPr/>
        </p:nvSpPr>
        <p:spPr>
          <a:xfrm>
            <a:off x="457200" y="4665583"/>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Are students progressing towards these targets?</a:t>
            </a:r>
            <a:endParaRPr b="1" dirty="0">
              <a:solidFill>
                <a:schemeClr val="bg1"/>
              </a:solidFill>
            </a:endParaRPr>
          </a:p>
        </p:txBody>
      </p:sp>
      <p:sp>
        <p:nvSpPr>
          <p:cNvPr id="301" name="Google Shape;301;p30"/>
          <p:cNvSpPr txBox="1"/>
          <p:nvPr/>
        </p:nvSpPr>
        <p:spPr>
          <a:xfrm>
            <a:off x="5228896" y="1727261"/>
            <a:ext cx="3147900" cy="1200288"/>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chemeClr val="bg1"/>
                </a:solidFill>
                <a:latin typeface="Source Sans Pro"/>
                <a:ea typeface="Source Sans Pro"/>
                <a:cs typeface="Source Sans Pro"/>
                <a:sym typeface="Source Sans Pro"/>
              </a:rPr>
              <a:t>Who are my students?</a:t>
            </a:r>
          </a:p>
          <a:p>
            <a:pPr marL="0" marR="0" lvl="0" indent="0" algn="just" rtl="0">
              <a:spcBef>
                <a:spcPts val="0"/>
              </a:spcBef>
              <a:spcAft>
                <a:spcPts val="0"/>
              </a:spcAft>
              <a:buNone/>
            </a:pPr>
            <a:endParaRPr lang="en-US" sz="2400" b="1" dirty="0">
              <a:solidFill>
                <a:schemeClr val="bg1"/>
              </a:solidFill>
              <a:latin typeface="Source Sans Pro"/>
              <a:ea typeface="Source Sans Pro"/>
              <a:sym typeface="Source Sans Pro"/>
            </a:endParaRPr>
          </a:p>
          <a:p>
            <a:pPr marL="0" marR="0" lvl="0" indent="0" algn="l" rtl="0">
              <a:spcBef>
                <a:spcPts val="0"/>
              </a:spcBef>
              <a:spcAft>
                <a:spcPts val="0"/>
              </a:spcAft>
              <a:buNone/>
            </a:pPr>
            <a:endParaRPr sz="2400" dirty="0">
              <a:solidFill>
                <a:schemeClr val="dk1"/>
              </a:solidFill>
              <a:latin typeface="Source Sans Pro"/>
              <a:ea typeface="Source Sans Pro"/>
              <a:cs typeface="Source Sans Pro"/>
              <a:sym typeface="Source Sans Pro"/>
            </a:endParaRPr>
          </a:p>
        </p:txBody>
      </p:sp>
      <p:sp>
        <p:nvSpPr>
          <p:cNvPr id="302" name="Google Shape;302;p30"/>
          <p:cNvSpPr txBox="1"/>
          <p:nvPr/>
        </p:nvSpPr>
        <p:spPr>
          <a:xfrm>
            <a:off x="5247290" y="3221521"/>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Did students grow and what did I learn from this process?</a:t>
            </a:r>
            <a:endParaRPr b="1" dirty="0">
              <a:solidFill>
                <a:schemeClr val="bg1"/>
              </a:solidFill>
            </a:endParaRPr>
          </a:p>
        </p:txBody>
      </p:sp>
      <p:sp>
        <p:nvSpPr>
          <p:cNvPr id="303" name="Google Shape;303;p30"/>
          <p:cNvSpPr txBox="1"/>
          <p:nvPr/>
        </p:nvSpPr>
        <p:spPr>
          <a:xfrm>
            <a:off x="5228896" y="4665583"/>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What are my expectations for these students?</a:t>
            </a:r>
            <a:endParaRPr b="1" dirty="0">
              <a:solidFill>
                <a:schemeClr val="bg1"/>
              </a:solidFill>
            </a:endParaRPr>
          </a:p>
        </p:txBody>
      </p:sp>
      <p:sp>
        <p:nvSpPr>
          <p:cNvPr id="304" name="Google Shape;304;p3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22</a:t>
            </a:fld>
            <a:endParaRPr sz="18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1"/>
          <p:cNvSpPr txBox="1">
            <a:spLocks noGrp="1"/>
          </p:cNvSpPr>
          <p:nvPr>
            <p:ph type="title"/>
          </p:nvPr>
        </p:nvSpPr>
        <p:spPr>
          <a:xfrm>
            <a:off x="307075" y="236037"/>
            <a:ext cx="8686800" cy="12621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500" dirty="0">
                <a:solidFill>
                  <a:srgbClr val="70659A"/>
                </a:solidFill>
              </a:rPr>
              <a:t>Correct </a:t>
            </a:r>
            <a:r>
              <a:rPr lang="en-US" sz="4500" dirty="0"/>
              <a:t>O</a:t>
            </a:r>
            <a:r>
              <a:rPr lang="en-US" sz="4500" dirty="0">
                <a:solidFill>
                  <a:srgbClr val="70659A"/>
                </a:solidFill>
              </a:rPr>
              <a:t>rder of </a:t>
            </a:r>
            <a:r>
              <a:rPr lang="en-US" sz="4500" dirty="0" err="1">
                <a:solidFill>
                  <a:srgbClr val="70659A"/>
                </a:solidFill>
              </a:rPr>
              <a:t>SLO</a:t>
            </a:r>
            <a:r>
              <a:rPr lang="en-US" sz="4500" dirty="0">
                <a:solidFill>
                  <a:srgbClr val="70659A"/>
                </a:solidFill>
              </a:rPr>
              <a:t> Key </a:t>
            </a:r>
            <a:r>
              <a:rPr lang="en-US" sz="4500" dirty="0">
                <a:solidFill>
                  <a:srgbClr val="70659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Questions</a:t>
            </a:r>
            <a:endParaRPr sz="3700" dirty="0"/>
          </a:p>
        </p:txBody>
      </p:sp>
      <p:sp>
        <p:nvSpPr>
          <p:cNvPr id="311" name="Google Shape;311;p31"/>
          <p:cNvSpPr txBox="1">
            <a:spLocks noGrp="1"/>
          </p:cNvSpPr>
          <p:nvPr>
            <p:ph type="body" idx="1"/>
          </p:nvPr>
        </p:nvSpPr>
        <p:spPr>
          <a:xfrm>
            <a:off x="241300" y="1752600"/>
            <a:ext cx="8445500" cy="4267200"/>
          </a:xfrm>
          <a:prstGeom prst="rect">
            <a:avLst/>
          </a:prstGeom>
          <a:noFill/>
          <a:ln>
            <a:noFill/>
          </a:ln>
        </p:spPr>
        <p:txBody>
          <a:bodyPr spcFirstLastPara="1" wrap="square" lIns="91425" tIns="91425" rIns="91425" bIns="91425" anchor="t" anchorCtr="0">
            <a:noAutofit/>
          </a:bodyPr>
          <a:lstStyle/>
          <a:p>
            <a:pPr marL="274320" marR="0" lvl="0" indent="-140335" algn="l" rtl="0">
              <a:spcBef>
                <a:spcPts val="0"/>
              </a:spcBef>
              <a:spcAft>
                <a:spcPts val="0"/>
              </a:spcAft>
              <a:buClr>
                <a:schemeClr val="accent1"/>
              </a:buClr>
              <a:buSzPts val="2210"/>
              <a:buFont typeface="Open Sans"/>
              <a:buChar char="●"/>
            </a:pPr>
            <a:r>
              <a:rPr lang="en-US">
                <a:latin typeface="Open Sans"/>
                <a:ea typeface="Open Sans"/>
                <a:cs typeface="Open Sans"/>
                <a:sym typeface="Open Sans"/>
              </a:rPr>
              <a:t>Wh</a:t>
            </a: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at is the focus of my SLO?</a:t>
            </a:r>
            <a:endParaRPr>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Who are my students?</a:t>
            </a:r>
            <a:endParaRPr>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What are my expectations for these students</a:t>
            </a: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a:t>
            </a:r>
            <a:endParaRPr>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How will I guide these students towards growth?</a:t>
            </a:r>
            <a:endParaRPr>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Are they progressing toward their targets?</a:t>
            </a:r>
            <a:endParaRPr>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Di</a:t>
            </a:r>
            <a:r>
              <a:rPr lang="en-US">
                <a:latin typeface="Open Sans"/>
                <a:ea typeface="Open Sans"/>
                <a:cs typeface="Open Sans"/>
                <a:sym typeface="Open Sans"/>
              </a:rPr>
              <a:t>d students grow and what did I learn from the process?</a:t>
            </a:r>
            <a:endParaRPr>
              <a:latin typeface="Open Sans"/>
              <a:ea typeface="Open Sans"/>
              <a:cs typeface="Open Sans"/>
              <a:sym typeface="Open Sans"/>
            </a:endParaRPr>
          </a:p>
        </p:txBody>
      </p:sp>
      <p:sp>
        <p:nvSpPr>
          <p:cNvPr id="312" name="Google Shape;312;p3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23</a:t>
            </a:fld>
            <a:endParaRPr sz="18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title"/>
          </p:nvPr>
        </p:nvSpPr>
        <p:spPr>
          <a:xfrm>
            <a:off x="285750" y="365126"/>
            <a:ext cx="8858250" cy="7489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Why isn’t “Who are my students?” first?</a:t>
            </a:r>
            <a:endParaRPr dirty="0"/>
          </a:p>
        </p:txBody>
      </p:sp>
      <p:sp>
        <p:nvSpPr>
          <p:cNvPr id="319" name="Google Shape;319;p32"/>
          <p:cNvSpPr txBox="1">
            <a:spLocks noGrp="1"/>
          </p:cNvSpPr>
          <p:nvPr>
            <p:ph type="body" idx="1"/>
          </p:nvPr>
        </p:nvSpPr>
        <p:spPr>
          <a:xfrm>
            <a:off x="457200" y="1905000"/>
            <a:ext cx="8229600" cy="348680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47920"/>
              </a:buClr>
              <a:buSzPts val="2700"/>
              <a:buFont typeface="Arial"/>
              <a:buChar char="•"/>
            </a:pPr>
            <a:r>
              <a:rPr lang="en-US">
                <a:latin typeface="Source Sans Pro"/>
                <a:ea typeface="Source Sans Pro"/>
                <a:cs typeface="Source Sans Pro"/>
                <a:sym typeface="Source Sans Pro"/>
              </a:rPr>
              <a:t>This isn’t about sorting the cards for order of importance, it’s about sequencing so that we maximize student growth.</a:t>
            </a:r>
            <a:endParaRPr/>
          </a:p>
          <a:p>
            <a:pPr marL="457200" lvl="0" indent="-285750" algn="l" rtl="0">
              <a:spcBef>
                <a:spcPts val="540"/>
              </a:spcBef>
              <a:spcAft>
                <a:spcPts val="0"/>
              </a:spcAft>
              <a:buClr>
                <a:srgbClr val="F47920"/>
              </a:buClr>
              <a:buSzPts val="2700"/>
              <a:buFont typeface="Arial"/>
              <a:buNone/>
            </a:pPr>
            <a:endParaRPr b="0" i="0" u="none" strike="noStrike" cap="none">
              <a:latin typeface="Source Sans Pro"/>
              <a:ea typeface="Source Sans Pro"/>
              <a:cs typeface="Source Sans Pro"/>
              <a:sym typeface="Source Sans Pro"/>
            </a:endParaRPr>
          </a:p>
          <a:p>
            <a:pPr marL="457200" lvl="0" indent="-457200" algn="l" rtl="0">
              <a:spcBef>
                <a:spcPts val="540"/>
              </a:spcBef>
              <a:spcAft>
                <a:spcPts val="0"/>
              </a:spcAft>
              <a:buClr>
                <a:srgbClr val="F47920"/>
              </a:buClr>
              <a:buSzPts val="2700"/>
              <a:buFont typeface="Arial"/>
              <a:buChar char="•"/>
            </a:pPr>
            <a:r>
              <a:rPr lang="en-US">
                <a:latin typeface="Source Sans Pro"/>
                <a:ea typeface="Source Sans Pro"/>
                <a:cs typeface="Source Sans Pro"/>
                <a:sym typeface="Source Sans Pro"/>
              </a:rPr>
              <a:t>We can</a:t>
            </a:r>
            <a:r>
              <a:rPr lang="en-US"/>
              <a:t>not</a:t>
            </a:r>
            <a:r>
              <a:rPr lang="en-US">
                <a:latin typeface="Source Sans Pro"/>
                <a:ea typeface="Source Sans Pro"/>
                <a:cs typeface="Source Sans Pro"/>
                <a:sym typeface="Source Sans Pro"/>
              </a:rPr>
              <a:t> determine where </a:t>
            </a:r>
            <a:r>
              <a:rPr lang="en-US"/>
              <a:t>our</a:t>
            </a:r>
            <a:r>
              <a:rPr lang="en-US">
                <a:latin typeface="Source Sans Pro"/>
                <a:ea typeface="Source Sans Pro"/>
                <a:cs typeface="Source Sans Pro"/>
                <a:sym typeface="Source Sans Pro"/>
              </a:rPr>
              <a:t> </a:t>
            </a:r>
            <a:r>
              <a:rPr lang="en-US">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students</a:t>
            </a:r>
            <a:r>
              <a:rPr lang="en-US">
                <a:latin typeface="Source Sans Pro"/>
                <a:ea typeface="Source Sans Pro"/>
                <a:cs typeface="Source Sans Pro"/>
                <a:sym typeface="Source Sans Pro"/>
              </a:rPr>
              <a:t> are with respect to a foundational skill, without determining what the foundational skill is first.</a:t>
            </a:r>
            <a:endParaRPr/>
          </a:p>
        </p:txBody>
      </p:sp>
      <p:sp>
        <p:nvSpPr>
          <p:cNvPr id="320" name="Google Shape;320;p3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24</a:t>
            </a:fld>
            <a:endParaRPr sz="18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695448" y="340316"/>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a:t>
            </a:r>
            <a:endParaRPr dirty="0"/>
          </a:p>
        </p:txBody>
      </p:sp>
      <p:sp>
        <p:nvSpPr>
          <p:cNvPr id="327" name="Google Shape;327;p33"/>
          <p:cNvSpPr txBox="1">
            <a:spLocks noGrp="1"/>
          </p:cNvSpPr>
          <p:nvPr>
            <p:ph type="body" idx="1"/>
          </p:nvPr>
        </p:nvSpPr>
        <p:spPr>
          <a:xfrm>
            <a:off x="576943" y="1291771"/>
            <a:ext cx="7772400" cy="4597500"/>
          </a:xfrm>
          <a:prstGeom prst="rect">
            <a:avLst/>
          </a:prstGeom>
          <a:noFill/>
          <a:ln>
            <a:noFill/>
          </a:ln>
        </p:spPr>
        <p:txBody>
          <a:bodyPr spcFirstLastPara="1" wrap="square" lIns="91425" tIns="91425" rIns="91425" bIns="91425" anchor="t" anchorCtr="0">
            <a:noAutofit/>
          </a:bodyPr>
          <a:lstStyle/>
          <a:p>
            <a:pPr marL="88265" lvl="0" indent="0" algn="l" rtl="0">
              <a:lnSpc>
                <a:spcPct val="115000"/>
              </a:lnSpc>
              <a:spcBef>
                <a:spcPts val="0"/>
              </a:spcBef>
              <a:spcAft>
                <a:spcPts val="0"/>
              </a:spcAft>
              <a:buSzPts val="2210"/>
              <a:buNone/>
            </a:pPr>
            <a:r>
              <a:rPr lang="en-US"/>
              <a:t>What are your key takeaways from this section of today’s session?</a:t>
            </a:r>
            <a:endParaRPr/>
          </a:p>
          <a:p>
            <a:pPr marL="274320" lvl="0" indent="-133985" algn="l" rtl="0">
              <a:spcBef>
                <a:spcPts val="0"/>
              </a:spcBef>
              <a:spcAft>
                <a:spcPts val="0"/>
              </a:spcAft>
              <a:buSzPts val="2210"/>
              <a:buNone/>
            </a:pPr>
            <a:endParaRPr/>
          </a:p>
        </p:txBody>
      </p:sp>
      <p:pic>
        <p:nvPicPr>
          <p:cNvPr id="328" name="Google Shape;328;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001727" y="240824"/>
            <a:ext cx="783325" cy="1032440"/>
          </a:xfrm>
          <a:prstGeom prst="rect">
            <a:avLst/>
          </a:prstGeom>
          <a:noFill/>
          <a:ln>
            <a:noFill/>
          </a:ln>
        </p:spPr>
      </p:pic>
      <p:sp>
        <p:nvSpPr>
          <p:cNvPr id="329" name="Google Shape;329;p3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25</a:t>
            </a:fld>
            <a:endParaRPr sz="18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4"/>
          <p:cNvSpPr txBox="1">
            <a:spLocks noGrp="1"/>
          </p:cNvSpPr>
          <p:nvPr>
            <p:ph type="title"/>
          </p:nvPr>
        </p:nvSpPr>
        <p:spPr>
          <a:xfrm>
            <a:off x="355600" y="274637"/>
            <a:ext cx="83312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Key Takeaways</a:t>
            </a:r>
            <a:endParaRPr dirty="0"/>
          </a:p>
        </p:txBody>
      </p:sp>
      <p:sp>
        <p:nvSpPr>
          <p:cNvPr id="336" name="Google Shape;336;p34"/>
          <p:cNvSpPr txBox="1">
            <a:spLocks noGrp="1"/>
          </p:cNvSpPr>
          <p:nvPr>
            <p:ph type="body" idx="1"/>
          </p:nvPr>
        </p:nvSpPr>
        <p:spPr>
          <a:xfrm>
            <a:off x="576950" y="1479675"/>
            <a:ext cx="8198100" cy="440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900" dirty="0">
                <a:latin typeface="Open Sans"/>
                <a:ea typeface="Open Sans"/>
                <a:cs typeface="Open Sans"/>
                <a:sym typeface="Open Sans"/>
              </a:rPr>
              <a:t>SLOs:</a:t>
            </a:r>
            <a:endParaRPr sz="2900" dirty="0">
              <a:latin typeface="Open Sans"/>
              <a:ea typeface="Open Sans"/>
              <a:cs typeface="Open Sans"/>
              <a:sym typeface="Open Sans"/>
            </a:endParaRPr>
          </a:p>
          <a:p>
            <a:pPr marL="548640" lvl="1" indent="-127634" algn="l" rtl="0">
              <a:lnSpc>
                <a:spcPct val="150000"/>
              </a:lnSpc>
              <a:spcBef>
                <a:spcPts val="0"/>
              </a:spcBef>
              <a:spcAft>
                <a:spcPts val="0"/>
              </a:spcAft>
              <a:buSzPts val="2010"/>
              <a:buFont typeface="Open Sans"/>
              <a:buChar char="●"/>
            </a:pPr>
            <a:r>
              <a:rPr lang="en-US" sz="2200" dirty="0">
                <a:latin typeface="Open Sans"/>
                <a:ea typeface="Open Sans"/>
                <a:cs typeface="Open Sans"/>
                <a:sym typeface="Open Sans"/>
              </a:rPr>
              <a:t> A</a:t>
            </a: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re a means to measure student growth</a:t>
            </a:r>
            <a:endParaRPr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endParaRPr>
          </a:p>
          <a:p>
            <a:pPr marL="548640" lvl="1" indent="-127634" algn="l" rtl="0">
              <a:lnSpc>
                <a:spcPct val="150000"/>
              </a:lnSpc>
              <a:spcBef>
                <a:spcPts val="0"/>
              </a:spcBef>
              <a:spcAft>
                <a:spcPts val="0"/>
              </a:spcAft>
              <a:buSzPts val="2010"/>
              <a:buFont typeface="Open Sans"/>
              <a:buChar char="●"/>
            </a:pP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Are designed to help educators become more deliberate and evidence-based in their practices</a:t>
            </a:r>
            <a:endParaRPr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endParaRPr>
          </a:p>
          <a:p>
            <a:pPr marL="548640" lvl="1" indent="-127634" algn="l" rtl="0">
              <a:lnSpc>
                <a:spcPct val="150000"/>
              </a:lnSpc>
              <a:spcBef>
                <a:spcPts val="0"/>
              </a:spcBef>
              <a:spcAft>
                <a:spcPts val="0"/>
              </a:spcAft>
              <a:buSzPts val="2010"/>
              <a:buFont typeface="Open Sans"/>
              <a:buChar char="●"/>
            </a:pP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Support both student </a:t>
            </a:r>
            <a:r>
              <a:rPr lang="en-US" sz="2200" i="1" u="sng"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and</a:t>
            </a: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 teacher growth</a:t>
            </a:r>
            <a:endParaRPr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endParaRPr>
          </a:p>
          <a:p>
            <a:pPr marL="548640" lvl="1" indent="-127634" algn="l" rtl="0">
              <a:lnSpc>
                <a:spcPct val="150000"/>
              </a:lnSpc>
              <a:spcBef>
                <a:spcPts val="0"/>
              </a:spcBef>
              <a:spcAft>
                <a:spcPts val="0"/>
              </a:spcAft>
              <a:buSzPts val="2010"/>
              <a:buFont typeface="Open Sans"/>
              <a:buChar char="●"/>
            </a:pP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Pr</a:t>
            </a:r>
            <a:r>
              <a:rPr lang="en-US" sz="2200" dirty="0">
                <a:latin typeface="Open Sans"/>
                <a:ea typeface="Open Sans"/>
                <a:cs typeface="Open Sans"/>
                <a:sym typeface="Open Sans"/>
              </a:rPr>
              <a:t>ovide a process to measure student growth based on relevant evidence of student </a:t>
            </a: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work</a:t>
            </a:r>
            <a:endParaRPr sz="2200" dirty="0">
              <a:latin typeface="Open Sans"/>
              <a:ea typeface="Open Sans"/>
              <a:cs typeface="Open Sans"/>
              <a:sym typeface="Open Sans"/>
            </a:endParaRPr>
          </a:p>
          <a:p>
            <a:pPr marL="274320" lvl="0" indent="-133985" algn="l" rtl="0">
              <a:lnSpc>
                <a:spcPct val="150000"/>
              </a:lnSpc>
              <a:spcBef>
                <a:spcPts val="0"/>
              </a:spcBef>
              <a:spcAft>
                <a:spcPts val="0"/>
              </a:spcAft>
              <a:buSzPts val="2210"/>
              <a:buNone/>
            </a:pPr>
            <a:endParaRPr dirty="0"/>
          </a:p>
        </p:txBody>
      </p:sp>
      <p:sp>
        <p:nvSpPr>
          <p:cNvPr id="337" name="Google Shape;337;p3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26</a:t>
            </a:fld>
            <a:endParaRPr sz="18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Structure of the </a:t>
            </a:r>
            <a:r>
              <a:rPr lang="en-US" sz="4800" b="0" dirty="0"/>
              <a:t>T</a:t>
            </a:r>
            <a:r>
              <a:rPr lang="en-US" sz="4800" b="0" i="0" u="none" strike="noStrike" cap="none" dirty="0">
                <a:solidFill>
                  <a:schemeClr val="lt1"/>
                </a:solidFill>
                <a:latin typeface="Source Sans Pro"/>
                <a:ea typeface="Source Sans Pro"/>
                <a:cs typeface="Source Sans Pro"/>
                <a:sym typeface="Source Sans Pro"/>
              </a:rPr>
              <a:t>raining</a:t>
            </a:r>
            <a:endParaRPr dirty="0"/>
          </a:p>
        </p:txBody>
      </p:sp>
      <p:sp>
        <p:nvSpPr>
          <p:cNvPr id="344" name="Google Shape;344;p35"/>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47920"/>
              </a:buClr>
              <a:buSzPts val="2700"/>
              <a:buFont typeface="Open Sans"/>
              <a:buChar char="•"/>
            </a:pPr>
            <a:r>
              <a:rPr lang="en-US" dirty="0">
                <a:latin typeface="Open Sans"/>
                <a:ea typeface="Open Sans"/>
                <a:cs typeface="Open Sans"/>
                <a:sym typeface="Open Sans"/>
              </a:rPr>
              <a:t>Model/Activity/Your Turn</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Key  Ideas</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Success Criteria</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Exemplars/Non-exemplars</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Practice creating your own</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Core Ideas</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Key Takeaways</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Flexibility and Questions</a:t>
            </a:r>
            <a:endParaRPr dirty="0">
              <a:latin typeface="Open Sans"/>
              <a:ea typeface="Open Sans"/>
              <a:cs typeface="Open Sans"/>
              <a:sym typeface="Open Sans"/>
            </a:endParaRPr>
          </a:p>
        </p:txBody>
      </p:sp>
      <p:sp>
        <p:nvSpPr>
          <p:cNvPr id="345" name="Google Shape;345;p3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27</a:t>
            </a:fld>
            <a:endParaRPr sz="18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g108f24b9b89_0_3"/>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30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Three Phases of </a:t>
            </a:r>
            <a:r>
              <a:rPr kumimoji="0" lang="en-US" sz="3000" b="1" i="0" u="none" strike="noStrike" kern="0" cap="none" spc="0" normalizeH="0" baseline="0" noProof="0" dirty="0" err="1">
                <a:ln>
                  <a:noFill/>
                </a:ln>
                <a:solidFill>
                  <a:schemeClr val="lt1"/>
                </a:solidFill>
                <a:effectLst/>
                <a:uLnTx/>
                <a:uFillTx/>
                <a:latin typeface="Source Sans Pro"/>
                <a:ea typeface="Source Sans Pro"/>
                <a:cs typeface="Source Sans Pro"/>
                <a:sym typeface="Source Sans Pro"/>
              </a:rPr>
              <a:t>SLO</a:t>
            </a:r>
            <a:endParaRPr kumimoji="0" lang="en-US" sz="30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endParaRPr>
          </a:p>
        </p:txBody>
      </p:sp>
      <p:pic>
        <p:nvPicPr>
          <p:cNvPr id="353" name="Google Shape;353;g108f24b9b89_0_3" descr="Image of a continuous circle split into three parts each leading to the next titled Three Phases of SLO. It begins with Phase 1 - Create an SLO, which leads to Phase 2 - Monitor Progress to Drive Instructions, which leads to Phase 3 - Evaluate Success and Reflect and then leads back to Phase 1."/>
          <p:cNvPicPr preferRelativeResize="0"/>
          <p:nvPr/>
        </p:nvPicPr>
        <p:blipFill>
          <a:blip r:embed="rId3">
            <a:alphaModFix/>
          </a:blip>
          <a:stretch>
            <a:fillRect/>
          </a:stretch>
        </p:blipFill>
        <p:spPr>
          <a:xfrm>
            <a:off x="1930983" y="1471627"/>
            <a:ext cx="4579369" cy="4624375"/>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3C16EE-37F2-4F06-9D00-5883AA6D22F4}"/>
              </a:ext>
            </a:extLst>
          </p:cNvPr>
          <p:cNvSpPr>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w="22225">
                  <a:noFill/>
                  <a:prstDash val="solid"/>
                </a:ln>
                <a:solidFill>
                  <a:schemeClr val="bg1"/>
                </a:solidFill>
                <a:effectLst/>
                <a:uLnTx/>
                <a:uFillTx/>
                <a:latin typeface="Source Sans Pro" panose="020B0503030403020204" pitchFamily="34" charset="0"/>
                <a:ea typeface="Source Sans Pro" panose="020B0503030403020204" pitchFamily="34" charset="0"/>
                <a:cs typeface="Arial"/>
                <a:sym typeface="Arial"/>
              </a:rPr>
              <a:t>Structure of the training </a:t>
            </a:r>
            <a:r>
              <a:rPr kumimoji="0" lang="en-US" sz="4800" b="0" i="0" u="none" strike="noStrike" kern="0" cap="none" spc="0" normalizeH="0" baseline="0" noProof="0" dirty="0">
                <a:ln w="22225">
                  <a:noFill/>
                  <a:prstDash val="solid"/>
                </a:ln>
                <a:solidFill>
                  <a:srgbClr val="70659A"/>
                </a:solidFill>
                <a:effectLst/>
                <a:uLnTx/>
                <a:uFillTx/>
                <a:latin typeface="Source Sans Pro" panose="020B0503030403020204" pitchFamily="34" charset="0"/>
                <a:ea typeface="Source Sans Pro" panose="020B0503030403020204" pitchFamily="34" charset="0"/>
                <a:cs typeface="Arial"/>
                <a:sym typeface="Arial"/>
              </a:rPr>
              <a:t>- 2</a:t>
            </a:r>
          </a:p>
        </p:txBody>
      </p:sp>
      <p:sp>
        <p:nvSpPr>
          <p:cNvPr id="2" name="Content Placeholder 1">
            <a:extLst>
              <a:ext uri="{FF2B5EF4-FFF2-40B4-BE49-F238E27FC236}">
                <a16:creationId xmlns:a16="http://schemas.microsoft.com/office/drawing/2014/main" id="{5CD4E612-2DDB-4DFE-ADF9-84ED6412ECD9}"/>
              </a:ext>
            </a:extLst>
          </p:cNvPr>
          <p:cNvSpPr>
            <a:spLocks noGrp="1"/>
          </p:cNvSpPr>
          <p:nvPr>
            <p:ph idx="1"/>
          </p:nvPr>
        </p:nvSpPr>
        <p:spPr/>
        <p:txBody>
          <a:bodyPr/>
          <a:lstStyle/>
          <a:p>
            <a:pPr marL="457200" indent="-457200">
              <a:buClr>
                <a:srgbClr val="F47920"/>
              </a:buClr>
              <a:buFont typeface="Arial" panose="020B0604020202020204" pitchFamily="34" charset="0"/>
              <a:buChar char="•"/>
            </a:pPr>
            <a:r>
              <a:rPr lang="en-US" dirty="0"/>
              <a:t>Model/Activity/Your Turn</a:t>
            </a:r>
          </a:p>
          <a:p>
            <a:pPr marL="757237" lvl="1" indent="-457200">
              <a:buClr>
                <a:srgbClr val="F47920"/>
              </a:buClr>
              <a:buFont typeface="Arial" panose="020B0604020202020204" pitchFamily="34" charset="0"/>
              <a:buChar char="•"/>
            </a:pPr>
            <a:r>
              <a:rPr lang="en-US" dirty="0"/>
              <a:t>Key ideas</a:t>
            </a:r>
          </a:p>
          <a:p>
            <a:pPr marL="757237" lvl="1" indent="-457200">
              <a:buClr>
                <a:srgbClr val="F47920"/>
              </a:buClr>
              <a:buFont typeface="Arial" panose="020B0604020202020204" pitchFamily="34" charset="0"/>
              <a:buChar char="•"/>
            </a:pPr>
            <a:r>
              <a:rPr lang="en-US" dirty="0"/>
              <a:t>Success Criteria</a:t>
            </a:r>
          </a:p>
          <a:p>
            <a:pPr marL="757237" lvl="1" indent="-457200">
              <a:buClr>
                <a:srgbClr val="F47920"/>
              </a:buClr>
              <a:buFont typeface="Arial" panose="020B0604020202020204" pitchFamily="34" charset="0"/>
              <a:buChar char="•"/>
            </a:pPr>
            <a:r>
              <a:rPr lang="en-US" dirty="0"/>
              <a:t>Exemplars/Non-exemplars</a:t>
            </a:r>
          </a:p>
          <a:p>
            <a:pPr marL="757237" lvl="1" indent="-457200">
              <a:buClr>
                <a:srgbClr val="F47920"/>
              </a:buClr>
              <a:buFont typeface="Arial" panose="020B0604020202020204" pitchFamily="34" charset="0"/>
              <a:buChar char="•"/>
            </a:pPr>
            <a:r>
              <a:rPr lang="en-US" dirty="0"/>
              <a:t>Practice creating your own</a:t>
            </a:r>
          </a:p>
          <a:p>
            <a:pPr marL="457200" indent="-457200">
              <a:lnSpc>
                <a:spcPct val="150000"/>
              </a:lnSpc>
              <a:buClr>
                <a:srgbClr val="F47920"/>
              </a:buClr>
              <a:buFont typeface="Arial" panose="020B0604020202020204" pitchFamily="34" charset="0"/>
              <a:buChar char="•"/>
            </a:pPr>
            <a:r>
              <a:rPr lang="en-US" dirty="0"/>
              <a:t>Core Ideas</a:t>
            </a:r>
          </a:p>
          <a:p>
            <a:pPr marL="457200" indent="-457200">
              <a:lnSpc>
                <a:spcPct val="150000"/>
              </a:lnSpc>
              <a:buClr>
                <a:srgbClr val="F47920"/>
              </a:buClr>
              <a:buFont typeface="Arial" panose="020B0604020202020204" pitchFamily="34" charset="0"/>
              <a:buChar char="•"/>
            </a:pPr>
            <a:r>
              <a:rPr lang="en-US" dirty="0"/>
              <a:t>Key Takeaways</a:t>
            </a:r>
          </a:p>
          <a:p>
            <a:pPr marL="457200" indent="-457200">
              <a:lnSpc>
                <a:spcPct val="150000"/>
              </a:lnSpc>
              <a:buClr>
                <a:srgbClr val="F47920"/>
              </a:buClr>
              <a:buFont typeface="Arial" panose="020B0604020202020204" pitchFamily="34" charset="0"/>
              <a:buChar char="•"/>
            </a:pPr>
            <a:r>
              <a:rPr lang="en-US" dirty="0"/>
              <a:t>Flexibility and Questions</a:t>
            </a:r>
          </a:p>
        </p:txBody>
      </p:sp>
      <p:sp>
        <p:nvSpPr>
          <p:cNvPr id="4" name="Shape 22">
            <a:extLst>
              <a:ext uri="{C183D7F6-B498-43B3-948B-1728B52AA6E4}">
                <adec:decorative xmlns:adec="http://schemas.microsoft.com/office/drawing/2017/decorative" val="1"/>
              </a:ext>
            </a:extLst>
          </p:cNvPr>
          <p:cNvSpPr>
            <a:spLocks noGrp="1"/>
          </p:cNvSpPr>
          <p:nvPr>
            <p:ph type="sldNum" idx="4294967295"/>
          </p:nvPr>
        </p:nvSpPr>
        <p:spPr>
          <a:xfrm>
            <a:off x="8568172" y="6420309"/>
            <a:ext cx="274200" cy="274200"/>
          </a:xfrm>
          <a:prstGeom prst="ellipse">
            <a:avLst/>
          </a:prstGeom>
          <a:solidFill>
            <a:schemeClr val="accent1"/>
          </a:solidFill>
          <a:ln>
            <a:noFill/>
          </a:ln>
        </p:spPr>
        <p:txBody>
          <a:bodyPr lIns="0" tIns="0" rIns="0" bIns="0" anchor="ctr" anchorCtr="1">
            <a:noAutofit/>
          </a:bodyPr>
          <a:lstStyle/>
          <a:p>
            <a:pPr marL="0" marR="0" lvl="0" indent="0" algn="ctr" rtl="0">
              <a:spcBef>
                <a:spcPts val="0"/>
              </a:spcBef>
              <a:buSzPct val="25000"/>
              <a:buNone/>
            </a:pPr>
            <a:fld id="{00000000-1234-1234-1234-123412341234}" type="slidenum">
              <a:rPr lang="en-US" sz="1400">
                <a:solidFill>
                  <a:srgbClr val="FFFFFF"/>
                </a:solidFill>
                <a:latin typeface="Source Sans Pro"/>
                <a:ea typeface="Source Sans Pro"/>
                <a:cs typeface="Source Sans Pro"/>
                <a:sym typeface="Source Sans Pro"/>
              </a:rPr>
              <a:t>29</a:t>
            </a:fld>
            <a:endParaRPr lang="en-US" sz="140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1601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457200" y="16185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800" b="0" dirty="0">
                <a:solidFill>
                  <a:srgbClr val="70659A"/>
                </a:solidFill>
              </a:rPr>
              <a:t>Welcome!</a:t>
            </a:r>
            <a:endParaRPr dirty="0"/>
          </a:p>
        </p:txBody>
      </p:sp>
      <p:pic>
        <p:nvPicPr>
          <p:cNvPr id="113" name="Google Shape;113;p4" descr="Microphone Icon"/>
          <p:cNvPicPr preferRelativeResize="0"/>
          <p:nvPr/>
        </p:nvPicPr>
        <p:blipFill rotWithShape="1">
          <a:blip r:embed="rId3">
            <a:alphaModFix/>
          </a:blip>
          <a:srcRect/>
          <a:stretch/>
        </p:blipFill>
        <p:spPr>
          <a:xfrm>
            <a:off x="392546" y="1181923"/>
            <a:ext cx="1464527" cy="1464527"/>
          </a:xfrm>
          <a:prstGeom prst="rect">
            <a:avLst/>
          </a:prstGeom>
          <a:noFill/>
          <a:ln>
            <a:noFill/>
          </a:ln>
        </p:spPr>
      </p:pic>
      <p:sp>
        <p:nvSpPr>
          <p:cNvPr id="112" name="Google Shape;112;p4"/>
          <p:cNvSpPr txBox="1"/>
          <p:nvPr/>
        </p:nvSpPr>
        <p:spPr>
          <a:xfrm>
            <a:off x="2576417" y="1406292"/>
            <a:ext cx="5470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In the bottom left corner find the microphone icon. If you aren’t already muted click the icon once to mute yourself.</a:t>
            </a:r>
            <a:endParaRPr sz="1000" dirty="0">
              <a:latin typeface="Open Sans"/>
              <a:ea typeface="Open Sans"/>
              <a:cs typeface="Open Sans"/>
              <a:sym typeface="Open Sans"/>
            </a:endParaRPr>
          </a:p>
        </p:txBody>
      </p:sp>
      <p:pic>
        <p:nvPicPr>
          <p:cNvPr id="115" name="Google Shape;115;p4" descr="Video camera Icon "/>
          <p:cNvPicPr preferRelativeResize="0"/>
          <p:nvPr/>
        </p:nvPicPr>
        <p:blipFill rotWithShape="1">
          <a:blip r:embed="rId4">
            <a:alphaModFix/>
          </a:blip>
          <a:srcRect/>
          <a:stretch/>
        </p:blipFill>
        <p:spPr>
          <a:xfrm>
            <a:off x="392546" y="2747024"/>
            <a:ext cx="1464527" cy="1464527"/>
          </a:xfrm>
          <a:prstGeom prst="rect">
            <a:avLst/>
          </a:prstGeom>
          <a:noFill/>
          <a:ln>
            <a:noFill/>
          </a:ln>
        </p:spPr>
      </p:pic>
      <p:sp>
        <p:nvSpPr>
          <p:cNvPr id="114" name="Google Shape;114;p4"/>
          <p:cNvSpPr txBox="1"/>
          <p:nvPr/>
        </p:nvSpPr>
        <p:spPr>
          <a:xfrm>
            <a:off x="2632230" y="3123157"/>
            <a:ext cx="53592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Source Sans Pro"/>
                <a:ea typeface="Source Sans Pro"/>
                <a:cs typeface="Source Sans Pro"/>
                <a:sym typeface="Source Sans Pro"/>
              </a:rPr>
              <a:t>In the bottom left corner of your screen, please turn on your camera if you are able.</a:t>
            </a:r>
            <a:endParaRPr sz="1000" dirty="0"/>
          </a:p>
        </p:txBody>
      </p:sp>
      <p:grpSp>
        <p:nvGrpSpPr>
          <p:cNvPr id="117" name="Google Shape;117;p4" descr="Icon displaying an ellipsis to represent the &quot;More&quot; icon"/>
          <p:cNvGrpSpPr/>
          <p:nvPr/>
        </p:nvGrpSpPr>
        <p:grpSpPr>
          <a:xfrm>
            <a:off x="585539" y="4639117"/>
            <a:ext cx="1078539" cy="606273"/>
            <a:chOff x="747132" y="4795024"/>
            <a:chExt cx="1078539" cy="606273"/>
          </a:xfrm>
        </p:grpSpPr>
        <p:sp>
          <p:nvSpPr>
            <p:cNvPr id="118" name="Google Shape;118;p4"/>
            <p:cNvSpPr/>
            <p:nvPr/>
          </p:nvSpPr>
          <p:spPr>
            <a:xfrm>
              <a:off x="747132" y="4795024"/>
              <a:ext cx="1078539" cy="60627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19" name="Google Shape;119;p4"/>
            <p:cNvSpPr/>
            <p:nvPr/>
          </p:nvSpPr>
          <p:spPr>
            <a:xfrm>
              <a:off x="938711" y="5008950"/>
              <a:ext cx="179839" cy="1798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20" name="Google Shape;120;p4"/>
            <p:cNvSpPr/>
            <p:nvPr/>
          </p:nvSpPr>
          <p:spPr>
            <a:xfrm>
              <a:off x="1206508" y="5008951"/>
              <a:ext cx="179839" cy="1798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sp>
          <p:nvSpPr>
            <p:cNvPr id="121" name="Google Shape;121;p4"/>
            <p:cNvSpPr/>
            <p:nvPr/>
          </p:nvSpPr>
          <p:spPr>
            <a:xfrm>
              <a:off x="1493787" y="5008950"/>
              <a:ext cx="179839" cy="1798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0659A"/>
                </a:solidFill>
                <a:latin typeface="Source Sans Pro"/>
                <a:ea typeface="Source Sans Pro"/>
                <a:cs typeface="Source Sans Pro"/>
                <a:sym typeface="Source Sans Pro"/>
              </a:endParaRPr>
            </a:p>
          </p:txBody>
        </p:sp>
      </p:grpSp>
      <p:sp>
        <p:nvSpPr>
          <p:cNvPr id="116" name="Google Shape;116;p4"/>
          <p:cNvSpPr txBox="1"/>
          <p:nvPr/>
        </p:nvSpPr>
        <p:spPr>
          <a:xfrm>
            <a:off x="2632218" y="4532215"/>
            <a:ext cx="53592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Open Sans"/>
                <a:ea typeface="Open Sans"/>
                <a:cs typeface="Open Sans"/>
                <a:sym typeface="Open Sans"/>
              </a:rPr>
              <a:t>Locate your participant video and click on the “more” icon to rename yourself. Include first name, initial of last name, and current role. Example: Theresa M, Principal</a:t>
            </a:r>
            <a:endParaRPr sz="1000" dirty="0">
              <a:latin typeface="Open Sans"/>
              <a:ea typeface="Open Sans"/>
              <a:cs typeface="Open Sans"/>
              <a:sym typeface="Open Sans"/>
            </a:endParaRPr>
          </a:p>
        </p:txBody>
      </p:sp>
      <p:sp>
        <p:nvSpPr>
          <p:cNvPr id="122" name="Google Shape;122;p4">
            <a:extLst>
              <a:ext uri="{C183D7F6-B498-43B3-948B-1728B52AA6E4}">
                <adec:decorative xmlns:adec="http://schemas.microsoft.com/office/drawing/2017/decorative" val="1"/>
              </a:ext>
            </a:extLst>
          </p:cNvPr>
          <p:cNvSpPr/>
          <p:nvPr/>
        </p:nvSpPr>
        <p:spPr>
          <a:xfrm>
            <a:off x="8441765" y="6209732"/>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3</a:t>
            </a:fld>
            <a:endParaRPr sz="1800">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idx="4294967295"/>
          </p:nvPr>
        </p:nvSpPr>
        <p:spPr>
          <a:xfrm>
            <a:off x="152400" y="76200"/>
            <a:ext cx="8915400" cy="8890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What we </a:t>
            </a:r>
            <a:r>
              <a:rPr lang="en-US" sz="4800" b="0" i="0" u="none" strike="noStrike" cap="none" dirty="0">
                <a:solidFill>
                  <a:schemeClr val="lt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will</a:t>
            </a:r>
            <a:r>
              <a:rPr lang="en-US" sz="4800" b="0" i="0" u="none" strike="noStrike" cap="none" dirty="0">
                <a:solidFill>
                  <a:schemeClr val="lt1"/>
                </a:solidFill>
                <a:latin typeface="Source Sans Pro"/>
                <a:ea typeface="Source Sans Pro"/>
                <a:cs typeface="Source Sans Pro"/>
                <a:sym typeface="Source Sans Pro"/>
              </a:rPr>
              <a:t> cover…</a:t>
            </a:r>
            <a:endParaRPr dirty="0"/>
          </a:p>
        </p:txBody>
      </p:sp>
      <p:pic>
        <p:nvPicPr>
          <p:cNvPr id="3" name="Picture 2" descr="The first three items in the following list are highlighted, indicating that they will be covered on day 1">
            <a:extLst>
              <a:ext uri="{FF2B5EF4-FFF2-40B4-BE49-F238E27FC236}">
                <a16:creationId xmlns:a16="http://schemas.microsoft.com/office/drawing/2014/main" id="{6FAD073A-E1AC-6B1B-F2C1-3DE9AD9C20FB}"/>
              </a:ext>
            </a:extLst>
          </p:cNvPr>
          <p:cNvPicPr>
            <a:picLocks noChangeAspect="1"/>
          </p:cNvPicPr>
          <p:nvPr/>
        </p:nvPicPr>
        <p:blipFill>
          <a:blip r:embed="rId3"/>
          <a:stretch>
            <a:fillRect/>
          </a:stretch>
        </p:blipFill>
        <p:spPr>
          <a:xfrm>
            <a:off x="7327900" y="1251834"/>
            <a:ext cx="1475600" cy="1126935"/>
          </a:xfrm>
          <a:prstGeom prst="rect">
            <a:avLst/>
          </a:prstGeom>
        </p:spPr>
      </p:pic>
      <p:sp>
        <p:nvSpPr>
          <p:cNvPr id="360" name="Google Shape;360;p36"/>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dirty="0">
                <a:highlight>
                  <a:srgbClr val="FFFF00"/>
                </a:highlight>
                <a:latin typeface="Open Sans"/>
                <a:ea typeface="Open Sans"/>
                <a:cs typeface="Open Sans"/>
                <a:sym typeface="Open Sans"/>
              </a:rPr>
              <a:t>Writing Quality SLO Skill Statements</a:t>
            </a:r>
            <a:endParaRPr sz="2400" dirty="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rgbClr val="FFFF00"/>
                </a:highlight>
                <a:latin typeface="Open Sans"/>
                <a:ea typeface="Open Sans"/>
                <a:cs typeface="Open Sans"/>
                <a:sym typeface="Open Sans"/>
              </a:rPr>
              <a:t>Writing Quality Initial Skill Profiles (ISP)</a:t>
            </a:r>
            <a:endParaRPr sz="2400" dirty="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rgbClr val="FFFF00"/>
                </a:highlight>
                <a:latin typeface="Open Sans"/>
                <a:ea typeface="Open Sans"/>
                <a:cs typeface="Open Sans"/>
                <a:sym typeface="Open Sans"/>
              </a:rPr>
              <a:t>Matching Students to the</a:t>
            </a:r>
            <a:r>
              <a:rPr lang="en-US" sz="2400" dirty="0">
                <a:highlight>
                  <a:srgbClr val="FFFF00"/>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 ISP</a:t>
            </a:r>
            <a:endParaRPr sz="2400" dirty="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Writing Quality Targeted Skill Profiles(TSP)</a:t>
            </a:r>
            <a:endParaRPr sz="2400" dirty="0">
              <a:highlight>
                <a:schemeClr val="lt1"/>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SLO Form/Beginning of Year Conference</a:t>
            </a:r>
            <a:endParaRPr sz="2400" dirty="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Collecting a Valid Body of Evidence (BOE)</a:t>
            </a:r>
            <a:endParaRPr sz="2400" dirty="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Student Growth Tracker</a:t>
            </a:r>
            <a:endParaRPr sz="2400" dirty="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SLO Mid-Year Conferences</a:t>
            </a:r>
            <a:endParaRPr sz="2400" dirty="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Determining End of Year Skill Levels Based on BOE</a:t>
            </a:r>
            <a:endParaRPr sz="2400" dirty="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dirty="0">
                <a:highlight>
                  <a:schemeClr val="lt1"/>
                </a:highlight>
                <a:latin typeface="Open Sans"/>
                <a:ea typeface="Open Sans"/>
                <a:cs typeface="Open Sans"/>
                <a:sym typeface="Open Sans"/>
              </a:rPr>
              <a:t>EOY Conferences</a:t>
            </a:r>
            <a:endParaRPr sz="2400" dirty="0">
              <a:highlight>
                <a:schemeClr val="lt1"/>
              </a:highlight>
              <a:latin typeface="Open Sans"/>
              <a:ea typeface="Open Sans"/>
              <a:cs typeface="Open Sans"/>
              <a:sym typeface="Open Sans"/>
            </a:endParaRPr>
          </a:p>
        </p:txBody>
      </p:sp>
      <p:sp>
        <p:nvSpPr>
          <p:cNvPr id="361" name="Google Shape;361;p3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30</a:t>
            </a:fld>
            <a:endParaRPr sz="1800">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err="1"/>
              <a:t>SLO</a:t>
            </a:r>
            <a:r>
              <a:rPr lang="en-US" dirty="0"/>
              <a:t> Skill Statements</a:t>
            </a:r>
            <a:endParaRPr dirty="0"/>
          </a:p>
        </p:txBody>
      </p:sp>
      <p:sp>
        <p:nvSpPr>
          <p:cNvPr id="376" name="Google Shape;376;p38">
            <a:extLst>
              <a:ext uri="{C183D7F6-B498-43B3-948B-1728B52AA6E4}">
                <adec:decorative xmlns:adec="http://schemas.microsoft.com/office/drawing/2017/decorative" val="1"/>
              </a:ext>
            </a:extLst>
          </p:cNvPr>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endParaRPr dirty="0"/>
          </a:p>
        </p:txBody>
      </p:sp>
      <p:sp>
        <p:nvSpPr>
          <p:cNvPr id="377" name="Google Shape;377;p3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31</a:t>
            </a:fld>
            <a:endParaRPr sz="180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a:spLocks noGrp="1"/>
          </p:cNvSpPr>
          <p:nvPr>
            <p:ph type="title" idx="4294967295"/>
          </p:nvPr>
        </p:nvSpPr>
        <p:spPr>
          <a:xfrm>
            <a:off x="829101" y="1979575"/>
            <a:ext cx="7485900" cy="2308800"/>
          </a:xfrm>
          <a:prstGeom prst="rect">
            <a:avLst/>
          </a:prstGeom>
          <a:solidFill>
            <a:srgbClr val="F47920"/>
          </a:solidFill>
          <a:ln w="190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Source Sans Pro"/>
              <a:buNone/>
            </a:pPr>
            <a:r>
              <a:rPr lang="en-US" sz="6000" b="0" i="0" u="none" strike="noStrike" cap="none" dirty="0">
                <a:solidFill>
                  <a:schemeClr val="bg1"/>
                </a:solidFill>
                <a:latin typeface="Source Sans Pro"/>
                <a:ea typeface="Source Sans Pro"/>
                <a:cs typeface="Source Sans Pro"/>
                <a:sym typeface="Source Sans Pro"/>
              </a:rPr>
              <a:t>What is </a:t>
            </a:r>
            <a:r>
              <a:rPr lang="en-US" sz="6000" b="0" i="0" u="none" strike="noStrike" cap="none" dirty="0">
                <a:solidFill>
                  <a:schemeClr val="bg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the </a:t>
            </a:r>
            <a:r>
              <a:rPr lang="en-US" sz="6000" b="0" i="0" u="none" strike="noStrike" cap="none" dirty="0">
                <a:solidFill>
                  <a:schemeClr val="bg1"/>
                </a:solidFill>
                <a:sym typeface="Source Sans Pro"/>
              </a:rPr>
              <a:t>focus of my SLO?</a:t>
            </a:r>
            <a:endParaRPr dirty="0">
              <a:solidFill>
                <a:schemeClr val="bg1"/>
              </a:solidFill>
            </a:endParaRPr>
          </a:p>
          <a:p>
            <a:pPr marL="0" marR="0" lvl="0" indent="0" algn="l" rtl="0">
              <a:lnSpc>
                <a:spcPct val="100000"/>
              </a:lnSpc>
              <a:spcBef>
                <a:spcPts val="0"/>
              </a:spcBef>
              <a:spcAft>
                <a:spcPts val="0"/>
              </a:spcAft>
              <a:buClr>
                <a:schemeClr val="lt1"/>
              </a:buClr>
              <a:buSzPts val="2400"/>
              <a:buFont typeface="Source Sans Pro"/>
              <a:buNone/>
            </a:pPr>
            <a:endParaRPr sz="2400" b="0" i="0" u="none" strike="noStrike" cap="none" dirty="0">
              <a:solidFill>
                <a:schemeClr val="dk1"/>
              </a:solidFill>
              <a:latin typeface="Source Sans Pro"/>
              <a:ea typeface="Source Sans Pro"/>
              <a:cs typeface="Source Sans Pro"/>
              <a:sym typeface="Source Sans Pro"/>
            </a:endParaRPr>
          </a:p>
        </p:txBody>
      </p:sp>
      <p:sp>
        <p:nvSpPr>
          <p:cNvPr id="384" name="Google Shape;384;p3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32</a:t>
            </a:fld>
            <a:endParaRPr sz="18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0"/>
          <p:cNvSpPr txBox="1">
            <a:spLocks noGrp="1"/>
          </p:cNvSpPr>
          <p:nvPr>
            <p:ph type="title"/>
          </p:nvPr>
        </p:nvSpPr>
        <p:spPr>
          <a:xfrm>
            <a:off x="457200" y="495754"/>
            <a:ext cx="8058150" cy="8758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err="1">
                <a:solidFill>
                  <a:srgbClr val="70659A"/>
                </a:solidFill>
                <a:latin typeface="Source Sans Pro"/>
                <a:ea typeface="Source Sans Pro"/>
                <a:cs typeface="Source Sans Pro"/>
                <a:sym typeface="Source Sans Pro"/>
              </a:rPr>
              <a:t>SLO</a:t>
            </a:r>
            <a:r>
              <a:rPr lang="en-US" sz="4800" b="0" dirty="0">
                <a:solidFill>
                  <a:srgbClr val="70659A"/>
                </a:solidFill>
                <a:latin typeface="Source Sans Pro"/>
                <a:ea typeface="Source Sans Pro"/>
                <a:cs typeface="Source Sans Pro"/>
                <a:sym typeface="Source Sans Pro"/>
              </a:rPr>
              <a:t> Skill Statement</a:t>
            </a:r>
            <a:endParaRPr dirty="0"/>
          </a:p>
        </p:txBody>
      </p:sp>
      <p:sp>
        <p:nvSpPr>
          <p:cNvPr id="391" name="Google Shape;391;p40"/>
          <p:cNvSpPr txBox="1"/>
          <p:nvPr/>
        </p:nvSpPr>
        <p:spPr>
          <a:xfrm>
            <a:off x="679039" y="2020597"/>
            <a:ext cx="7614472" cy="3046948"/>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700"/>
              <a:buFont typeface="Source Sans Pro"/>
              <a:buNone/>
            </a:pPr>
            <a:r>
              <a:rPr lang="en-US" sz="3200" dirty="0">
                <a:solidFill>
                  <a:schemeClr val="dk1"/>
                </a:solidFill>
                <a:latin typeface="Source Sans Pro"/>
                <a:ea typeface="Source Sans Pro"/>
                <a:cs typeface="Source Sans Pro"/>
                <a:sym typeface="Source Sans Pro"/>
              </a:rPr>
              <a:t>The skill statement is a </a:t>
            </a:r>
          </a:p>
          <a:p>
            <a:pPr marL="0" marR="0" lvl="0" indent="0" algn="ctr" rtl="0">
              <a:spcBef>
                <a:spcPts val="0"/>
              </a:spcBef>
              <a:spcAft>
                <a:spcPts val="0"/>
              </a:spcAft>
              <a:buClr>
                <a:schemeClr val="dk1"/>
              </a:buClr>
              <a:buSzPts val="2700"/>
              <a:buFont typeface="Source Sans Pro"/>
              <a:buNone/>
            </a:pPr>
            <a:r>
              <a:rPr lang="en-US" sz="3200" b="1" i="1" dirty="0">
                <a:solidFill>
                  <a:schemeClr val="dk1"/>
                </a:solidFill>
                <a:latin typeface="Source Sans Pro"/>
                <a:ea typeface="Source Sans Pro"/>
                <a:cs typeface="Source Sans Pro"/>
                <a:sym typeface="Source Sans Pro"/>
              </a:rPr>
              <a:t>description of what students should be able to do</a:t>
            </a:r>
            <a:r>
              <a:rPr lang="en-US" sz="3200" dirty="0">
                <a:solidFill>
                  <a:schemeClr val="dk1"/>
                </a:solidFill>
                <a:latin typeface="Source Sans Pro"/>
                <a:ea typeface="Source Sans Pro"/>
                <a:cs typeface="Source Sans Pro"/>
                <a:sym typeface="Source Sans Pro"/>
              </a:rPr>
              <a:t> </a:t>
            </a:r>
          </a:p>
          <a:p>
            <a:pPr marL="0" marR="0" lvl="0" indent="0" algn="ctr" rtl="0">
              <a:spcBef>
                <a:spcPts val="0"/>
              </a:spcBef>
              <a:spcAft>
                <a:spcPts val="0"/>
              </a:spcAft>
              <a:buClr>
                <a:schemeClr val="dk1"/>
              </a:buClr>
              <a:buSzPts val="2700"/>
              <a:buFont typeface="Source Sans Pro"/>
              <a:buNone/>
            </a:pPr>
            <a:r>
              <a:rPr lang="en-US" sz="3200" dirty="0">
                <a:solidFill>
                  <a:schemeClr val="dk1"/>
                </a:solidFill>
                <a:latin typeface="Source Sans Pro"/>
                <a:ea typeface="Source Sans Pro"/>
                <a:cs typeface="Source Sans Pro"/>
                <a:sym typeface="Source Sans Pro"/>
              </a:rPr>
              <a:t>with respect to the </a:t>
            </a:r>
          </a:p>
          <a:p>
            <a:pPr marL="0" marR="0" lvl="0" indent="0" algn="ctr" rtl="0">
              <a:spcBef>
                <a:spcPts val="0"/>
              </a:spcBef>
              <a:spcAft>
                <a:spcPts val="0"/>
              </a:spcAft>
              <a:buClr>
                <a:schemeClr val="dk1"/>
              </a:buClr>
              <a:buSzPts val="2700"/>
              <a:buFont typeface="Source Sans Pro"/>
              <a:buNone/>
            </a:pPr>
            <a:r>
              <a:rPr lang="en-US" sz="3200" b="1" i="1" u="sng" dirty="0">
                <a:solidFill>
                  <a:schemeClr val="dk1"/>
                </a:solidFill>
                <a:latin typeface="Source Sans Pro"/>
                <a:ea typeface="Source Sans Pro"/>
                <a:cs typeface="Source Sans Pro"/>
                <a:sym typeface="Source Sans Pro"/>
              </a:rPr>
              <a:t>foundational skill</a:t>
            </a:r>
            <a:r>
              <a:rPr lang="en-US" sz="3200" dirty="0">
                <a:solidFill>
                  <a:schemeClr val="dk1"/>
                </a:solidFill>
                <a:latin typeface="Source Sans Pro"/>
                <a:ea typeface="Source Sans Pro"/>
                <a:cs typeface="Source Sans Pro"/>
                <a:sym typeface="Source Sans Pro"/>
              </a:rPr>
              <a:t> </a:t>
            </a:r>
          </a:p>
          <a:p>
            <a:pPr marL="0" marR="0" lvl="0" indent="0" algn="ctr" rtl="0">
              <a:spcBef>
                <a:spcPts val="0"/>
              </a:spcBef>
              <a:spcAft>
                <a:spcPts val="0"/>
              </a:spcAft>
              <a:buClr>
                <a:schemeClr val="dk1"/>
              </a:buClr>
              <a:buSzPts val="2700"/>
              <a:buFont typeface="Source Sans Pro"/>
              <a:buNone/>
            </a:pPr>
            <a:r>
              <a:rPr lang="en-US" sz="3200" dirty="0">
                <a:solidFill>
                  <a:schemeClr val="dk1"/>
                </a:solidFill>
                <a:latin typeface="Source Sans Pro"/>
                <a:ea typeface="Source Sans Pro"/>
                <a:cs typeface="Source Sans Pro"/>
                <a:sym typeface="Source Sans Pro"/>
              </a:rPr>
              <a:t>by the end of the course/</a:t>
            </a:r>
            <a:r>
              <a:rPr lang="en-US" sz="3200"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1"/>
                  </a:ext>
                </a:extLst>
              </a:rPr>
              <a:t>year</a:t>
            </a:r>
            <a:r>
              <a:rPr lang="en-US" sz="3200" dirty="0">
                <a:solidFill>
                  <a:schemeClr val="dk1"/>
                </a:solidFill>
                <a:latin typeface="Source Sans Pro"/>
                <a:ea typeface="Source Sans Pro"/>
                <a:cs typeface="Source Sans Pro"/>
                <a:sym typeface="Source Sans Pro"/>
              </a:rPr>
              <a:t>. </a:t>
            </a:r>
            <a:endParaRPr sz="3200" dirty="0"/>
          </a:p>
        </p:txBody>
      </p:sp>
      <p:sp>
        <p:nvSpPr>
          <p:cNvPr id="392" name="Google Shape;392;p4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33</a:t>
            </a:fld>
            <a:endParaRPr sz="180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title"/>
          </p:nvPr>
        </p:nvSpPr>
        <p:spPr>
          <a:xfrm>
            <a:off x="355600" y="274637"/>
            <a:ext cx="83312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Skill Statements</a:t>
            </a:r>
            <a:endParaRPr dirty="0"/>
          </a:p>
        </p:txBody>
      </p:sp>
      <p:sp>
        <p:nvSpPr>
          <p:cNvPr id="399" name="Google Shape;399;p41"/>
          <p:cNvSpPr txBox="1">
            <a:spLocks noGrp="1"/>
          </p:cNvSpPr>
          <p:nvPr>
            <p:ph type="body" idx="1"/>
          </p:nvPr>
        </p:nvSpPr>
        <p:spPr>
          <a:xfrm>
            <a:off x="488950" y="1203650"/>
            <a:ext cx="8166000" cy="52863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endParaRPr b="1">
              <a:latin typeface="Open Sans"/>
              <a:ea typeface="Open Sans"/>
              <a:cs typeface="Open Sans"/>
              <a:sym typeface="Open Sans"/>
            </a:endParaRPr>
          </a:p>
          <a:p>
            <a:pPr marL="140335" lvl="0" indent="0" algn="l" rtl="0">
              <a:spcBef>
                <a:spcPts val="0"/>
              </a:spcBef>
              <a:spcAft>
                <a:spcPts val="0"/>
              </a:spcAft>
              <a:buSzPts val="2210"/>
              <a:buNone/>
            </a:pPr>
            <a:r>
              <a:rPr lang="en-US" sz="2800" b="1">
                <a:latin typeface="Open Sans"/>
                <a:ea typeface="Open Sans"/>
                <a:cs typeface="Open Sans"/>
                <a:sym typeface="Open Sans"/>
              </a:rPr>
              <a:t>Essential Question:</a:t>
            </a:r>
            <a:endParaRPr sz="2800" b="1">
              <a:latin typeface="Open Sans"/>
              <a:ea typeface="Open Sans"/>
              <a:cs typeface="Open Sans"/>
              <a:sym typeface="Open Sans"/>
            </a:endParaRPr>
          </a:p>
          <a:p>
            <a:pPr marL="140335" lvl="0" indent="0" algn="l" rtl="0">
              <a:spcBef>
                <a:spcPts val="0"/>
              </a:spcBef>
              <a:spcAft>
                <a:spcPts val="0"/>
              </a:spcAft>
              <a:buSzPts val="2210"/>
              <a:buNone/>
            </a:pPr>
            <a:endParaRPr sz="2800">
              <a:latin typeface="Open Sans"/>
              <a:ea typeface="Open Sans"/>
              <a:cs typeface="Open Sans"/>
              <a:sym typeface="Open Sans"/>
            </a:endParaRPr>
          </a:p>
          <a:p>
            <a:pPr marL="140335" lvl="0" indent="0" algn="l" rtl="0">
              <a:spcBef>
                <a:spcPts val="0"/>
              </a:spcBef>
              <a:spcAft>
                <a:spcPts val="0"/>
              </a:spcAft>
              <a:buSzPts val="2210"/>
              <a:buNone/>
            </a:pPr>
            <a:r>
              <a:rPr lang="en-US" sz="2800">
                <a:latin typeface="Open Sans"/>
                <a:ea typeface="Open Sans"/>
                <a:cs typeface="Open Sans"/>
                <a:sym typeface="Open Sans"/>
              </a:rPr>
              <a:t> </a:t>
            </a:r>
            <a:r>
              <a:rPr lang="en-US" sz="2800" i="1">
                <a:latin typeface="Open Sans"/>
                <a:ea typeface="Open Sans"/>
                <a:cs typeface="Open Sans"/>
                <a:sym typeface="Open Sans"/>
              </a:rPr>
              <a:t>What are the most important skills I teach?</a:t>
            </a:r>
            <a:endParaRPr sz="2800" i="1">
              <a:latin typeface="Open Sans"/>
              <a:ea typeface="Open Sans"/>
              <a:cs typeface="Open Sans"/>
              <a:sym typeface="Open Sans"/>
            </a:endParaRPr>
          </a:p>
          <a:p>
            <a:pPr marL="140335" lvl="0" indent="0" algn="l" rtl="0">
              <a:spcBef>
                <a:spcPts val="0"/>
              </a:spcBef>
              <a:spcAft>
                <a:spcPts val="0"/>
              </a:spcAft>
              <a:buSzPts val="2210"/>
              <a:buNone/>
            </a:pPr>
            <a:endParaRPr>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a:p>
        </p:txBody>
      </p:sp>
      <p:sp>
        <p:nvSpPr>
          <p:cNvPr id="400" name="Google Shape;400;p4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34</a:t>
            </a:fld>
            <a:endParaRPr sz="180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0e6412967c_0_0"/>
          <p:cNvSpPr txBox="1">
            <a:spLocks noGrp="1"/>
          </p:cNvSpPr>
          <p:nvPr>
            <p:ph type="title"/>
          </p:nvPr>
        </p:nvSpPr>
        <p:spPr>
          <a:xfrm>
            <a:off x="355600" y="274637"/>
            <a:ext cx="83313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Skill Statements </a:t>
            </a:r>
            <a:r>
              <a:rPr lang="en-US" sz="4800" dirty="0">
                <a:solidFill>
                  <a:srgbClr val="FFFFFF"/>
                </a:solidFill>
              </a:rPr>
              <a:t>– 2 </a:t>
            </a:r>
            <a:endParaRPr dirty="0">
              <a:solidFill>
                <a:srgbClr val="FFFFFF"/>
              </a:solidFill>
            </a:endParaRPr>
          </a:p>
        </p:txBody>
      </p:sp>
      <p:sp>
        <p:nvSpPr>
          <p:cNvPr id="407" name="Google Shape;407;g10e6412967c_0_0"/>
          <p:cNvSpPr txBox="1">
            <a:spLocks noGrp="1"/>
          </p:cNvSpPr>
          <p:nvPr>
            <p:ph type="body" idx="1"/>
          </p:nvPr>
        </p:nvSpPr>
        <p:spPr>
          <a:xfrm>
            <a:off x="438250" y="1078325"/>
            <a:ext cx="8166000" cy="52863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endParaRPr i="1" dirty="0">
              <a:latin typeface="Open Sans"/>
              <a:ea typeface="Open Sans"/>
              <a:cs typeface="Open Sans"/>
              <a:sym typeface="Open Sans"/>
            </a:endParaRPr>
          </a:p>
          <a:p>
            <a:pPr indent="-457200">
              <a:buFont typeface="Open Sans"/>
              <a:buChar char="•"/>
            </a:pPr>
            <a:r>
              <a:rPr lang="en-US" dirty="0">
                <a:latin typeface="Open Sans"/>
                <a:ea typeface="Open Sans"/>
                <a:cs typeface="Open Sans"/>
                <a:sym typeface="Open Sans"/>
              </a:rPr>
              <a:t>The Skill Statement emphasizes priority of content.</a:t>
            </a:r>
            <a:endParaRPr dirty="0">
              <a:latin typeface="Open Sans"/>
              <a:ea typeface="Open Sans"/>
              <a:cs typeface="Open Sans"/>
              <a:sym typeface="Open Sans"/>
            </a:endParaRPr>
          </a:p>
          <a:p>
            <a:pPr marL="822960" lvl="2" indent="-163195" algn="l" rtl="0">
              <a:spcBef>
                <a:spcPts val="580"/>
              </a:spcBef>
              <a:spcAft>
                <a:spcPts val="0"/>
              </a:spcAft>
              <a:buSzPts val="2210"/>
              <a:buFont typeface="Open Sans"/>
              <a:buChar char="●"/>
            </a:pPr>
            <a:r>
              <a:rPr lang="en-US" dirty="0">
                <a:latin typeface="Open Sans"/>
                <a:ea typeface="Open Sans"/>
                <a:cs typeface="Open Sans"/>
                <a:sym typeface="Open Sans"/>
              </a:rPr>
              <a:t> Aligned to standards for the course </a:t>
            </a:r>
            <a:endParaRPr dirty="0">
              <a:latin typeface="Open Sans"/>
              <a:ea typeface="Open Sans"/>
              <a:cs typeface="Open Sans"/>
              <a:sym typeface="Open Sans"/>
            </a:endParaRPr>
          </a:p>
          <a:p>
            <a:pPr marL="822960" lvl="2" indent="-163195" algn="l" rtl="0">
              <a:spcBef>
                <a:spcPts val="580"/>
              </a:spcBef>
              <a:spcAft>
                <a:spcPts val="0"/>
              </a:spcAft>
              <a:buSzPts val="2210"/>
              <a:buFont typeface="Open Sans"/>
              <a:buChar char="●"/>
            </a:pPr>
            <a:r>
              <a:rPr lang="en-US" dirty="0">
                <a:latin typeface="Open Sans"/>
                <a:ea typeface="Open Sans"/>
                <a:cs typeface="Open Sans"/>
                <a:sym typeface="Open Sans"/>
              </a:rPr>
              <a:t> Reinforces foundational skills</a:t>
            </a:r>
            <a:endParaRPr sz="1700" dirty="0">
              <a:latin typeface="Open Sans"/>
              <a:ea typeface="Open Sans"/>
              <a:cs typeface="Open Sans"/>
              <a:sym typeface="Open Sans"/>
            </a:endParaRPr>
          </a:p>
          <a:p>
            <a:pPr marL="457200" lvl="0" indent="-457200" algn="l" rtl="0">
              <a:spcBef>
                <a:spcPts val="580"/>
              </a:spcBef>
              <a:spcAft>
                <a:spcPts val="0"/>
              </a:spcAft>
              <a:buSzPts val="2210"/>
              <a:buFont typeface="Open Sans"/>
              <a:buChar char="•"/>
            </a:pPr>
            <a:r>
              <a:rPr lang="en-US" dirty="0">
                <a:latin typeface="Open Sans"/>
                <a:ea typeface="Open Sans"/>
                <a:cs typeface="Open Sans"/>
                <a:sym typeface="Open Sans"/>
              </a:rPr>
              <a:t>TEKS are used as a guide, but won’t cover all of them.</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Char char="•"/>
            </a:pPr>
            <a:r>
              <a:rPr lang="en-US" dirty="0">
                <a:latin typeface="Open Sans"/>
                <a:ea typeface="Open Sans"/>
                <a:cs typeface="Open Sans"/>
                <a:sym typeface="Open Sans"/>
              </a:rPr>
              <a:t>Teacher is able to provide clear explanation of the importance of the selected content for the SLO.</a:t>
            </a:r>
            <a:endParaRPr dirty="0">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dirty="0">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dirty="0"/>
          </a:p>
        </p:txBody>
      </p:sp>
      <p:sp>
        <p:nvSpPr>
          <p:cNvPr id="408" name="Google Shape;408;g10e6412967c_0_0">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35</a:t>
            </a:fld>
            <a:endParaRPr sz="1800">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2"/>
          <p:cNvSpPr txBox="1">
            <a:spLocks noGrp="1"/>
          </p:cNvSpPr>
          <p:nvPr>
            <p:ph type="title" idx="4294967295"/>
          </p:nvPr>
        </p:nvSpPr>
        <p:spPr>
          <a:xfrm>
            <a:off x="152400" y="76200"/>
            <a:ext cx="8915400" cy="12954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ctr" rtl="0">
              <a:lnSpc>
                <a:spcPct val="100000"/>
              </a:lnSpc>
              <a:spcBef>
                <a:spcPts val="0"/>
              </a:spcBef>
              <a:spcAft>
                <a:spcPts val="0"/>
              </a:spcAft>
              <a:buClr>
                <a:schemeClr val="lt1"/>
              </a:buClr>
              <a:buSzPts val="40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t>
            </a:r>
            <a:endParaRPr sz="3500" b="0" i="0" u="none" strike="noStrike" cap="none" dirty="0">
              <a:solidFill>
                <a:schemeClr val="lt1"/>
              </a:solidFill>
              <a:latin typeface="Source Sans Pro"/>
              <a:ea typeface="Source Sans Pro"/>
              <a:cs typeface="Source Sans Pro"/>
              <a:sym typeface="Source Sans Pro"/>
            </a:endParaRPr>
          </a:p>
          <a:p>
            <a:pPr marL="255985" marR="0" lvl="0" indent="-255985" algn="ctr" rtl="0">
              <a:lnSpc>
                <a:spcPct val="100000"/>
              </a:lnSpc>
              <a:spcBef>
                <a:spcPts val="0"/>
              </a:spcBef>
              <a:spcAft>
                <a:spcPts val="0"/>
              </a:spcAft>
              <a:buClr>
                <a:schemeClr val="lt1"/>
              </a:buClr>
              <a:buSzPts val="4000"/>
              <a:buFont typeface="Arial"/>
              <a:buNone/>
            </a:pPr>
            <a:r>
              <a:rPr lang="en-US" sz="3500" b="0" i="0" u="none" strike="noStrike" cap="none" dirty="0">
                <a:solidFill>
                  <a:schemeClr val="lt1"/>
                </a:solidFill>
                <a:latin typeface="Source Sans Pro"/>
                <a:ea typeface="Source Sans Pro"/>
                <a:cs typeface="Source Sans Pro"/>
                <a:sym typeface="Source Sans Pro"/>
              </a:rPr>
              <a:t>an Effective Skill Statement</a:t>
            </a:r>
            <a:endParaRPr sz="2125" dirty="0"/>
          </a:p>
        </p:txBody>
      </p:sp>
      <p:sp>
        <p:nvSpPr>
          <p:cNvPr id="415" name="Google Shape;415;p42"/>
          <p:cNvSpPr txBox="1">
            <a:spLocks noGrp="1"/>
          </p:cNvSpPr>
          <p:nvPr>
            <p:ph type="body" idx="1"/>
          </p:nvPr>
        </p:nvSpPr>
        <p:spPr>
          <a:xfrm>
            <a:off x="457200" y="1643400"/>
            <a:ext cx="8229600" cy="42672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Open Sans"/>
              <a:buAutoNum type="arabicPeriod"/>
            </a:pPr>
            <a:r>
              <a:rPr lang="en-US" dirty="0">
                <a:solidFill>
                  <a:srgbClr val="000000"/>
                </a:solidFill>
                <a:latin typeface="Open Sans"/>
                <a:ea typeface="Open Sans"/>
                <a:cs typeface="Open Sans"/>
                <a:sym typeface="Open Sans"/>
              </a:rPr>
              <a:t>Represents a foundational skill that is specific to the content area</a:t>
            </a:r>
            <a:endParaRPr dirty="0">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dirty="0">
                <a:solidFill>
                  <a:srgbClr val="000000"/>
                </a:solidFill>
                <a:latin typeface="Open Sans"/>
                <a:ea typeface="Open Sans"/>
                <a:cs typeface="Open Sans"/>
                <a:sym typeface="Open Sans"/>
              </a:rPr>
              <a:t>Persists throughout the course</a:t>
            </a:r>
            <a:endParaRPr dirty="0">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dirty="0">
                <a:solidFill>
                  <a:srgbClr val="000000"/>
                </a:solidFill>
                <a:latin typeface="Open Sans"/>
                <a:ea typeface="Open Sans"/>
                <a:cs typeface="Open Sans"/>
                <a:sym typeface="Open Sans"/>
              </a:rPr>
              <a:t>Measurable through a demonstration of student skill</a:t>
            </a:r>
            <a:endParaRPr dirty="0">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dirty="0">
                <a:solidFill>
                  <a:srgbClr val="000000"/>
                </a:solidFill>
                <a:latin typeface="Open Sans"/>
                <a:ea typeface="Open Sans"/>
                <a:cs typeface="Open Sans"/>
                <a:sym typeface="Open Sans"/>
              </a:rPr>
              <a:t>Focus </a:t>
            </a:r>
            <a:r>
              <a:rPr lang="en-US" dirty="0">
                <a:solidFill>
                  <a:srgbClr val="00000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2"/>
                  </a:ext>
                </a:extLst>
              </a:rPr>
              <a:t>on it </a:t>
            </a:r>
            <a:r>
              <a:rPr lang="en-US" dirty="0">
                <a:solidFill>
                  <a:srgbClr val="000000"/>
                </a:solidFill>
                <a:latin typeface="Open Sans"/>
                <a:ea typeface="Open Sans"/>
                <a:cs typeface="Open Sans"/>
                <a:sym typeface="Open Sans"/>
              </a:rPr>
              <a:t>will lead to student and teacher growth in this course and beyond</a:t>
            </a:r>
            <a:endParaRPr dirty="0">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dirty="0">
                <a:solidFill>
                  <a:srgbClr val="000000"/>
                </a:solidFill>
                <a:latin typeface="Open Sans"/>
                <a:ea typeface="Open Sans"/>
                <a:cs typeface="Open Sans"/>
                <a:sym typeface="Open Sans"/>
              </a:rPr>
              <a:t>The skills captured are clearly defined and appropriately focused</a:t>
            </a:r>
            <a:endParaRPr dirty="0">
              <a:latin typeface="Open Sans"/>
              <a:ea typeface="Open Sans"/>
              <a:cs typeface="Open Sans"/>
              <a:sym typeface="Open Sans"/>
            </a:endParaRPr>
          </a:p>
          <a:p>
            <a:pPr marL="255985" lvl="0" indent="-255985" algn="l" rtl="0">
              <a:spcBef>
                <a:spcPts val="540"/>
              </a:spcBef>
              <a:spcAft>
                <a:spcPts val="0"/>
              </a:spcAft>
              <a:buNone/>
            </a:pPr>
            <a:endParaRPr dirty="0">
              <a:latin typeface="Open Sans"/>
              <a:ea typeface="Open Sans"/>
              <a:cs typeface="Open Sans"/>
              <a:sym typeface="Open Sans"/>
            </a:endParaRPr>
          </a:p>
        </p:txBody>
      </p:sp>
      <p:sp>
        <p:nvSpPr>
          <p:cNvPr id="416" name="Google Shape;416;p4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36</a:t>
            </a:fld>
            <a:endParaRPr sz="1800">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2 </a:t>
            </a:r>
            <a:endParaRPr dirty="0"/>
          </a:p>
        </p:txBody>
      </p:sp>
      <p:sp>
        <p:nvSpPr>
          <p:cNvPr id="423" name="Google Shape;423;p43"/>
          <p:cNvSpPr txBox="1">
            <a:spLocks noGrp="1"/>
          </p:cNvSpPr>
          <p:nvPr>
            <p:ph type="body" idx="1"/>
          </p:nvPr>
        </p:nvSpPr>
        <p:spPr>
          <a:xfrm>
            <a:off x="357351" y="1095703"/>
            <a:ext cx="3733799"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latin typeface="Open Sans"/>
                <a:ea typeface="Open Sans"/>
                <a:cs typeface="Open Sans"/>
                <a:sym typeface="Open Sans"/>
              </a:rPr>
              <a:t>Non-Example</a:t>
            </a:r>
            <a:endParaRPr>
              <a:latin typeface="Open Sans"/>
              <a:ea typeface="Open Sans"/>
              <a:cs typeface="Open Sans"/>
              <a:sym typeface="Open Sans"/>
            </a:endParaRPr>
          </a:p>
        </p:txBody>
      </p:sp>
      <p:sp>
        <p:nvSpPr>
          <p:cNvPr id="424" name="Google Shape;424;p43"/>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latin typeface="Open Sans"/>
                <a:ea typeface="Open Sans"/>
                <a:cs typeface="Open Sans"/>
                <a:sym typeface="Open Sans"/>
              </a:rPr>
              <a:t>Students will analyze the Civil War</a:t>
            </a: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3"/>
                  </a:ext>
                </a:extLst>
              </a:rPr>
              <a:t>.</a:t>
            </a:r>
            <a:endParaRPr>
              <a:latin typeface="Open Sans"/>
              <a:ea typeface="Open Sans"/>
              <a:cs typeface="Open Sans"/>
              <a:sym typeface="Open Sans"/>
            </a:endParaRPr>
          </a:p>
        </p:txBody>
      </p:sp>
      <p:sp>
        <p:nvSpPr>
          <p:cNvPr id="425" name="Google Shape;425;p43"/>
          <p:cNvSpPr txBox="1">
            <a:spLocks noGrp="1"/>
          </p:cNvSpPr>
          <p:nvPr>
            <p:ph type="body" idx="2"/>
          </p:nvPr>
        </p:nvSpPr>
        <p:spPr>
          <a:xfrm>
            <a:off x="4876800" y="1095704"/>
            <a:ext cx="3547241"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latin typeface="Open Sans"/>
                <a:ea typeface="Open Sans"/>
                <a:cs typeface="Open Sans"/>
                <a:sym typeface="Open Sans"/>
              </a:rPr>
              <a:t>Example</a:t>
            </a:r>
            <a:endParaRPr>
              <a:latin typeface="Open Sans"/>
              <a:ea typeface="Open Sans"/>
              <a:cs typeface="Open Sans"/>
              <a:sym typeface="Open Sans"/>
            </a:endParaRPr>
          </a:p>
        </p:txBody>
      </p:sp>
      <p:sp>
        <p:nvSpPr>
          <p:cNvPr id="426" name="Google Shape;426;p43"/>
          <p:cNvSpPr txBox="1">
            <a:spLocks noGrp="1"/>
          </p:cNvSpPr>
          <p:nvPr>
            <p:ph type="body" idx="4"/>
          </p:nvPr>
        </p:nvSpPr>
        <p:spPr>
          <a:xfrm>
            <a:off x="4783517" y="2173419"/>
            <a:ext cx="3733800" cy="3693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dirty="0">
                <a:latin typeface="Open Sans"/>
                <a:ea typeface="Open Sans"/>
                <a:cs typeface="Open Sans"/>
                <a:sym typeface="Open Sans"/>
              </a:rPr>
              <a:t>Students will analyze multiple pieces of evidence, including primary documents, to make claims and justify conclusions</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4"/>
                  </a:ext>
                </a:extLst>
              </a:rPr>
              <a:t>.</a:t>
            </a:r>
            <a:endParaRPr dirty="0">
              <a:latin typeface="Open Sans"/>
              <a:ea typeface="Open Sans"/>
              <a:cs typeface="Open Sans"/>
              <a:sym typeface="Open Sans"/>
            </a:endParaRPr>
          </a:p>
        </p:txBody>
      </p:sp>
      <p:sp>
        <p:nvSpPr>
          <p:cNvPr id="427" name="Google Shape;427;p4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37</a:t>
            </a:fld>
            <a:endParaRPr sz="1800">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xfrm>
            <a:off x="357352" y="266481"/>
            <a:ext cx="8429296"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3 </a:t>
            </a:r>
            <a:endParaRPr dirty="0"/>
          </a:p>
        </p:txBody>
      </p:sp>
      <p:sp>
        <p:nvSpPr>
          <p:cNvPr id="434" name="Google Shape;434;p44"/>
          <p:cNvSpPr txBox="1">
            <a:spLocks noGrp="1"/>
          </p:cNvSpPr>
          <p:nvPr>
            <p:ph type="body" idx="1"/>
          </p:nvPr>
        </p:nvSpPr>
        <p:spPr>
          <a:xfrm>
            <a:off x="357351" y="904985"/>
            <a:ext cx="4876799"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Success Criteria</a:t>
            </a:r>
            <a:endParaRPr/>
          </a:p>
        </p:txBody>
      </p:sp>
      <p:sp>
        <p:nvSpPr>
          <p:cNvPr id="435" name="Google Shape;435;p44"/>
          <p:cNvSpPr txBox="1">
            <a:spLocks noGrp="1"/>
          </p:cNvSpPr>
          <p:nvPr>
            <p:ph type="body" idx="3"/>
          </p:nvPr>
        </p:nvSpPr>
        <p:spPr>
          <a:xfrm>
            <a:off x="357352" y="1582902"/>
            <a:ext cx="4876800"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514350" lvl="0" indent="-514350" algn="l" rtl="0">
              <a:lnSpc>
                <a:spcPct val="100000"/>
              </a:lnSpc>
              <a:spcBef>
                <a:spcPts val="0"/>
              </a:spcBef>
              <a:spcAft>
                <a:spcPts val="0"/>
              </a:spcAft>
              <a:buClr>
                <a:srgbClr val="17365D"/>
              </a:buClr>
              <a:buSzPts val="1870"/>
              <a:buFont typeface="Source Sans Pro"/>
              <a:buAutoNum type="arabicPeriod"/>
            </a:pPr>
            <a:r>
              <a:rPr lang="en-US" sz="2200" dirty="0">
                <a:solidFill>
                  <a:srgbClr val="000000"/>
                </a:solidFill>
              </a:rPr>
              <a:t>Represents a foundational skill that is specific to the content area</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rPr>
              <a:t>Persists throughout the course</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rPr>
              <a:t>Measurable through a demonstration of student skill</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rPr>
              <a:t>Focus on it will lead to student growth in this course and beyond</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rPr>
              <a:t>The skills captured are clearly defined and appropriately focused</a:t>
            </a:r>
            <a:endParaRPr sz="2200" dirty="0"/>
          </a:p>
          <a:p>
            <a:pPr marL="274320" lvl="0" indent="0" algn="l" rtl="0">
              <a:lnSpc>
                <a:spcPct val="100000"/>
              </a:lnSpc>
              <a:spcBef>
                <a:spcPts val="580"/>
              </a:spcBef>
              <a:spcAft>
                <a:spcPts val="0"/>
              </a:spcAft>
              <a:buSzPts val="2210"/>
              <a:buNone/>
            </a:pPr>
            <a:endParaRPr dirty="0">
              <a:latin typeface="Open Sans"/>
              <a:ea typeface="Open Sans"/>
              <a:cs typeface="Open Sans"/>
              <a:sym typeface="Open Sans"/>
            </a:endParaRPr>
          </a:p>
        </p:txBody>
      </p:sp>
      <p:sp>
        <p:nvSpPr>
          <p:cNvPr id="436" name="Google Shape;436;p44"/>
          <p:cNvSpPr txBox="1">
            <a:spLocks noGrp="1"/>
          </p:cNvSpPr>
          <p:nvPr>
            <p:ph type="body" idx="2"/>
          </p:nvPr>
        </p:nvSpPr>
        <p:spPr>
          <a:xfrm>
            <a:off x="5486400" y="872359"/>
            <a:ext cx="2937641"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Example</a:t>
            </a:r>
            <a:endParaRPr/>
          </a:p>
        </p:txBody>
      </p:sp>
      <p:sp>
        <p:nvSpPr>
          <p:cNvPr id="437" name="Google Shape;437;p44"/>
          <p:cNvSpPr txBox="1">
            <a:spLocks noGrp="1"/>
          </p:cNvSpPr>
          <p:nvPr>
            <p:ph type="body" idx="4"/>
          </p:nvPr>
        </p:nvSpPr>
        <p:spPr>
          <a:xfrm>
            <a:off x="5486400" y="1563415"/>
            <a:ext cx="2937641"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spcBef>
                <a:spcPts val="0"/>
              </a:spcBef>
              <a:buNone/>
            </a:pPr>
            <a:r>
              <a:rPr lang="en-US" sz="2200" dirty="0">
                <a:latin typeface="Open Sans"/>
                <a:ea typeface="Open Sans"/>
                <a:cs typeface="Open Sans"/>
                <a:sym typeface="Open Sans"/>
              </a:rPr>
              <a:t>Students will analyze multiple pieces of evidence, including primary documents, to make claims and justify conclusions</a:t>
            </a:r>
            <a:r>
              <a:rPr lang="en-US" sz="2200"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4"/>
                  </a:ext>
                </a:extLst>
              </a:rPr>
              <a:t>.</a:t>
            </a:r>
            <a:endParaRPr lang="en-US" sz="2200" dirty="0">
              <a:latin typeface="Open Sans"/>
              <a:ea typeface="Open Sans"/>
              <a:cs typeface="Open Sans"/>
              <a:sym typeface="Open Sans"/>
            </a:endParaRPr>
          </a:p>
        </p:txBody>
      </p:sp>
      <p:sp>
        <p:nvSpPr>
          <p:cNvPr id="438" name="Google Shape;438;p4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38</a:t>
            </a:fld>
            <a:endParaRPr sz="1800">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5"/>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4 </a:t>
            </a:r>
            <a:endParaRPr dirty="0"/>
          </a:p>
        </p:txBody>
      </p:sp>
      <p:sp>
        <p:nvSpPr>
          <p:cNvPr id="445" name="Google Shape;445;p45"/>
          <p:cNvSpPr txBox="1">
            <a:spLocks noGrp="1"/>
          </p:cNvSpPr>
          <p:nvPr>
            <p:ph type="body" idx="1"/>
          </p:nvPr>
        </p:nvSpPr>
        <p:spPr>
          <a:xfrm>
            <a:off x="357352" y="1095703"/>
            <a:ext cx="3733800"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rPr>
              <a:t>Non-Example</a:t>
            </a:r>
            <a:endParaRPr/>
          </a:p>
        </p:txBody>
      </p:sp>
      <p:sp>
        <p:nvSpPr>
          <p:cNvPr id="446" name="Google Shape;446;p45"/>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t>Students use drawing techniques to complete projects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a:t>
            </a:r>
            <a:endParaRPr/>
          </a:p>
        </p:txBody>
      </p:sp>
      <p:sp>
        <p:nvSpPr>
          <p:cNvPr id="447" name="Google Shape;447;p45"/>
          <p:cNvSpPr txBox="1">
            <a:spLocks noGrp="1"/>
          </p:cNvSpPr>
          <p:nvPr>
            <p:ph type="body" idx="2"/>
          </p:nvPr>
        </p:nvSpPr>
        <p:spPr>
          <a:xfrm>
            <a:off x="4690242" y="1095704"/>
            <a:ext cx="3733800"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rPr>
              <a:t>Example</a:t>
            </a:r>
            <a:endParaRPr/>
          </a:p>
        </p:txBody>
      </p:sp>
      <p:sp>
        <p:nvSpPr>
          <p:cNvPr id="448" name="Google Shape;448;p45"/>
          <p:cNvSpPr txBox="1">
            <a:spLocks noGrp="1"/>
          </p:cNvSpPr>
          <p:nvPr>
            <p:ph type="body" idx="4"/>
          </p:nvPr>
        </p:nvSpPr>
        <p:spPr>
          <a:xfrm>
            <a:off x="4690242" y="2171481"/>
            <a:ext cx="3733799" cy="3709495"/>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t>Use conventions of shading (light and dark) to convey perspective in a pencil/pen sketch</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8"/>
                  </a:ext>
                </a:extLst>
              </a:rPr>
              <a:t>.</a:t>
            </a:r>
            <a:endParaRPr/>
          </a:p>
          <a:p>
            <a:pPr marL="274320" lvl="0" indent="0" algn="l" rtl="0">
              <a:lnSpc>
                <a:spcPct val="100000"/>
              </a:lnSpc>
              <a:spcBef>
                <a:spcPts val="580"/>
              </a:spcBef>
              <a:spcAft>
                <a:spcPts val="0"/>
              </a:spcAft>
              <a:buSzPts val="2210"/>
              <a:buNone/>
            </a:pPr>
            <a:endParaRPr/>
          </a:p>
        </p:txBody>
      </p:sp>
      <p:sp>
        <p:nvSpPr>
          <p:cNvPr id="449" name="Google Shape;449;p4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39</a:t>
            </a:fld>
            <a:endParaRPr sz="18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DCE0-CB4A-4D2A-AC7F-B6677F046EEC}"/>
              </a:ext>
            </a:extLst>
          </p:cNvPr>
          <p:cNvSpPr>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w="22225">
                  <a:noFill/>
                  <a:prstDash val="solid"/>
                </a:ln>
                <a:solidFill>
                  <a:schemeClr val="bg1"/>
                </a:solidFill>
                <a:effectLst/>
                <a:uLnTx/>
                <a:uFillTx/>
                <a:latin typeface="Source Sans Pro" panose="020B0503030403020204" pitchFamily="34" charset="0"/>
                <a:ea typeface="Source Sans Pro" panose="020B0503030403020204" pitchFamily="34" charset="0"/>
                <a:cs typeface="Arial"/>
                <a:sym typeface="Arial"/>
              </a:rPr>
              <a:t>Google Folder Materials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1" i="0" u="none" strike="noStrike" kern="0" cap="none" spc="0" normalizeH="0" baseline="0" noProof="0" dirty="0">
              <a:ln w="22225">
                <a:noFill/>
                <a:prstDash val="solid"/>
              </a:ln>
              <a:solidFill>
                <a:schemeClr val="bg1"/>
              </a:solidFill>
              <a:effectLst/>
              <a:uLnTx/>
              <a:uFillTx/>
              <a:latin typeface="Source Sans Pro" panose="020B0503030403020204" pitchFamily="34" charset="0"/>
              <a:ea typeface="Source Sans Pro" panose="020B0503030403020204" pitchFamily="34" charset="0"/>
              <a:cs typeface="Arial"/>
              <a:sym typeface="Arial"/>
            </a:endParaRPr>
          </a:p>
        </p:txBody>
      </p:sp>
      <p:sp>
        <p:nvSpPr>
          <p:cNvPr id="4" name="Content Placeholder 3">
            <a:extLst>
              <a:ext uri="{FF2B5EF4-FFF2-40B4-BE49-F238E27FC236}">
                <a16:creationId xmlns:a16="http://schemas.microsoft.com/office/drawing/2014/main" id="{CFC900B9-34B5-47A7-9B49-4AFB214702B6}"/>
              </a:ext>
            </a:extLst>
          </p:cNvPr>
          <p:cNvSpPr>
            <a:spLocks noGrp="1"/>
          </p:cNvSpPr>
          <p:nvPr>
            <p:ph idx="1"/>
          </p:nvPr>
        </p:nvSpPr>
        <p:spPr/>
        <p:txBody>
          <a:bodyPr/>
          <a:lstStyle/>
          <a:p>
            <a:r>
              <a:rPr lang="en-US" dirty="0"/>
              <a:t>*insert screenshot and guidance on how to access materials*</a:t>
            </a:r>
          </a:p>
        </p:txBody>
      </p:sp>
      <p:sp>
        <p:nvSpPr>
          <p:cNvPr id="5" name="Shape 22">
            <a:extLst>
              <a:ext uri="{C183D7F6-B498-43B3-948B-1728B52AA6E4}">
                <adec:decorative xmlns:adec="http://schemas.microsoft.com/office/drawing/2017/decorative" val="1"/>
              </a:ext>
            </a:extLst>
          </p:cNvPr>
          <p:cNvSpPr>
            <a:spLocks noGrp="1"/>
          </p:cNvSpPr>
          <p:nvPr>
            <p:ph type="sldNum" idx="4294967295"/>
          </p:nvPr>
        </p:nvSpPr>
        <p:spPr>
          <a:xfrm>
            <a:off x="8568172" y="6420309"/>
            <a:ext cx="274200" cy="274200"/>
          </a:xfrm>
          <a:prstGeom prst="ellipse">
            <a:avLst/>
          </a:prstGeom>
          <a:solidFill>
            <a:schemeClr val="accent1"/>
          </a:solidFill>
          <a:ln>
            <a:noFill/>
          </a:ln>
        </p:spPr>
        <p:txBody>
          <a:bodyPr lIns="0" tIns="0" rIns="0" bIns="0" anchor="ctr" anchorCtr="1">
            <a:noAutofit/>
          </a:bodyPr>
          <a:lstStyle/>
          <a:p>
            <a:pPr marL="0" marR="0" lvl="0" indent="0" algn="ctr" rtl="0">
              <a:spcBef>
                <a:spcPts val="0"/>
              </a:spcBef>
              <a:buSzPct val="25000"/>
              <a:buNone/>
            </a:pPr>
            <a:fld id="{00000000-1234-1234-1234-123412341234}" type="slidenum">
              <a:rPr lang="en-US" sz="1400">
                <a:solidFill>
                  <a:srgbClr val="FFFFFF"/>
                </a:solidFill>
                <a:latin typeface="Source Sans Pro"/>
                <a:ea typeface="Source Sans Pro"/>
                <a:cs typeface="Source Sans Pro"/>
                <a:sym typeface="Source Sans Pro"/>
              </a:rPr>
              <a:t>4</a:t>
            </a:fld>
            <a:endParaRPr lang="en-US" sz="140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4655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title"/>
          </p:nvPr>
        </p:nvSpPr>
        <p:spPr>
          <a:xfrm>
            <a:off x="357352" y="266481"/>
            <a:ext cx="8429296"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5 </a:t>
            </a:r>
            <a:endParaRPr dirty="0"/>
          </a:p>
        </p:txBody>
      </p:sp>
      <p:sp>
        <p:nvSpPr>
          <p:cNvPr id="456" name="Google Shape;456;p46"/>
          <p:cNvSpPr txBox="1">
            <a:spLocks noGrp="1"/>
          </p:cNvSpPr>
          <p:nvPr>
            <p:ph type="body" idx="1"/>
          </p:nvPr>
        </p:nvSpPr>
        <p:spPr>
          <a:xfrm>
            <a:off x="357352" y="904985"/>
            <a:ext cx="3733800"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Success Criteria</a:t>
            </a:r>
            <a:endParaRPr/>
          </a:p>
        </p:txBody>
      </p:sp>
      <p:sp>
        <p:nvSpPr>
          <p:cNvPr id="457" name="Google Shape;457;p46"/>
          <p:cNvSpPr txBox="1">
            <a:spLocks noGrp="1"/>
          </p:cNvSpPr>
          <p:nvPr>
            <p:ph type="body" idx="3"/>
          </p:nvPr>
        </p:nvSpPr>
        <p:spPr>
          <a:xfrm>
            <a:off x="357352" y="1582902"/>
            <a:ext cx="4876800"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514350" lvl="0" indent="-514350" algn="l" rtl="0">
              <a:lnSpc>
                <a:spcPct val="100000"/>
              </a:lnSpc>
              <a:spcBef>
                <a:spcPts val="0"/>
              </a:spcBef>
              <a:spcAft>
                <a:spcPts val="0"/>
              </a:spcAft>
              <a:buClr>
                <a:srgbClr val="17365D"/>
              </a:buClr>
              <a:buSzPts val="1870"/>
              <a:buFont typeface="Source Sans Pro"/>
              <a:buAutoNum type="arabicPeriod"/>
            </a:pPr>
            <a:r>
              <a:rPr lang="en-US" sz="2200" dirty="0">
                <a:solidFill>
                  <a:srgbClr val="000000"/>
                </a:solidFill>
                <a:latin typeface="Source Sans Pro"/>
                <a:ea typeface="Source Sans Pro"/>
                <a:cs typeface="Source Sans Pro"/>
                <a:sym typeface="Source Sans Pro"/>
              </a:rPr>
              <a:t>Represents a foundational skill that is specific to the content area</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latin typeface="Source Sans Pro"/>
                <a:ea typeface="Source Sans Pro"/>
                <a:cs typeface="Source Sans Pro"/>
                <a:sym typeface="Source Sans Pro"/>
              </a:rPr>
              <a:t>Persists throughout the course</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latin typeface="Source Sans Pro"/>
                <a:ea typeface="Source Sans Pro"/>
                <a:cs typeface="Source Sans Pro"/>
                <a:sym typeface="Source Sans Pro"/>
              </a:rPr>
              <a:t>Measurable through a demonstration of student skill</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latin typeface="Source Sans Pro"/>
                <a:ea typeface="Source Sans Pro"/>
                <a:cs typeface="Source Sans Pro"/>
                <a:sym typeface="Source Sans Pro"/>
              </a:rPr>
              <a:t>Focus on it will lead to student growth in this course and beyond</a:t>
            </a:r>
            <a:endParaRPr dirty="0"/>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dirty="0">
                <a:solidFill>
                  <a:srgbClr val="000000"/>
                </a:solidFill>
                <a:latin typeface="Source Sans Pro"/>
                <a:ea typeface="Source Sans Pro"/>
                <a:cs typeface="Source Sans Pro"/>
                <a:sym typeface="Source Sans Pro"/>
              </a:rPr>
              <a:t>The skills captured are clearly defined and appropriately focused </a:t>
            </a:r>
            <a:endParaRPr sz="2200" dirty="0">
              <a:latin typeface="Source Sans Pro"/>
              <a:ea typeface="Source Sans Pro"/>
              <a:cs typeface="Source Sans Pro"/>
              <a:sym typeface="Source Sans Pro"/>
            </a:endParaRPr>
          </a:p>
          <a:p>
            <a:pPr marL="274320" lvl="0" indent="0" algn="l" rtl="0">
              <a:lnSpc>
                <a:spcPct val="100000"/>
              </a:lnSpc>
              <a:spcBef>
                <a:spcPts val="580"/>
              </a:spcBef>
              <a:spcAft>
                <a:spcPts val="0"/>
              </a:spcAft>
              <a:buSzPts val="2210"/>
              <a:buNone/>
            </a:pPr>
            <a:endParaRPr dirty="0"/>
          </a:p>
        </p:txBody>
      </p:sp>
      <p:sp>
        <p:nvSpPr>
          <p:cNvPr id="458" name="Google Shape;458;p46"/>
          <p:cNvSpPr txBox="1">
            <a:spLocks noGrp="1"/>
          </p:cNvSpPr>
          <p:nvPr>
            <p:ph type="body" idx="2"/>
          </p:nvPr>
        </p:nvSpPr>
        <p:spPr>
          <a:xfrm>
            <a:off x="5486400" y="872359"/>
            <a:ext cx="2827283"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Example</a:t>
            </a:r>
            <a:endParaRPr/>
          </a:p>
        </p:txBody>
      </p:sp>
      <p:sp>
        <p:nvSpPr>
          <p:cNvPr id="459" name="Google Shape;459;p46"/>
          <p:cNvSpPr txBox="1">
            <a:spLocks noGrp="1"/>
          </p:cNvSpPr>
          <p:nvPr>
            <p:ph type="body" idx="4"/>
          </p:nvPr>
        </p:nvSpPr>
        <p:spPr>
          <a:xfrm>
            <a:off x="5486400" y="1582901"/>
            <a:ext cx="2937641"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1870"/>
              <a:buNone/>
            </a:pPr>
            <a:r>
              <a:rPr lang="en-US" sz="2200"/>
              <a:t>Use conventions of shading (light and dark) to convey perspective in a pencil/pen sketch</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9"/>
                  </a:ext>
                </a:extLst>
              </a:rPr>
              <a:t>.</a:t>
            </a:r>
            <a:endParaRPr/>
          </a:p>
        </p:txBody>
      </p:sp>
      <p:sp>
        <p:nvSpPr>
          <p:cNvPr id="460" name="Google Shape;460;p4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40</a:t>
            </a:fld>
            <a:endParaRPr sz="1800">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9"/>
          <p:cNvSpPr txBox="1">
            <a:spLocks noGrp="1"/>
          </p:cNvSpPr>
          <p:nvPr>
            <p:ph type="title"/>
          </p:nvPr>
        </p:nvSpPr>
        <p:spPr>
          <a:xfrm>
            <a:off x="533400" y="274637"/>
            <a:ext cx="8153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 Exemplars</a:t>
            </a:r>
            <a:endParaRPr dirty="0"/>
          </a:p>
        </p:txBody>
      </p:sp>
      <p:sp>
        <p:nvSpPr>
          <p:cNvPr id="489" name="Google Shape;489;p49"/>
          <p:cNvSpPr txBox="1">
            <a:spLocks noGrp="1"/>
          </p:cNvSpPr>
          <p:nvPr>
            <p:ph type="body" idx="1"/>
          </p:nvPr>
        </p:nvSpPr>
        <p:spPr>
          <a:xfrm>
            <a:off x="533400" y="1221225"/>
            <a:ext cx="81534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latin typeface="Open Sans"/>
                <a:ea typeface="Open Sans"/>
                <a:cs typeface="Open Sans"/>
                <a:sym typeface="Open Sans"/>
              </a:rPr>
              <a:t>I</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3"/>
                  </a:ext>
                </a:extLst>
              </a:rPr>
              <a:t>ndividually (silent/solo) read your assigned </a:t>
            </a:r>
            <a:r>
              <a:rPr lang="en-US" b="1"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4"/>
                  </a:ext>
                </a:extLst>
              </a:rPr>
              <a:t>Exemplar Skill Statements </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5"/>
                  </a:ext>
                </a:extLst>
              </a:rPr>
              <a:t>from each of the three groups of statements </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6"/>
                  </a:ext>
                </a:extLst>
              </a:rPr>
              <a:t>on p. 3 of</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7"/>
                  </a:ext>
                </a:extLst>
              </a:rPr>
              <a:t> the Teacher Orientation Manual (5 min.)</a:t>
            </a:r>
            <a:endParaRPr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8"/>
                </a:ext>
              </a:extLst>
            </a:endParaRPr>
          </a:p>
          <a:p>
            <a:pPr marL="140335" lvl="0" indent="0" algn="l" rtl="0">
              <a:spcBef>
                <a:spcPts val="580"/>
              </a:spcBef>
              <a:spcAft>
                <a:spcPts val="0"/>
              </a:spcAft>
              <a:buSzPts val="2210"/>
              <a:buNone/>
            </a:pPr>
            <a:endParaRPr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9"/>
                </a:ext>
              </a:extLst>
            </a:endParaRPr>
          </a:p>
          <a:p>
            <a:pPr marL="274320" marR="0" lvl="0" indent="-140335" algn="l" rtl="0">
              <a:spcBef>
                <a:spcPts val="580"/>
              </a:spcBef>
              <a:spcAft>
                <a:spcPts val="0"/>
              </a:spcAft>
              <a:buSzPts val="2210"/>
              <a:buFont typeface="Open Sans"/>
              <a:buChar char="●"/>
            </a:pP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0"/>
                  </a:ext>
                </a:extLst>
              </a:rPr>
              <a:t>   Be prepared to discuss in groups: </a:t>
            </a:r>
          </a:p>
          <a:p>
            <a:pPr marL="731520" lvl="1" indent="-140335">
              <a:spcBef>
                <a:spcPts val="580"/>
              </a:spcBef>
              <a:buSzPts val="2210"/>
              <a:buFont typeface="Open Sans"/>
              <a:buChar char="●"/>
            </a:pP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0"/>
                  </a:ext>
                </a:extLst>
              </a:rPr>
              <a:t> </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2"/>
                  </a:ext>
                </a:extLst>
              </a:rPr>
              <a:t>What do you notice?</a:t>
            </a:r>
            <a:endPar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3"/>
                </a:ext>
              </a:extLst>
            </a:endParaRPr>
          </a:p>
          <a:p>
            <a:pPr marL="731520" lvl="1" indent="-140335">
              <a:spcBef>
                <a:spcPts val="580"/>
              </a:spcBef>
              <a:buSzPts val="2210"/>
              <a:buFont typeface="Open Sans"/>
              <a:buChar char="●"/>
            </a:pP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4"/>
                  </a:ext>
                </a:extLst>
              </a:rPr>
              <a:t> How does each exemplar align to </a:t>
            </a:r>
            <a:r>
              <a:rPr lang="en-US">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4"/>
                  </a:ext>
                </a:extLst>
              </a:rPr>
              <a:t>the </a:t>
            </a:r>
            <a:r>
              <a:rPr lang="en-US" b="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Success            Criteria</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6"/>
                  </a:ext>
                </a:extLst>
              </a:rPr>
              <a:t>?</a:t>
            </a:r>
            <a:endParaRPr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endParaRPr>
          </a:p>
          <a:p>
            <a:pPr marL="548640" lvl="0" indent="0" algn="l" rtl="0">
              <a:spcBef>
                <a:spcPts val="370"/>
              </a:spcBef>
              <a:spcAft>
                <a:spcPts val="0"/>
              </a:spcAft>
              <a:buNone/>
            </a:pPr>
            <a:endParaRPr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8"/>
                </a:ext>
              </a:extLst>
            </a:endParaRPr>
          </a:p>
          <a:p>
            <a:pPr marL="274320" marR="0" lvl="0" indent="0" algn="l" rtl="0">
              <a:spcBef>
                <a:spcPts val="580"/>
              </a:spcBef>
              <a:spcAft>
                <a:spcPts val="0"/>
              </a:spcAft>
              <a:buNone/>
            </a:pPr>
            <a:endParaRPr dirty="0"/>
          </a:p>
          <a:p>
            <a:pPr marL="140335" lvl="0" indent="0" algn="l" rtl="0">
              <a:spcBef>
                <a:spcPts val="580"/>
              </a:spcBef>
              <a:spcAft>
                <a:spcPts val="0"/>
              </a:spcAft>
              <a:buSzPts val="2210"/>
              <a:buNone/>
            </a:pPr>
            <a:endParaRPr dirty="0"/>
          </a:p>
        </p:txBody>
      </p:sp>
      <p:sp>
        <p:nvSpPr>
          <p:cNvPr id="490" name="Google Shape;490;p4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41</a:t>
            </a:fld>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8491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0"/>
          <p:cNvSpPr txBox="1">
            <a:spLocks noGrp="1"/>
          </p:cNvSpPr>
          <p:nvPr>
            <p:ph type="title"/>
          </p:nvPr>
        </p:nvSpPr>
        <p:spPr>
          <a:xfrm>
            <a:off x="215900" y="274637"/>
            <a:ext cx="8775700" cy="1033463"/>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4500" dirty="0" err="1">
                <a:solidFill>
                  <a:srgbClr val="70659A"/>
                </a:solidFill>
              </a:rPr>
              <a:t>SLO</a:t>
            </a:r>
            <a:r>
              <a:rPr lang="en-US" sz="4500" dirty="0">
                <a:solidFill>
                  <a:srgbClr val="70659A"/>
                </a:solidFill>
              </a:rPr>
              <a:t> Skill Statement Non-Exemplars</a:t>
            </a:r>
            <a:endParaRPr dirty="0"/>
          </a:p>
        </p:txBody>
      </p:sp>
      <p:sp>
        <p:nvSpPr>
          <p:cNvPr id="497" name="Google Shape;497;p50"/>
          <p:cNvSpPr txBox="1">
            <a:spLocks noGrp="1"/>
          </p:cNvSpPr>
          <p:nvPr>
            <p:ph type="body" idx="1"/>
          </p:nvPr>
        </p:nvSpPr>
        <p:spPr>
          <a:xfrm>
            <a:off x="329175" y="1270000"/>
            <a:ext cx="85041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t>I</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6"/>
                  </a:ext>
                </a:extLst>
              </a:rPr>
              <a:t>ndividually (silent/solo) read your assigned  </a:t>
            </a:r>
            <a:r>
              <a:rPr lang="en-US" b="1"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7"/>
                  </a:ext>
                </a:extLst>
              </a:rPr>
              <a:t>Non-Exemplar Skill Statements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8"/>
                  </a:ext>
                </a:extLst>
              </a:rPr>
              <a:t> from each of the three groups of statements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9"/>
                  </a:ext>
                </a:extLst>
              </a:rPr>
              <a:t>on p. 4 of the Teacher Orientation Manual.</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0"/>
                  </a:ext>
                </a:extLst>
              </a:rPr>
              <a:t> (5 min.)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1"/>
                </a:ext>
              </a:extLst>
            </a:endParaRPr>
          </a:p>
          <a:p>
            <a:pPr marL="140335" lvl="0" indent="0" algn="l" rtl="0">
              <a:spcBef>
                <a:spcPts val="580"/>
              </a:spcBef>
              <a:spcAft>
                <a:spcPts val="0"/>
              </a:spcAft>
              <a:buSzPts val="2210"/>
              <a:buNone/>
            </a:pP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2"/>
                </a:ext>
              </a:extLst>
            </a:endParaRPr>
          </a:p>
          <a:p>
            <a:pPr marL="457200" marR="0" lvl="0" indent="-368935" algn="l" rtl="0">
              <a:spcBef>
                <a:spcPts val="580"/>
              </a:spcBef>
              <a:spcAft>
                <a:spcPts val="0"/>
              </a:spcAft>
              <a:buSzPts val="221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3"/>
                  </a:ext>
                </a:extLst>
              </a:rPr>
              <a:t>Be prepared to discuss in small groups (5 min.)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4"/>
                </a:ext>
              </a:extLst>
            </a:endParaRPr>
          </a:p>
          <a:p>
            <a:pPr marL="914400" lvl="0" indent="-368935" algn="l" rtl="0">
              <a:spcBef>
                <a:spcPts val="0"/>
              </a:spcBef>
              <a:spcAft>
                <a:spcPts val="0"/>
              </a:spcAft>
              <a:buSzPts val="221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5"/>
                  </a:ext>
                </a:extLst>
              </a:rPr>
              <a:t>W</a:t>
            </a:r>
            <a:r>
              <a:rPr lang="en-US" dirty="0"/>
              <a:t>hat do you notice?</a:t>
            </a:r>
            <a:endParaRPr dirty="0"/>
          </a:p>
          <a:p>
            <a:pPr marL="914400" lvl="0" indent="-368935" algn="l" rtl="0">
              <a:spcBef>
                <a:spcPts val="0"/>
              </a:spcBef>
              <a:spcAft>
                <a:spcPts val="0"/>
              </a:spcAft>
              <a:buSzPts val="2210"/>
              <a:buChar char="●"/>
            </a:pPr>
            <a:r>
              <a:rPr lang="en-US" dirty="0"/>
              <a:t>Where are the gaps in order to align to the Success Criteria?</a:t>
            </a:r>
            <a:endParaRPr dirty="0"/>
          </a:p>
          <a:p>
            <a:pPr lvl="1">
              <a:buClr>
                <a:schemeClr val="accent1"/>
              </a:buClr>
            </a:pPr>
            <a:r>
              <a:rPr lang="en-US" sz="2600" dirty="0"/>
              <a:t>What advice would you give your colleague in order to strengthen these Skill Statements?</a:t>
            </a:r>
          </a:p>
        </p:txBody>
      </p:sp>
      <p:sp>
        <p:nvSpPr>
          <p:cNvPr id="498" name="Google Shape;498;p5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42</a:t>
            </a:fld>
            <a:endParaRPr sz="1800">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265670" y="160638"/>
            <a:ext cx="8612660" cy="1604662"/>
          </a:xfrm>
          <a:prstGeom prst="rect">
            <a:avLst/>
          </a:prstGeom>
          <a:noFill/>
          <a:ln>
            <a:noFill/>
          </a:ln>
        </p:spPr>
        <p:txBody>
          <a:bodyPr spcFirstLastPara="1" wrap="square" lIns="91425" tIns="91425" rIns="91425" bIns="91425" anchor="b" anchorCtr="0">
            <a:noAutofit/>
          </a:bodyPr>
          <a:lstStyle/>
          <a:p>
            <a:pPr marL="0" marR="0" lvl="0" indent="0" algn="ctr" rtl="0">
              <a:spcBef>
                <a:spcPts val="0"/>
              </a:spcBef>
              <a:spcAft>
                <a:spcPts val="0"/>
              </a:spcAft>
              <a:buClr>
                <a:schemeClr val="dk2"/>
              </a:buClr>
              <a:buSzPts val="4800"/>
              <a:buFont typeface="Source Sans Pro"/>
              <a:buNone/>
            </a:pPr>
            <a:r>
              <a:rPr lang="en-US" sz="4300" dirty="0">
                <a:solidFill>
                  <a:srgbClr val="70659A"/>
                </a:solidFill>
              </a:rPr>
              <a:t>Strengthening Non-Exemplar </a:t>
            </a:r>
            <a:endParaRPr sz="4300" dirty="0">
              <a:solidFill>
                <a:srgbClr val="70659A"/>
              </a:solidFill>
            </a:endParaRPr>
          </a:p>
          <a:p>
            <a:pPr marL="0" marR="0" lvl="0" indent="0" algn="ctr" rtl="0">
              <a:spcBef>
                <a:spcPts val="0"/>
              </a:spcBef>
              <a:spcAft>
                <a:spcPts val="0"/>
              </a:spcAft>
              <a:buClr>
                <a:schemeClr val="dk2"/>
              </a:buClr>
              <a:buSzPts val="4800"/>
              <a:buFont typeface="Source Sans Pro"/>
              <a:buNone/>
            </a:pPr>
            <a:r>
              <a:rPr lang="en-US" sz="4300" dirty="0">
                <a:solidFill>
                  <a:srgbClr val="70659A"/>
                </a:solidFill>
              </a:rPr>
              <a:t>Skill Statements</a:t>
            </a:r>
            <a:endParaRPr sz="3500" dirty="0"/>
          </a:p>
        </p:txBody>
      </p:sp>
      <p:sp>
        <p:nvSpPr>
          <p:cNvPr id="505" name="Google Shape;505;p51"/>
          <p:cNvSpPr txBox="1">
            <a:spLocks noGrp="1"/>
          </p:cNvSpPr>
          <p:nvPr>
            <p:ph type="body" idx="1"/>
          </p:nvPr>
        </p:nvSpPr>
        <p:spPr>
          <a:xfrm>
            <a:off x="914400" y="2095500"/>
            <a:ext cx="7772400" cy="332783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100" dirty="0"/>
              <a:t>Us</a:t>
            </a:r>
            <a:r>
              <a:rPr lang="en-US" sz="3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6"/>
                  </a:ext>
                </a:extLst>
              </a:rPr>
              <a:t>ing </a:t>
            </a:r>
            <a:r>
              <a:rPr lang="en-US" sz="31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7"/>
                  </a:ext>
                </a:extLst>
              </a:rPr>
              <a:t>Success Criteria</a:t>
            </a:r>
            <a:r>
              <a:rPr lang="en-US" sz="3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8"/>
                  </a:ext>
                </a:extLst>
              </a:rPr>
              <a:t> as a guide:</a:t>
            </a:r>
            <a:endParaRPr sz="3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9"/>
                </a:ext>
              </a:extLst>
            </a:endParaRPr>
          </a:p>
          <a:p>
            <a:pPr marL="914400" marR="0" lvl="0" indent="-412750" algn="l" rtl="0">
              <a:spcBef>
                <a:spcPts val="580"/>
              </a:spcBef>
              <a:spcAft>
                <a:spcPts val="0"/>
              </a:spcAft>
              <a:buSzPts val="2900"/>
              <a:buChar char="●"/>
            </a:pPr>
            <a:r>
              <a:rPr lang="en-US" sz="2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0"/>
                  </a:ext>
                </a:extLst>
              </a:rPr>
              <a:t>Determine where the gap is</a:t>
            </a:r>
            <a:endParaRPr sz="2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1"/>
                </a:ext>
              </a:extLst>
            </a:endParaRPr>
          </a:p>
          <a:p>
            <a:pPr marL="914400" marR="0" lvl="0" indent="-412750" algn="l" rtl="0">
              <a:spcBef>
                <a:spcPts val="0"/>
              </a:spcBef>
              <a:spcAft>
                <a:spcPts val="0"/>
              </a:spcAft>
              <a:buSzPts val="2900"/>
              <a:buChar char="●"/>
            </a:pPr>
            <a:r>
              <a:rPr lang="en-US" sz="2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2"/>
                  </a:ext>
                </a:extLst>
              </a:rPr>
              <a:t>Add in what is missing</a:t>
            </a:r>
            <a:endParaRPr sz="2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3"/>
                </a:ext>
              </a:extLst>
            </a:endParaRPr>
          </a:p>
          <a:p>
            <a:pPr marL="914400" marR="0" lvl="0" indent="-412750" algn="l" rtl="0">
              <a:spcBef>
                <a:spcPts val="0"/>
              </a:spcBef>
              <a:spcAft>
                <a:spcPts val="0"/>
              </a:spcAft>
              <a:buSzPts val="2900"/>
              <a:buChar char="●"/>
            </a:pPr>
            <a:r>
              <a:rPr lang="en-US" sz="2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4"/>
                  </a:ext>
                </a:extLst>
              </a:rPr>
              <a:t>Use</a:t>
            </a:r>
            <a:r>
              <a:rPr lang="en-US" sz="2900" dirty="0"/>
              <a:t> the TEKS to ensure Skill Statement reflects foundational skill</a:t>
            </a:r>
            <a:endParaRPr sz="2900" dirty="0"/>
          </a:p>
          <a:p>
            <a:pPr marL="274320" marR="0" lvl="0" indent="0" algn="l" rtl="0">
              <a:spcBef>
                <a:spcPts val="580"/>
              </a:spcBef>
              <a:spcAft>
                <a:spcPts val="0"/>
              </a:spcAft>
              <a:buClr>
                <a:schemeClr val="accent1"/>
              </a:buClr>
              <a:buSzPts val="2210"/>
              <a:buFont typeface="Noto Sans Symbols"/>
              <a:buNone/>
            </a:pPr>
            <a:endParaRPr dirty="0"/>
          </a:p>
        </p:txBody>
      </p:sp>
      <p:sp>
        <p:nvSpPr>
          <p:cNvPr id="506" name="Google Shape;506;p5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43</a:t>
            </a:fld>
            <a:endParaRPr sz="1800">
              <a:solidFill>
                <a:srgbClr val="FFFFF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2"/>
          <p:cNvSpPr txBox="1">
            <a:spLocks noGrp="1"/>
          </p:cNvSpPr>
          <p:nvPr>
            <p:ph type="title"/>
          </p:nvPr>
        </p:nvSpPr>
        <p:spPr>
          <a:xfrm>
            <a:off x="264695" y="188579"/>
            <a:ext cx="7886700" cy="7297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TEKS Connection</a:t>
            </a:r>
            <a:endParaRPr dirty="0"/>
          </a:p>
        </p:txBody>
      </p:sp>
      <p:sp>
        <p:nvSpPr>
          <p:cNvPr id="513" name="Google Shape;513;p52"/>
          <p:cNvSpPr txBox="1">
            <a:spLocks noGrp="1"/>
          </p:cNvSpPr>
          <p:nvPr>
            <p:ph type="body" idx="1"/>
          </p:nvPr>
        </p:nvSpPr>
        <p:spPr>
          <a:xfrm>
            <a:off x="264695" y="1066799"/>
            <a:ext cx="8795083" cy="5237747"/>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000" b="1" i="0">
                <a:solidFill>
                  <a:srgbClr val="000000"/>
                </a:solidFill>
                <a:latin typeface="Times New Roman"/>
                <a:ea typeface="Times New Roman"/>
                <a:cs typeface="Times New Roman"/>
                <a:sym typeface="Times New Roman"/>
              </a:rPr>
              <a:t>§130.254. Culinary Arts (Two Credits), Adopted 2015.</a:t>
            </a:r>
            <a:endParaRPr sz="2000" b="1" i="0">
              <a:solidFill>
                <a:srgbClr val="000080"/>
              </a:solidFill>
              <a:latin typeface="Times New Roman"/>
              <a:ea typeface="Times New Roman"/>
              <a:cs typeface="Times New Roman"/>
              <a:sym typeface="Times New Roman"/>
            </a:endParaRPr>
          </a:p>
          <a:p>
            <a:pPr marL="255985" lvl="0" indent="-255985" algn="l" rtl="0">
              <a:spcBef>
                <a:spcPts val="400"/>
              </a:spcBef>
              <a:spcAft>
                <a:spcPts val="0"/>
              </a:spcAft>
              <a:buNone/>
            </a:pPr>
            <a:r>
              <a:rPr lang="en-US" sz="2000" b="0" i="0">
                <a:solidFill>
                  <a:srgbClr val="000000"/>
                </a:solidFill>
              </a:rPr>
              <a:t>(</a:t>
            </a:r>
            <a:r>
              <a:rPr lang="en-US" sz="1800" b="0" i="0">
                <a:solidFill>
                  <a:srgbClr val="000000"/>
                </a:solidFill>
              </a:rPr>
              <a:t>a)  General requirements. This course is recommended for students in Grades 10-12. Recommended prerequisites: Principles of Hospitality and Tourism and Introduction to Culinary Arts. Students shall be awarded two credits for successful completion.</a:t>
            </a:r>
            <a:endParaRPr/>
          </a:p>
          <a:p>
            <a:pPr marL="2559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rPr>
              <a:t>8)  </a:t>
            </a:r>
            <a:r>
              <a:rPr lang="en-US" sz="1800" b="0" i="0">
                <a:solidFill>
                  <a:srgbClr val="000000"/>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5"/>
                  </a:ext>
                </a:extLst>
              </a:rPr>
              <a:t>The</a:t>
            </a:r>
            <a:r>
              <a:rPr lang="en-US" sz="1800" b="0" i="0">
                <a:solidFill>
                  <a:srgbClr val="000000"/>
                </a:solidFill>
                <a:latin typeface="Times New Roman"/>
                <a:ea typeface="Times New Roman"/>
                <a:cs typeface="Times New Roman"/>
                <a:sym typeface="Times New Roman"/>
              </a:rPr>
              <a:t> student evaluates and determines equipment, ingredients, and procedures used in a professional food setting. The student is expected to:</a:t>
            </a:r>
            <a:endParaRPr sz="1800">
              <a:solidFill>
                <a:srgbClr val="000080"/>
              </a:solidFill>
              <a:latin typeface="Times New Roman"/>
              <a:ea typeface="Times New Roman"/>
              <a:cs typeface="Times New Roman"/>
              <a:sym typeface="Times New Roman"/>
            </a:endParaRPr>
          </a:p>
          <a:p>
            <a:pPr marL="7131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rPr>
              <a:t>(A)  i</a:t>
            </a:r>
            <a:r>
              <a:rPr lang="en-US" sz="1800" b="0" i="0">
                <a:solidFill>
                  <a:srgbClr val="000000"/>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6"/>
                  </a:ext>
                </a:extLst>
              </a:rPr>
              <a:t>dentify and demonstrate the role of mise en place in professional food service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7"/>
                </a:ext>
              </a:extLst>
            </a:endParaRPr>
          </a:p>
          <a:p>
            <a:pPr marL="7131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8"/>
                  </a:ext>
                </a:extLst>
              </a:rPr>
              <a:t>(B</a:t>
            </a: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9"/>
                  </a:ext>
                </a:extLst>
              </a:rPr>
              <a:t>)  identify and use large and small equipment in a commercial kitchen;</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0"/>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1"/>
                  </a:ext>
                </a:extLst>
              </a:rPr>
              <a:t>(C)  develop and practice food production and presentation techniques;</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2"/>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3"/>
                  </a:ext>
                </a:extLst>
              </a:rPr>
              <a:t>(D)  identify and use the appropriate application of moist, dry, and combination cookery methods;</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4"/>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5"/>
                  </a:ext>
                </a:extLst>
              </a:rPr>
              <a:t>(E)  demonstrate </a:t>
            </a:r>
            <a:r>
              <a:rPr lang="en-US" sz="1800" b="1"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6"/>
                  </a:ext>
                </a:extLst>
              </a:rPr>
              <a:t>the preparation skills of items commonly prepared in food service </a:t>
            </a: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7"/>
                  </a:ext>
                </a:extLst>
              </a:rPr>
              <a:t>operations such as breakfast cookery, salads and dressings, soups and sandwiches, stocks and sauces, appetizers, seafood, poultry, meat, pastas and grains, and fruits and vegetables;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8"/>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9"/>
                  </a:ext>
                </a:extLst>
              </a:rPr>
              <a:t>(F)  demon</a:t>
            </a:r>
            <a:r>
              <a:rPr lang="en-US" sz="1800" b="0" i="0">
                <a:solidFill>
                  <a:srgbClr val="000000"/>
                </a:solidFill>
                <a:highlight>
                  <a:srgbClr val="FFFF00"/>
                </a:highlight>
                <a:latin typeface="Times New Roman"/>
                <a:ea typeface="Times New Roman"/>
                <a:cs typeface="Times New Roman"/>
                <a:sym typeface="Times New Roman"/>
              </a:rPr>
              <a:t>strate baking techniques such as yeast breads and rolls, quick breads, and desserts.</a:t>
            </a:r>
            <a:endParaRPr sz="1800" b="0" i="0">
              <a:solidFill>
                <a:srgbClr val="000080"/>
              </a:solidFill>
              <a:highlight>
                <a:srgbClr val="FFFF00"/>
              </a:highlight>
              <a:latin typeface="Times New Roman"/>
              <a:ea typeface="Times New Roman"/>
              <a:cs typeface="Times New Roman"/>
              <a:sym typeface="Times New Roman"/>
            </a:endParaRPr>
          </a:p>
          <a:p>
            <a:pPr marL="713185" lvl="0" indent="-255985" algn="l" rtl="0">
              <a:spcBef>
                <a:spcPts val="540"/>
              </a:spcBef>
              <a:spcAft>
                <a:spcPts val="0"/>
              </a:spcAft>
              <a:buNone/>
            </a:pPr>
            <a:endParaRPr/>
          </a:p>
        </p:txBody>
      </p:sp>
      <p:sp>
        <p:nvSpPr>
          <p:cNvPr id="514" name="Google Shape;514;p5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44</a:t>
            </a:fld>
            <a:endParaRPr sz="1800">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3"/>
          <p:cNvSpPr txBox="1">
            <a:spLocks noGrp="1"/>
          </p:cNvSpPr>
          <p:nvPr>
            <p:ph type="title"/>
          </p:nvPr>
        </p:nvSpPr>
        <p:spPr>
          <a:xfrm>
            <a:off x="264695" y="188579"/>
            <a:ext cx="7886700" cy="7297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TEKS Connection </a:t>
            </a:r>
            <a:r>
              <a:rPr lang="en-US" sz="4800" b="0" dirty="0">
                <a:latin typeface="Source Sans Pro"/>
                <a:ea typeface="Source Sans Pro"/>
                <a:cs typeface="Source Sans Pro"/>
                <a:sym typeface="Source Sans Pro"/>
              </a:rPr>
              <a:t>– 2 </a:t>
            </a:r>
            <a:endParaRPr dirty="0"/>
          </a:p>
        </p:txBody>
      </p:sp>
      <p:sp>
        <p:nvSpPr>
          <p:cNvPr id="521" name="Google Shape;521;p53"/>
          <p:cNvSpPr txBox="1">
            <a:spLocks noGrp="1"/>
          </p:cNvSpPr>
          <p:nvPr>
            <p:ph type="body" idx="1"/>
          </p:nvPr>
        </p:nvSpPr>
        <p:spPr>
          <a:xfrm>
            <a:off x="264695" y="1066800"/>
            <a:ext cx="8795083" cy="494899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000" b="1" i="0">
                <a:solidFill>
                  <a:srgbClr val="000000"/>
                </a:solidFill>
                <a:latin typeface="Times New Roman"/>
                <a:ea typeface="Times New Roman"/>
                <a:cs typeface="Times New Roman"/>
                <a:sym typeface="Times New Roman"/>
              </a:rPr>
              <a:t>§130.254. Culinary Arts (Two Credits), Adopted 2015.</a:t>
            </a:r>
            <a:endParaRPr sz="2000" b="1" i="0">
              <a:solidFill>
                <a:srgbClr val="000080"/>
              </a:solidFill>
              <a:latin typeface="Times New Roman"/>
              <a:ea typeface="Times New Roman"/>
              <a:cs typeface="Times New Roman"/>
              <a:sym typeface="Times New Roman"/>
            </a:endParaRPr>
          </a:p>
          <a:p>
            <a:pPr marL="255985" lvl="0" indent="-255985" algn="l" rtl="0">
              <a:spcBef>
                <a:spcPts val="400"/>
              </a:spcBef>
              <a:spcAft>
                <a:spcPts val="0"/>
              </a:spcAft>
              <a:buNone/>
            </a:pPr>
            <a:r>
              <a:rPr lang="en-US" sz="2000" b="0" i="0">
                <a:solidFill>
                  <a:srgbClr val="000000"/>
                </a:solidFill>
              </a:rPr>
              <a:t>(</a:t>
            </a:r>
            <a:r>
              <a:rPr lang="en-US" sz="1800" b="0" i="0">
                <a:solidFill>
                  <a:srgbClr val="000000"/>
                </a:solidFill>
              </a:rPr>
              <a:t>a)  General requirements. This course is recommended for students in Grades 10-12. Recommended prerequisites: Principles of Hospitality and Tourism and Introduction to Culinary Arts. Students shall be awarded two credits for successful completion.</a:t>
            </a:r>
            <a:endParaRPr/>
          </a:p>
          <a:p>
            <a:pPr marL="457200" lvl="0" indent="-255985" algn="l" rtl="0">
              <a:spcBef>
                <a:spcPts val="360"/>
              </a:spcBef>
              <a:spcAft>
                <a:spcPts val="0"/>
              </a:spcAft>
              <a:buNone/>
            </a:pPr>
            <a:r>
              <a:rPr lang="en-US" sz="1800" b="0" i="0">
                <a:solidFill>
                  <a:srgbClr val="000000"/>
                </a:solidFill>
              </a:rPr>
              <a:t>(12)  The student explains how employees, guests, and property are protected to minimize losses or liabilities. The student is expected to:</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(A)  determine the basics of safety in culinary arts;</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(B)  </a:t>
            </a:r>
            <a:r>
              <a:rPr lang="en-US" sz="1800" b="0" i="0">
                <a:solidFill>
                  <a:srgbClr val="000000"/>
                </a:solidFill>
                <a:highlight>
                  <a:srgbClr val="FFFF00"/>
                </a:highlight>
              </a:rPr>
              <a:t>assess workplace conditions and identify safety hazards;</a:t>
            </a:r>
            <a:endParaRPr sz="1800" b="0" i="0">
              <a:solidFill>
                <a:srgbClr val="000080"/>
              </a:solidFill>
              <a:highlight>
                <a:srgbClr val="FFFF00"/>
              </a:highlight>
            </a:endParaRPr>
          </a:p>
          <a:p>
            <a:pPr marL="914400" lvl="0" indent="-255985" algn="l" rtl="0">
              <a:spcBef>
                <a:spcPts val="360"/>
              </a:spcBef>
              <a:spcAft>
                <a:spcPts val="0"/>
              </a:spcAft>
              <a:buNone/>
            </a:pPr>
            <a:r>
              <a:rPr lang="en-US" sz="1800" b="0" i="0">
                <a:solidFill>
                  <a:srgbClr val="000000"/>
                </a:solidFill>
              </a:rPr>
              <a:t>(C)  determine the basics of sanitation in a professional kitchen;</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(D)  determine proper receiving, storage, and distribution techniques;</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(E)  </a:t>
            </a:r>
            <a:r>
              <a:rPr lang="en-US" sz="1800" b="0" i="0">
                <a:solidFill>
                  <a:srgbClr val="000000"/>
                </a:solidFill>
                <a:highlight>
                  <a:srgbClr val="FFFF00"/>
                </a:highlight>
              </a:rPr>
              <a:t>demonstrate proper cleaning of equipment and maintenance in the commercial kitchen;</a:t>
            </a:r>
            <a:endParaRPr sz="1800" b="0" i="0">
              <a:solidFill>
                <a:srgbClr val="000080"/>
              </a:solidFill>
              <a:highlight>
                <a:srgbClr val="FFFF00"/>
              </a:highlight>
            </a:endParaRPr>
          </a:p>
          <a:p>
            <a:pPr marL="914400" lvl="0" indent="-255985" algn="l" rtl="0">
              <a:spcBef>
                <a:spcPts val="360"/>
              </a:spcBef>
              <a:spcAft>
                <a:spcPts val="0"/>
              </a:spcAft>
              <a:buNone/>
            </a:pPr>
            <a:r>
              <a:rPr lang="en-US" sz="1800" b="0" i="0">
                <a:solidFill>
                  <a:srgbClr val="000000"/>
                </a:solidFill>
              </a:rPr>
              <a:t>(F)  assess food hazards and determine ways to prevent food hazards; and</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(G)</a:t>
            </a:r>
            <a:r>
              <a:rPr lang="en-US" sz="1800" b="0" i="0">
                <a:solidFill>
                  <a:srgbClr val="000000"/>
                </a:solidFill>
                <a:highlight>
                  <a:srgbClr val="FFFF00"/>
                </a:highlight>
              </a:rPr>
              <a:t>  prepare for a </a:t>
            </a:r>
            <a:r>
              <a:rPr lang="en-US" sz="1800" b="1" i="0">
                <a:solidFill>
                  <a:srgbClr val="000000"/>
                </a:solidFill>
                <a:highlight>
                  <a:srgbClr val="FFFF00"/>
                </a:highlight>
              </a:rPr>
              <a:t>state or national food sanitation certification </a:t>
            </a:r>
            <a:r>
              <a:rPr lang="en-US" sz="1800" b="0" i="0">
                <a:solidFill>
                  <a:srgbClr val="000000"/>
                </a:solidFill>
                <a:highlight>
                  <a:srgbClr val="FFFF00"/>
                </a:highlight>
              </a:rPr>
              <a:t>or other appropriate certifications.</a:t>
            </a:r>
            <a:endParaRPr sz="1800" b="0" i="0">
              <a:solidFill>
                <a:srgbClr val="000080"/>
              </a:solidFill>
              <a:highlight>
                <a:srgbClr val="FFFF00"/>
              </a:highlight>
            </a:endParaRPr>
          </a:p>
          <a:p>
            <a:pPr marL="255985" lvl="0" indent="-255985" algn="l" rtl="0">
              <a:spcBef>
                <a:spcPts val="540"/>
              </a:spcBef>
              <a:spcAft>
                <a:spcPts val="0"/>
              </a:spcAft>
              <a:buNone/>
            </a:pPr>
            <a:endParaRPr/>
          </a:p>
        </p:txBody>
      </p:sp>
      <p:sp>
        <p:nvSpPr>
          <p:cNvPr id="522" name="Google Shape;522;p5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45</a:t>
            </a:fld>
            <a:endParaRPr sz="1800">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4"/>
          <p:cNvSpPr txBox="1">
            <a:spLocks noGrp="1"/>
          </p:cNvSpPr>
          <p:nvPr>
            <p:ph type="title"/>
          </p:nvPr>
        </p:nvSpPr>
        <p:spPr>
          <a:xfrm>
            <a:off x="457200" y="409157"/>
            <a:ext cx="7886700" cy="7056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b="0" dirty="0">
                <a:solidFill>
                  <a:srgbClr val="70659A"/>
                </a:solidFill>
                <a:latin typeface="Source Sans Pro"/>
                <a:ea typeface="Source Sans Pro"/>
                <a:cs typeface="Source Sans Pro"/>
                <a:sym typeface="Source Sans Pro"/>
              </a:rPr>
              <a:t>Consult the TEKS as a general guide</a:t>
            </a:r>
            <a:endParaRPr dirty="0"/>
          </a:p>
        </p:txBody>
      </p:sp>
      <p:sp>
        <p:nvSpPr>
          <p:cNvPr id="529" name="Google Shape;529;p54"/>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dirty="0">
                <a:latin typeface="Open Sans"/>
                <a:ea typeface="Open Sans"/>
                <a:cs typeface="Open Sans"/>
                <a:sym typeface="Open Sans"/>
              </a:rPr>
              <a:t>SLO Skill Statements are:</a:t>
            </a:r>
            <a:endParaRPr dirty="0">
              <a:latin typeface="Open Sans"/>
              <a:ea typeface="Open Sans"/>
              <a:cs typeface="Open Sans"/>
              <a:sym typeface="Open Sans"/>
            </a:endParaRPr>
          </a:p>
          <a:p>
            <a:pPr marL="255985" lvl="0" indent="-255985" algn="l" rtl="0">
              <a:spcBef>
                <a:spcPts val="0"/>
              </a:spcBef>
              <a:spcAft>
                <a:spcPts val="0"/>
              </a:spcAft>
              <a:buNone/>
            </a:pP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Still about a foundational skill of the course</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The most important “bits” of the course </a:t>
            </a:r>
            <a:endParaRPr dirty="0">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dirty="0">
                <a:latin typeface="Open Sans"/>
                <a:ea typeface="Open Sans"/>
                <a:cs typeface="Open Sans"/>
                <a:sym typeface="Open Sans"/>
              </a:rPr>
              <a:t>SLOs are not about all of the TEKS, rather about the most enduring aspects.</a:t>
            </a:r>
            <a:endParaRPr dirty="0">
              <a:latin typeface="Open Sans"/>
              <a:ea typeface="Open Sans"/>
              <a:cs typeface="Open Sans"/>
              <a:sym typeface="Open Sans"/>
            </a:endParaRPr>
          </a:p>
        </p:txBody>
      </p:sp>
      <p:sp>
        <p:nvSpPr>
          <p:cNvPr id="530" name="Google Shape;530;p5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46</a:t>
            </a:fld>
            <a:endParaRPr sz="1800">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5"/>
          <p:cNvSpPr txBox="1">
            <a:spLocks noGrp="1"/>
          </p:cNvSpPr>
          <p:nvPr>
            <p:ph type="title"/>
          </p:nvPr>
        </p:nvSpPr>
        <p:spPr>
          <a:xfrm>
            <a:off x="529400" y="384362"/>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900" b="1" dirty="0"/>
              <a:t>Core Idea</a:t>
            </a:r>
            <a:r>
              <a:rPr lang="en-US" sz="4800" dirty="0"/>
              <a:t> </a:t>
            </a:r>
            <a:r>
              <a:rPr lang="en-US" sz="4800" dirty="0">
                <a:solidFill>
                  <a:schemeClr val="lt1"/>
                </a:solidFill>
              </a:rPr>
              <a:t>– 3 </a:t>
            </a:r>
            <a:endParaRPr dirty="0"/>
          </a:p>
        </p:txBody>
      </p:sp>
      <p:sp>
        <p:nvSpPr>
          <p:cNvPr id="537" name="Google Shape;537;p55"/>
          <p:cNvSpPr txBox="1">
            <a:spLocks noGrp="1"/>
          </p:cNvSpPr>
          <p:nvPr>
            <p:ph type="body" idx="1"/>
          </p:nvPr>
        </p:nvSpPr>
        <p:spPr>
          <a:xfrm>
            <a:off x="493289" y="1863787"/>
            <a:ext cx="8157300" cy="3642900"/>
          </a:xfrm>
          <a:prstGeom prst="rect">
            <a:avLst/>
          </a:prstGeom>
          <a:solidFill>
            <a:srgbClr val="F89C4D"/>
          </a:solidFill>
          <a:ln>
            <a:solidFill>
              <a:srgbClr val="5783C2"/>
            </a:solid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650"/>
              <a:buFont typeface="Arial"/>
              <a:buNone/>
            </a:pPr>
            <a:r>
              <a:rPr lang="en-US" sz="3600" dirty="0">
                <a:ln w="0"/>
                <a:solidFill>
                  <a:schemeClr val="tx1"/>
                </a:solidFill>
                <a:effectLst>
                  <a:outerShdw blurRad="38100" dist="19050" dir="2700000" algn="tl" rotWithShape="0">
                    <a:schemeClr val="dk1">
                      <a:alpha val="40000"/>
                    </a:schemeClr>
                  </a:outerShdw>
                </a:effectLst>
              </a:rPr>
              <a:t>To produce the </a:t>
            </a:r>
            <a:r>
              <a:rPr lang="en-US" sz="3600" dirty="0">
                <a:ln w="0"/>
                <a:solidFill>
                  <a:schemeClr val="tx1"/>
                </a:solidFill>
                <a:effectLst>
                  <a:outerShdw blurRad="38100" dist="19050" dir="2700000" algn="tl" rotWithShape="0">
                    <a:schemeClr val="dk1">
                      <a:alpha val="40000"/>
                    </a:schemeClr>
                  </a:outerShdw>
                </a:effectLs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2"/>
                  </a:ext>
                </a:extLst>
              </a:rPr>
              <a:t>greatest </a:t>
            </a:r>
            <a:r>
              <a:rPr lang="en-US" sz="3600" dirty="0">
                <a:ln w="0"/>
                <a:solidFill>
                  <a:schemeClr val="tx1"/>
                </a:solidFill>
                <a:effectLst>
                  <a:outerShdw blurRad="38100" dist="19050" dir="2700000" algn="tl" rotWithShape="0">
                    <a:schemeClr val="dk1">
                      <a:alpha val="40000"/>
                    </a:schemeClr>
                  </a:outerShdw>
                </a:effectLst>
              </a:rPr>
              <a:t>depth of learning, the most effective teachers prioritize their time around the foundational  knowledge and skills; they don’t chase TEKS.</a:t>
            </a:r>
            <a:endParaRPr dirty="0">
              <a:ln w="0"/>
              <a:solidFill>
                <a:schemeClr val="tx1"/>
              </a:solidFill>
              <a:effectLst>
                <a:outerShdw blurRad="38100" dist="19050" dir="2700000" algn="tl" rotWithShape="0">
                  <a:schemeClr val="dk1">
                    <a:alpha val="40000"/>
                  </a:schemeClr>
                </a:outerShdw>
              </a:effectLst>
            </a:endParaRPr>
          </a:p>
          <a:p>
            <a:pPr marL="0" lvl="0" indent="0" algn="l" rtl="0">
              <a:spcBef>
                <a:spcPts val="0"/>
              </a:spcBef>
              <a:spcAft>
                <a:spcPts val="0"/>
              </a:spcAft>
              <a:buSzPts val="2210"/>
              <a:buNone/>
            </a:pPr>
            <a:endParaRPr dirty="0">
              <a:ln w="0"/>
              <a:solidFill>
                <a:schemeClr val="tx1"/>
              </a:solidFill>
              <a:effectLst>
                <a:outerShdw blurRad="38100" dist="19050" dir="2700000" algn="tl" rotWithShape="0">
                  <a:schemeClr val="dk1">
                    <a:alpha val="40000"/>
                  </a:schemeClr>
                </a:outerShdw>
              </a:effectLst>
            </a:endParaRPr>
          </a:p>
        </p:txBody>
      </p:sp>
      <p:sp>
        <p:nvSpPr>
          <p:cNvPr id="538" name="Google Shape;538;p5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47</a:t>
            </a:fld>
            <a:endParaRPr sz="1800">
              <a:solidFill>
                <a:srgbClr val="FFFFF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6"/>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a:solidFill>
                  <a:srgbClr val="70659A"/>
                </a:solidFill>
              </a:rPr>
              <a:t>Strengthening Skill Statements</a:t>
            </a:r>
            <a:endParaRPr dirty="0"/>
          </a:p>
        </p:txBody>
      </p:sp>
      <p:sp>
        <p:nvSpPr>
          <p:cNvPr id="545" name="Google Shape;545;p56"/>
          <p:cNvSpPr txBox="1">
            <a:spLocks noGrp="1"/>
          </p:cNvSpPr>
          <p:nvPr>
            <p:ph type="body" idx="1"/>
          </p:nvPr>
        </p:nvSpPr>
        <p:spPr>
          <a:xfrm>
            <a:off x="357352" y="1339303"/>
            <a:ext cx="3733800" cy="48610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a:solidFill>
                  <a:srgbClr val="17365D"/>
                </a:solidFill>
              </a:rPr>
              <a:t>Before</a:t>
            </a:r>
            <a:endParaRPr/>
          </a:p>
        </p:txBody>
      </p:sp>
      <p:sp>
        <p:nvSpPr>
          <p:cNvPr id="546" name="Google Shape;546;p56"/>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a:latin typeface="Source Sans Pro"/>
                <a:ea typeface="Source Sans Pro"/>
                <a:cs typeface="Source Sans Pro"/>
                <a:sym typeface="Source Sans Pro"/>
              </a:rPr>
              <a:t>Culinary Arts 101- Students will use proper cooking conditions and follow recipes to prepare nutritionally sound meals</a:t>
            </a:r>
            <a:r>
              <a:rPr lang="en-US" sz="24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3"/>
                  </a:ext>
                </a:extLst>
              </a:rPr>
              <a:t>.</a:t>
            </a:r>
            <a:endParaRPr sz="2400">
              <a:latin typeface="Source Sans Pro"/>
              <a:ea typeface="Source Sans Pro"/>
              <a:cs typeface="Source Sans Pro"/>
              <a:sym typeface="Source Sans Pro"/>
            </a:endParaRPr>
          </a:p>
        </p:txBody>
      </p:sp>
      <p:sp>
        <p:nvSpPr>
          <p:cNvPr id="547" name="Google Shape;547;p56"/>
          <p:cNvSpPr txBox="1">
            <a:spLocks noGrp="1"/>
          </p:cNvSpPr>
          <p:nvPr>
            <p:ph type="body" idx="2"/>
          </p:nvPr>
        </p:nvSpPr>
        <p:spPr>
          <a:xfrm>
            <a:off x="4572000" y="1331201"/>
            <a:ext cx="3733800" cy="48610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a:solidFill>
                  <a:schemeClr val="dk1"/>
                </a:solidFill>
              </a:rPr>
              <a:t>After</a:t>
            </a:r>
            <a:endParaRPr/>
          </a:p>
        </p:txBody>
      </p:sp>
      <p:sp>
        <p:nvSpPr>
          <p:cNvPr id="548" name="Google Shape;548;p56"/>
          <p:cNvSpPr txBox="1">
            <a:spLocks noGrp="1"/>
          </p:cNvSpPr>
          <p:nvPr>
            <p:ph type="body" idx="4"/>
          </p:nvPr>
        </p:nvSpPr>
        <p:spPr>
          <a:xfrm>
            <a:off x="4572000" y="2171481"/>
            <a:ext cx="4399005"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040"/>
              <a:buNone/>
            </a:pPr>
            <a:r>
              <a:rPr lang="en-US" sz="2400">
                <a:latin typeface="Source Sans Pro"/>
                <a:ea typeface="Source Sans Pro"/>
                <a:cs typeface="Source Sans Pro"/>
                <a:sym typeface="Source Sans Pro"/>
              </a:rPr>
              <a:t>Students will be able to plan and prepare a nutritionally sound meal, applying industry standard cooking techniques and using American Culinary Federation Education Standards for sanitation and safety</a:t>
            </a:r>
            <a:r>
              <a:rPr lang="en-US" sz="24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4"/>
                  </a:ext>
                </a:extLst>
              </a:rPr>
              <a:t>.</a:t>
            </a:r>
            <a:endParaRPr sz="2400">
              <a:latin typeface="Source Sans Pro"/>
              <a:ea typeface="Source Sans Pro"/>
              <a:cs typeface="Source Sans Pro"/>
              <a:sym typeface="Source Sans Pro"/>
            </a:endParaRPr>
          </a:p>
        </p:txBody>
      </p:sp>
      <p:sp>
        <p:nvSpPr>
          <p:cNvPr id="549" name="Google Shape;549;p5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48</a:t>
            </a:fld>
            <a:endParaRPr sz="1800">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7"/>
          <p:cNvSpPr txBox="1">
            <a:spLocks noGrp="1"/>
          </p:cNvSpPr>
          <p:nvPr>
            <p:ph type="title"/>
          </p:nvPr>
        </p:nvSpPr>
        <p:spPr>
          <a:xfrm>
            <a:off x="257504" y="215024"/>
            <a:ext cx="8429296" cy="76078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a:solidFill>
                  <a:srgbClr val="70659A"/>
                </a:solidFill>
              </a:rPr>
              <a:t>Strengthening Skill Statements </a:t>
            </a:r>
            <a:br>
              <a:rPr lang="en-US" sz="4800" dirty="0">
                <a:solidFill>
                  <a:srgbClr val="70659A"/>
                </a:solidFill>
              </a:rPr>
            </a:br>
            <a:r>
              <a:rPr lang="en-US" sz="200" dirty="0">
                <a:solidFill>
                  <a:schemeClr val="lt1"/>
                </a:solidFill>
              </a:rPr>
              <a:t>– 2 </a:t>
            </a:r>
            <a:endParaRPr dirty="0"/>
          </a:p>
        </p:txBody>
      </p:sp>
      <p:sp>
        <p:nvSpPr>
          <p:cNvPr id="556" name="Google Shape;556;p57"/>
          <p:cNvSpPr txBox="1">
            <a:spLocks noGrp="1"/>
          </p:cNvSpPr>
          <p:nvPr>
            <p:ph type="body" idx="1"/>
          </p:nvPr>
        </p:nvSpPr>
        <p:spPr>
          <a:xfrm>
            <a:off x="257504" y="1034467"/>
            <a:ext cx="4449426" cy="54788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dirty="0">
                <a:solidFill>
                  <a:schemeClr val="dk1"/>
                </a:solidFill>
              </a:rPr>
              <a:t>Before:</a:t>
            </a:r>
            <a:endParaRPr dirty="0"/>
          </a:p>
        </p:txBody>
      </p:sp>
      <p:sp>
        <p:nvSpPr>
          <p:cNvPr id="557" name="Google Shape;557;p57"/>
          <p:cNvSpPr txBox="1">
            <a:spLocks noGrp="1"/>
          </p:cNvSpPr>
          <p:nvPr>
            <p:ph type="body" idx="3"/>
          </p:nvPr>
        </p:nvSpPr>
        <p:spPr>
          <a:xfrm>
            <a:off x="257504" y="1639797"/>
            <a:ext cx="4449426" cy="4390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0" lvl="0" indent="0">
              <a:lnSpc>
                <a:spcPct val="107000"/>
              </a:lnSpc>
              <a:spcBef>
                <a:spcPts val="0"/>
              </a:spcBef>
              <a:buSzPts val="2040"/>
              <a:buNone/>
            </a:pPr>
            <a:r>
              <a:rPr lang="en-US" sz="2400" dirty="0">
                <a:latin typeface="Arial"/>
                <a:ea typeface="Arial"/>
                <a:cs typeface="Arial"/>
                <a:sym typeface="Arial"/>
              </a:rPr>
              <a:t> </a:t>
            </a:r>
            <a:r>
              <a:rPr lang="en-US" sz="2400" dirty="0"/>
              <a:t>3</a:t>
            </a:r>
            <a:r>
              <a:rPr lang="en-US" sz="2400" baseline="30000" dirty="0"/>
              <a:t>rd</a:t>
            </a:r>
            <a:r>
              <a:rPr lang="en-US" sz="2400" dirty="0"/>
              <a:t> Grade Math -</a:t>
            </a:r>
            <a:r>
              <a:rPr lang="en-US" sz="2400" dirty="0">
                <a:latin typeface="Source Sans Pro"/>
                <a:ea typeface="Source Sans Pro"/>
                <a:cs typeface="Source Sans Pro"/>
                <a:sym typeface="Source Sans Pro"/>
              </a:rPr>
              <a:t>Students will summarize data with multiple categories using a frequency table, dot plot, pictograph, and bar graph with scale intervals. They will also solve one and two step problems using categorical data represented with a frequency table, dot plot, pictograph, or bar graph with scaled intervals.</a:t>
            </a:r>
            <a:endParaRPr sz="2400" dirty="0">
              <a:latin typeface="Source Sans Pro"/>
              <a:ea typeface="Source Sans Pro"/>
              <a:cs typeface="Source Sans Pro"/>
              <a:sym typeface="Source Sans Pro"/>
            </a:endParaRPr>
          </a:p>
        </p:txBody>
      </p:sp>
      <p:sp>
        <p:nvSpPr>
          <p:cNvPr id="558" name="Google Shape;558;p57"/>
          <p:cNvSpPr txBox="1">
            <a:spLocks noGrp="1"/>
          </p:cNvSpPr>
          <p:nvPr>
            <p:ph type="body" idx="2"/>
          </p:nvPr>
        </p:nvSpPr>
        <p:spPr>
          <a:xfrm>
            <a:off x="5152695" y="1033247"/>
            <a:ext cx="3733799" cy="54788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chemeClr val="dk1"/>
                </a:solidFill>
              </a:rPr>
              <a:t>After</a:t>
            </a:r>
            <a:endParaRPr/>
          </a:p>
        </p:txBody>
      </p:sp>
      <p:sp>
        <p:nvSpPr>
          <p:cNvPr id="559" name="Google Shape;559;p57"/>
          <p:cNvSpPr txBox="1">
            <a:spLocks noGrp="1"/>
          </p:cNvSpPr>
          <p:nvPr>
            <p:ph type="body" idx="4"/>
          </p:nvPr>
        </p:nvSpPr>
        <p:spPr>
          <a:xfrm>
            <a:off x="5152696" y="1637357"/>
            <a:ext cx="3733800" cy="4390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040"/>
              <a:buNone/>
            </a:pPr>
            <a:r>
              <a:rPr lang="en-US" sz="2400">
                <a:latin typeface="Source Sans Pro"/>
                <a:ea typeface="Source Sans Pro"/>
                <a:cs typeface="Source Sans Pro"/>
                <a:sym typeface="Source Sans Pro"/>
              </a:rPr>
              <a:t>Students will be able to recall basic multiplication and division facts with fluency and accuracy and apply their understanding of multiplication and division to solve one and two-step word problems.</a:t>
            </a:r>
            <a:endParaRPr sz="2400">
              <a:latin typeface="Source Sans Pro"/>
              <a:ea typeface="Source Sans Pro"/>
              <a:cs typeface="Source Sans Pro"/>
              <a:sym typeface="Source Sans Pro"/>
            </a:endParaRPr>
          </a:p>
        </p:txBody>
      </p:sp>
      <p:sp>
        <p:nvSpPr>
          <p:cNvPr id="560" name="Google Shape;560;p5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49</a:t>
            </a:fld>
            <a:endParaRPr sz="18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521854" y="223981"/>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About you…</a:t>
            </a:r>
            <a:endParaRPr dirty="0"/>
          </a:p>
        </p:txBody>
      </p:sp>
      <p:sp>
        <p:nvSpPr>
          <p:cNvPr id="129" name="Google Shape;129;p10"/>
          <p:cNvSpPr txBox="1"/>
          <p:nvPr/>
        </p:nvSpPr>
        <p:spPr>
          <a:xfrm>
            <a:off x="521855" y="1267323"/>
            <a:ext cx="7849200" cy="347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Source Sans Pro"/>
              <a:buNone/>
            </a:pPr>
            <a:endParaRPr sz="40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dk1"/>
              </a:buClr>
              <a:buSzPts val="4000"/>
              <a:buFont typeface="Source Sans Pro"/>
              <a:buNone/>
            </a:pPr>
            <a:endParaRPr sz="4000" dirty="0">
              <a:solidFill>
                <a:schemeClr val="dk1"/>
              </a:solidFill>
              <a:latin typeface="Source Sans Pro"/>
              <a:ea typeface="Source Sans Pro"/>
              <a:cs typeface="Source Sans Pro"/>
              <a:sym typeface="Source Sans Pro"/>
            </a:endParaRPr>
          </a:p>
          <a:p>
            <a:pPr marL="571500" marR="0" lvl="0" indent="-508000" algn="l" rtl="0">
              <a:spcBef>
                <a:spcPts val="0"/>
              </a:spcBef>
              <a:spcAft>
                <a:spcPts val="0"/>
              </a:spcAft>
              <a:buClr>
                <a:srgbClr val="0000B2"/>
              </a:buClr>
              <a:buSzPts val="3000"/>
              <a:buFont typeface="Arial"/>
              <a:buChar char="•"/>
            </a:pPr>
            <a:r>
              <a:rPr lang="en-US" sz="3000" dirty="0">
                <a:solidFill>
                  <a:schemeClr val="dk1"/>
                </a:solidFill>
                <a:latin typeface="Source Sans Pro"/>
                <a:ea typeface="Source Sans Pro"/>
                <a:cs typeface="Source Sans Pro"/>
                <a:sym typeface="Source Sans Pro"/>
              </a:rPr>
              <a:t>Share a time when you (or your students or children) </a:t>
            </a:r>
            <a:r>
              <a:rPr lang="en-US" sz="3000"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demonstrated</a:t>
            </a:r>
            <a:r>
              <a:rPr lang="en-US" sz="3000" dirty="0">
                <a:solidFill>
                  <a:schemeClr val="dk1"/>
                </a:solidFill>
                <a:latin typeface="Source Sans Pro"/>
                <a:ea typeface="Source Sans Pro"/>
                <a:cs typeface="Source Sans Pro"/>
                <a:sym typeface="Source Sans Pro"/>
              </a:rPr>
              <a:t> growth.</a:t>
            </a:r>
            <a:endParaRPr sz="400" dirty="0"/>
          </a:p>
          <a:p>
            <a:pPr marL="571500" marR="0" lvl="0" indent="-317500" algn="l" rtl="0">
              <a:spcBef>
                <a:spcPts val="0"/>
              </a:spcBef>
              <a:spcAft>
                <a:spcPts val="0"/>
              </a:spcAft>
              <a:buClr>
                <a:srgbClr val="0000B2"/>
              </a:buClr>
              <a:buSzPts val="4000"/>
              <a:buFont typeface="Arial"/>
              <a:buNone/>
            </a:pPr>
            <a:endParaRPr sz="4000" dirty="0">
              <a:solidFill>
                <a:schemeClr val="dk1"/>
              </a:solidFill>
              <a:latin typeface="Source Sans Pro"/>
              <a:ea typeface="Source Sans Pro"/>
              <a:cs typeface="Source Sans Pro"/>
              <a:sym typeface="Source Sans Pro"/>
            </a:endParaRPr>
          </a:p>
          <a:p>
            <a:pPr marL="571500" marR="0" lvl="0" indent="-317500" algn="l" rtl="0">
              <a:spcBef>
                <a:spcPts val="0"/>
              </a:spcBef>
              <a:spcAft>
                <a:spcPts val="0"/>
              </a:spcAft>
              <a:buClr>
                <a:srgbClr val="0000B2"/>
              </a:buClr>
              <a:buSzPts val="4000"/>
              <a:buFont typeface="Arial"/>
              <a:buNone/>
            </a:pPr>
            <a:endParaRPr sz="4000" dirty="0">
              <a:solidFill>
                <a:schemeClr val="dk1"/>
              </a:solidFill>
              <a:latin typeface="Source Sans Pro"/>
              <a:ea typeface="Source Sans Pro"/>
              <a:cs typeface="Source Sans Pro"/>
              <a:sym typeface="Source Sans Pro"/>
            </a:endParaRPr>
          </a:p>
        </p:txBody>
      </p:sp>
      <p:sp>
        <p:nvSpPr>
          <p:cNvPr id="130" name="Google Shape;130;p1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a:t>
            </a:fld>
            <a:endParaRPr sz="1800">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8"/>
          <p:cNvSpPr txBox="1">
            <a:spLocks noGrp="1"/>
          </p:cNvSpPr>
          <p:nvPr>
            <p:ph type="title" idx="4294967295"/>
          </p:nvPr>
        </p:nvSpPr>
        <p:spPr>
          <a:xfrm>
            <a:off x="457200" y="3840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6"/>
                  </a:ext>
                </a:extLst>
              </a:rPr>
              <a:t>–</a:t>
            </a:r>
            <a:r>
              <a:rPr lang="en-US" sz="4800" b="0" i="0" u="none" strike="noStrike" cap="none" dirty="0">
                <a:latin typeface="Source Sans Pro"/>
                <a:ea typeface="Source Sans Pro"/>
                <a:cs typeface="Source Sans Pro"/>
                <a:sym typeface="Source Sans Pro"/>
              </a:rPr>
              <a:t> 2 </a:t>
            </a:r>
            <a:endParaRPr dirty="0"/>
          </a:p>
        </p:txBody>
      </p:sp>
      <p:sp>
        <p:nvSpPr>
          <p:cNvPr id="567" name="Google Shape;567;p58"/>
          <p:cNvSpPr txBox="1">
            <a:spLocks noGrp="1"/>
          </p:cNvSpPr>
          <p:nvPr>
            <p:ph type="body" idx="1"/>
          </p:nvPr>
        </p:nvSpPr>
        <p:spPr>
          <a:xfrm>
            <a:off x="457200" y="1448833"/>
            <a:ext cx="8229600" cy="4049923"/>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groups:</a:t>
            </a:r>
            <a:endParaRPr dirty="0"/>
          </a:p>
          <a:p>
            <a:pPr marL="457200" lvl="0" indent="-457200" algn="l" rtl="0">
              <a:spcBef>
                <a:spcPts val="0"/>
              </a:spcBef>
              <a:spcAft>
                <a:spcPts val="0"/>
              </a:spcAft>
              <a:buClr>
                <a:srgbClr val="17365D"/>
              </a:buClr>
              <a:buSzPts val="2700"/>
              <a:buFont typeface="Arial"/>
              <a:buChar char="•"/>
            </a:pPr>
            <a:r>
              <a:rPr lang="en-US" dirty="0"/>
              <a:t> Select one of the three non-exemplar skill statements you reviewed previously.</a:t>
            </a:r>
            <a:endParaRPr dirty="0"/>
          </a:p>
          <a:p>
            <a:pPr marL="457200" lvl="0" indent="-457200" algn="l" rtl="0">
              <a:spcBef>
                <a:spcPts val="540"/>
              </a:spcBef>
              <a:spcAft>
                <a:spcPts val="0"/>
              </a:spcAft>
              <a:buClr>
                <a:srgbClr val="17365D"/>
              </a:buClr>
              <a:buSzPts val="2700"/>
              <a:buFont typeface="Arial"/>
              <a:buChar char="•"/>
            </a:pPr>
            <a:r>
              <a:rPr lang="en-US" dirty="0"/>
              <a:t>As a group, strengthen it to align with the Success Criteria.</a:t>
            </a:r>
            <a:endParaRPr dirty="0"/>
          </a:p>
          <a:p>
            <a:pPr marL="457200" lvl="0" indent="-457200" algn="l" rtl="0">
              <a:spcBef>
                <a:spcPts val="540"/>
              </a:spcBef>
              <a:spcAft>
                <a:spcPts val="0"/>
              </a:spcAft>
              <a:buClr>
                <a:srgbClr val="17365D"/>
              </a:buClr>
              <a:buSzPts val="2700"/>
              <a:buFont typeface="Arial"/>
              <a:buChar char="•"/>
            </a:pPr>
            <a:r>
              <a:rPr lang="en-US" dirty="0"/>
              <a:t>Prepare  to share your before/after versions and rationale in whole group.</a:t>
            </a:r>
            <a:endParaRPr dirty="0"/>
          </a:p>
          <a:p>
            <a:pPr marL="255985" lvl="0" indent="-255985" algn="l" rtl="0">
              <a:spcBef>
                <a:spcPts val="540"/>
              </a:spcBef>
              <a:spcAft>
                <a:spcPts val="0"/>
              </a:spcAft>
              <a:buNone/>
            </a:pPr>
            <a:endParaRPr dirty="0"/>
          </a:p>
        </p:txBody>
      </p:sp>
      <p:sp>
        <p:nvSpPr>
          <p:cNvPr id="568" name="Google Shape;568;p5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50</a:t>
            </a:fld>
            <a:endParaRPr sz="1800">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9"/>
          <p:cNvSpPr txBox="1">
            <a:spLocks noGrp="1"/>
          </p:cNvSpPr>
          <p:nvPr>
            <p:ph type="title"/>
          </p:nvPr>
        </p:nvSpPr>
        <p:spPr>
          <a:xfrm>
            <a:off x="628650" y="365126"/>
            <a:ext cx="8229600" cy="9992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A Resource to Review</a:t>
            </a:r>
            <a:r>
              <a:rPr lang="en-US" sz="3500" b="0" dirty="0">
                <a:solidFill>
                  <a:srgbClr val="70659A"/>
                </a:solidFill>
              </a:rPr>
              <a:t> (and use later!)</a:t>
            </a:r>
            <a:endParaRPr dirty="0"/>
          </a:p>
        </p:txBody>
      </p:sp>
      <p:sp>
        <p:nvSpPr>
          <p:cNvPr id="575" name="Google Shape;575;p59"/>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3200"/>
              <a:buFont typeface="Arial"/>
              <a:buChar char="•"/>
            </a:pPr>
            <a:r>
              <a:rPr lang="en-US" sz="3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7"/>
                  </a:ext>
                </a:extLst>
              </a:rPr>
              <a:t>You can find the</a:t>
            </a:r>
            <a:r>
              <a:rPr lang="en-US" sz="3200"/>
              <a:t> full list of revised Skill Statements in the Google drive, and also in the chat. Take a few minutes to review.</a:t>
            </a:r>
            <a:endParaRPr/>
          </a:p>
          <a:p>
            <a:pPr marL="457200" lvl="0" indent="-254000" algn="l" rtl="0">
              <a:spcBef>
                <a:spcPts val="640"/>
              </a:spcBef>
              <a:spcAft>
                <a:spcPts val="0"/>
              </a:spcAft>
              <a:buClr>
                <a:srgbClr val="F89C4D"/>
              </a:buClr>
              <a:buSzPts val="3200"/>
              <a:buFont typeface="Arial"/>
              <a:buNone/>
            </a:pPr>
            <a:endParaRPr sz="3200"/>
          </a:p>
          <a:p>
            <a:pPr marL="457200" lvl="0" indent="-457200" algn="l" rtl="0">
              <a:spcBef>
                <a:spcPts val="640"/>
              </a:spcBef>
              <a:spcAft>
                <a:spcPts val="0"/>
              </a:spcAft>
              <a:buClr>
                <a:srgbClr val="F89C4D"/>
              </a:buClr>
              <a:buSzPts val="3200"/>
              <a:buFont typeface="Arial"/>
              <a:buChar char="•"/>
            </a:pPr>
            <a:r>
              <a:rPr lang="en-US" sz="3200"/>
              <a:t>What do you notice about the revised skill statements compared to their original non-exemplar format?</a:t>
            </a:r>
            <a:endParaRPr/>
          </a:p>
        </p:txBody>
      </p:sp>
      <p:sp>
        <p:nvSpPr>
          <p:cNvPr id="576" name="Google Shape;576;p5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51</a:t>
            </a:fld>
            <a:endParaRPr sz="1800">
              <a:solidFill>
                <a:srgbClr val="FFFF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0"/>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dirty="0">
                <a:solidFill>
                  <a:srgbClr val="F0F0F0"/>
                </a:solidFill>
              </a:rPr>
              <a:t>Student Learning Objectives Form </a:t>
            </a:r>
            <a:endParaRPr dirty="0">
              <a:solidFill>
                <a:srgbClr val="F0F0F0"/>
              </a:solidFill>
            </a:endParaRPr>
          </a:p>
        </p:txBody>
      </p:sp>
      <p:pic>
        <p:nvPicPr>
          <p:cNvPr id="583" name="Google Shape;583;p60" descr="Image of a blank Student Learning Objectives Form"/>
          <p:cNvPicPr preferRelativeResize="0"/>
          <p:nvPr/>
        </p:nvPicPr>
        <p:blipFill rotWithShape="1">
          <a:blip r:embed="rId3">
            <a:alphaModFix/>
          </a:blip>
          <a:srcRect/>
          <a:stretch/>
        </p:blipFill>
        <p:spPr>
          <a:xfrm>
            <a:off x="628650" y="237423"/>
            <a:ext cx="5695749" cy="5508057"/>
          </a:xfrm>
          <a:prstGeom prst="rect">
            <a:avLst/>
          </a:prstGeom>
          <a:ln>
            <a:noFill/>
          </a:ln>
          <a:effectLst>
            <a:outerShdw blurRad="292100" dist="139700" dir="2700000" algn="tl" rotWithShape="0">
              <a:srgbClr val="333333">
                <a:alpha val="65000"/>
              </a:srgbClr>
            </a:outerShdw>
          </a:effectLst>
        </p:spPr>
      </p:pic>
      <p:sp>
        <p:nvSpPr>
          <p:cNvPr id="584" name="Google Shape;584;p60"/>
          <p:cNvSpPr txBox="1"/>
          <p:nvPr/>
        </p:nvSpPr>
        <p:spPr>
          <a:xfrm>
            <a:off x="6596315" y="1195758"/>
            <a:ext cx="2162674" cy="1938952"/>
          </a:xfrm>
          <a:prstGeom prst="rect">
            <a:avLst/>
          </a:prstGeom>
          <a:noFill/>
          <a:ln w="76200" cap="flat" cmpd="sng">
            <a:solidFill>
              <a:srgbClr val="5783C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Open Sans"/>
                <a:ea typeface="Open Sans"/>
                <a:cs typeface="Open Sans"/>
                <a:sym typeface="Open Sans"/>
              </a:rPr>
              <a:t>Use a blank SLO Form  to record your Skill Statement.</a:t>
            </a:r>
            <a:endParaRPr>
              <a:latin typeface="Open Sans"/>
              <a:ea typeface="Open Sans"/>
              <a:cs typeface="Open Sans"/>
              <a:sym typeface="Open Sans"/>
            </a:endParaRPr>
          </a:p>
        </p:txBody>
      </p:sp>
      <p:sp>
        <p:nvSpPr>
          <p:cNvPr id="585" name="Google Shape;585;p6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52</a:t>
            </a:fld>
            <a:endParaRPr sz="1800">
              <a:solidFill>
                <a:srgbClr val="FFFFFF"/>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1"/>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i="0" u="none" strike="noStrike" cap="none" dirty="0">
                <a:solidFill>
                  <a:schemeClr val="accen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4"/>
                  </a:ext>
                </a:extLst>
              </a:rPr>
              <a:t>Your Turn!</a:t>
            </a:r>
            <a:endParaRPr dirty="0"/>
          </a:p>
        </p:txBody>
      </p:sp>
      <p:sp>
        <p:nvSpPr>
          <p:cNvPr id="592" name="Google Shape;592;p61"/>
          <p:cNvSpPr txBox="1">
            <a:spLocks noGrp="1"/>
          </p:cNvSpPr>
          <p:nvPr>
            <p:ph type="body" idx="1"/>
          </p:nvPr>
        </p:nvSpPr>
        <p:spPr>
          <a:xfrm>
            <a:off x="457200" y="1448825"/>
            <a:ext cx="8421300" cy="454650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Source Sans Pro"/>
              <a:buChar char="•"/>
            </a:pPr>
            <a:r>
              <a:rPr lang="en-US" dirty="0"/>
              <a:t>Using either the last subject you taught, or your favorite subject, write an SLO Skill Statement that aligns to the Success Criteria. </a:t>
            </a:r>
            <a:endParaRPr dirty="0"/>
          </a:p>
          <a:p>
            <a:pPr marL="323850" lvl="1" indent="0" algn="l" rtl="0">
              <a:spcBef>
                <a:spcPts val="0"/>
              </a:spcBef>
              <a:spcAft>
                <a:spcPts val="0"/>
              </a:spcAft>
              <a:buClr>
                <a:srgbClr val="17365D"/>
              </a:buClr>
              <a:buSzPts val="2700"/>
              <a:buNone/>
            </a:pPr>
            <a:r>
              <a:rPr lang="en-US" b="1" dirty="0"/>
              <a:t>  (7 minutes)</a:t>
            </a:r>
            <a:endParaRPr dirty="0"/>
          </a:p>
          <a:p>
            <a:pPr marL="457200" lvl="0" indent="-457200" algn="l" rtl="0">
              <a:spcBef>
                <a:spcPts val="540"/>
              </a:spcBef>
              <a:spcAft>
                <a:spcPts val="0"/>
              </a:spcAft>
              <a:buClr>
                <a:srgbClr val="17365D"/>
              </a:buClr>
              <a:buSzPts val="2700"/>
              <a:buFont typeface="Source Sans Pro"/>
              <a:buChar char="•"/>
            </a:pPr>
            <a:r>
              <a:rPr lang="en-US" dirty="0"/>
              <a:t>Hint: look up the TEKS for your course to get started!</a:t>
            </a:r>
            <a:endParaRPr dirty="0"/>
          </a:p>
          <a:p>
            <a:pPr marL="0" lvl="0" indent="0" algn="l" rtl="0">
              <a:spcBef>
                <a:spcPts val="540"/>
              </a:spcBef>
              <a:spcAft>
                <a:spcPts val="0"/>
              </a:spcAft>
              <a:buNone/>
            </a:pPr>
            <a:r>
              <a:rPr lang="en-US" dirty="0"/>
              <a:t>	</a:t>
            </a:r>
            <a:r>
              <a:rPr lang="en-US" u="sng" dirty="0">
                <a:solidFill>
                  <a:schemeClr val="hlink"/>
                </a:solidFill>
                <a:hlinkClick r:id="rId3"/>
              </a:rPr>
              <a:t>TEKS main site</a:t>
            </a:r>
            <a:endParaRPr dirty="0"/>
          </a:p>
          <a:p>
            <a:pPr marL="457200" lvl="0" indent="-457200" algn="l" rtl="0">
              <a:spcBef>
                <a:spcPts val="540"/>
              </a:spcBef>
              <a:spcAft>
                <a:spcPts val="0"/>
              </a:spcAft>
              <a:buClr>
                <a:srgbClr val="17365D"/>
              </a:buClr>
              <a:buSzPts val="2700"/>
              <a:buFont typeface="Source Sans Pro"/>
              <a:buChar char="•"/>
            </a:pPr>
            <a:r>
              <a:rPr lang="en-US" dirty="0"/>
              <a:t>Be prepared to share.</a:t>
            </a:r>
            <a:endParaRPr dirty="0"/>
          </a:p>
          <a:p>
            <a:pPr marL="457200" lvl="0" indent="-457200" algn="l" rtl="0">
              <a:spcBef>
                <a:spcPts val="540"/>
              </a:spcBef>
              <a:spcAft>
                <a:spcPts val="0"/>
              </a:spcAft>
              <a:buClr>
                <a:srgbClr val="17365D"/>
              </a:buClr>
              <a:buSzPts val="2700"/>
              <a:buFont typeface="Source Sans Pro"/>
              <a:buChar char="•"/>
            </a:pPr>
            <a:r>
              <a:rPr lang="en-US" dirty="0"/>
              <a:t>The Skill Statement you create will be the basis of your work for the rest of this training.</a:t>
            </a: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593" name="Google Shape;593;p6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53</a:t>
            </a:fld>
            <a:endParaRPr sz="1800">
              <a:solidFill>
                <a:srgbClr val="FFFFF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3"/>
          <p:cNvSpPr txBox="1">
            <a:spLocks noGrp="1"/>
          </p:cNvSpPr>
          <p:nvPr>
            <p:ph type="title"/>
          </p:nvPr>
        </p:nvSpPr>
        <p:spPr>
          <a:xfrm>
            <a:off x="457200" y="274637"/>
            <a:ext cx="82296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Logistics - Year One</a:t>
            </a:r>
            <a:endParaRPr dirty="0"/>
          </a:p>
        </p:txBody>
      </p:sp>
      <p:sp>
        <p:nvSpPr>
          <p:cNvPr id="608" name="Google Shape;608;p63"/>
          <p:cNvSpPr txBox="1">
            <a:spLocks noGrp="1"/>
          </p:cNvSpPr>
          <p:nvPr>
            <p:ph type="body" idx="1"/>
          </p:nvPr>
        </p:nvSpPr>
        <p:spPr>
          <a:xfrm>
            <a:off x="457200" y="1422400"/>
            <a:ext cx="8229600" cy="45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2295"/>
              <a:buFont typeface="Noto Sans Symbols"/>
              <a:buNone/>
            </a:pPr>
            <a:r>
              <a:rPr lang="en-US" sz="2700" b="1" i="1" dirty="0"/>
              <a:t>When do I determine the content area and focus for my SLO?</a:t>
            </a:r>
            <a:endParaRPr dirty="0"/>
          </a:p>
          <a:p>
            <a:pPr marL="0" lvl="0" indent="0" algn="l" rtl="0">
              <a:spcBef>
                <a:spcPts val="0"/>
              </a:spcBef>
              <a:spcAft>
                <a:spcPts val="0"/>
              </a:spcAft>
              <a:buSzPts val="1020"/>
              <a:buNone/>
            </a:pPr>
            <a:endParaRPr sz="1200" dirty="0"/>
          </a:p>
          <a:p>
            <a:pPr marL="0" lvl="0" indent="0" algn="l" rtl="0">
              <a:spcBef>
                <a:spcPts val="0"/>
              </a:spcBef>
              <a:spcAft>
                <a:spcPts val="0"/>
              </a:spcAft>
              <a:buSzPts val="2295"/>
              <a:buNone/>
            </a:pPr>
            <a:r>
              <a:rPr lang="en-US" sz="2700" dirty="0"/>
              <a:t>At the beginning of the year after SLO teacher orientation</a:t>
            </a:r>
            <a:endParaRPr dirty="0"/>
          </a:p>
          <a:p>
            <a:pPr marL="0" lvl="0" indent="0" algn="l" rtl="0">
              <a:spcBef>
                <a:spcPts val="0"/>
              </a:spcBef>
              <a:spcAft>
                <a:spcPts val="0"/>
              </a:spcAft>
              <a:buSzPts val="1020"/>
              <a:buNone/>
            </a:pPr>
            <a:endParaRPr sz="1200" dirty="0"/>
          </a:p>
          <a:p>
            <a:pPr marL="0" lvl="0" indent="0" algn="l" rtl="0">
              <a:spcBef>
                <a:spcPts val="0"/>
              </a:spcBef>
              <a:spcAft>
                <a:spcPts val="0"/>
              </a:spcAft>
              <a:buSzPts val="2295"/>
              <a:buNone/>
            </a:pPr>
            <a:r>
              <a:rPr lang="en-US" sz="2700" b="1" i="1" dirty="0"/>
              <a:t>When do I write my SLO Skill Statement?</a:t>
            </a:r>
            <a:endParaRPr dirty="0"/>
          </a:p>
          <a:p>
            <a:pPr marL="0" lvl="0" indent="0" algn="l" rtl="0">
              <a:spcBef>
                <a:spcPts val="0"/>
              </a:spcBef>
              <a:spcAft>
                <a:spcPts val="0"/>
              </a:spcAft>
              <a:buSzPts val="1020"/>
              <a:buNone/>
            </a:pPr>
            <a:endParaRPr sz="1200" b="1" i="1" dirty="0"/>
          </a:p>
          <a:p>
            <a:pPr marL="0" lvl="0" indent="0" algn="l" rtl="0">
              <a:spcBef>
                <a:spcPts val="0"/>
              </a:spcBef>
              <a:spcAft>
                <a:spcPts val="0"/>
              </a:spcAft>
              <a:buSzPts val="2295"/>
              <a:buNone/>
            </a:pPr>
            <a:r>
              <a:rPr lang="en-US" sz="2700" dirty="0"/>
              <a:t>During the first few weeks of school</a:t>
            </a:r>
            <a:endParaRPr dirty="0"/>
          </a:p>
          <a:p>
            <a:pPr marL="0" lvl="0" indent="0" algn="l" rtl="0">
              <a:spcBef>
                <a:spcPts val="0"/>
              </a:spcBef>
              <a:spcAft>
                <a:spcPts val="0"/>
              </a:spcAft>
              <a:buSzPts val="2210"/>
              <a:buNone/>
            </a:pPr>
            <a:endParaRPr dirty="0"/>
          </a:p>
          <a:p>
            <a:pPr marL="274320" lvl="0" indent="-133985" algn="l" rtl="0">
              <a:spcBef>
                <a:spcPts val="0"/>
              </a:spcBef>
              <a:spcAft>
                <a:spcPts val="0"/>
              </a:spcAft>
              <a:buSzPts val="2210"/>
              <a:buNone/>
            </a:pPr>
            <a:endParaRPr dirty="0"/>
          </a:p>
        </p:txBody>
      </p:sp>
      <p:sp>
        <p:nvSpPr>
          <p:cNvPr id="609" name="Google Shape;609;p6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54</a:t>
            </a:fld>
            <a:endParaRPr sz="1800">
              <a:solidFill>
                <a:srgbClr val="FFFFFF"/>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4"/>
          <p:cNvSpPr txBox="1">
            <a:spLocks noGrp="1"/>
          </p:cNvSpPr>
          <p:nvPr>
            <p:ph type="title"/>
          </p:nvPr>
        </p:nvSpPr>
        <p:spPr>
          <a:xfrm>
            <a:off x="308113" y="284163"/>
            <a:ext cx="8835887" cy="895784"/>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Logistics - Years Two and Beyond</a:t>
            </a:r>
            <a:endParaRPr dirty="0"/>
          </a:p>
        </p:txBody>
      </p:sp>
      <p:sp>
        <p:nvSpPr>
          <p:cNvPr id="616" name="Google Shape;616;p64"/>
          <p:cNvSpPr txBox="1">
            <a:spLocks noGrp="1"/>
          </p:cNvSpPr>
          <p:nvPr>
            <p:ph type="body" idx="1"/>
          </p:nvPr>
        </p:nvSpPr>
        <p:spPr>
          <a:xfrm>
            <a:off x="308113" y="1422399"/>
            <a:ext cx="8378687" cy="515143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295"/>
              <a:buFont typeface="Noto Sans Symbols"/>
              <a:buNone/>
            </a:pPr>
            <a:r>
              <a:rPr lang="en-US" sz="2700" b="1" i="1" u="none" strike="noStrike" cap="none" dirty="0">
                <a:solidFill>
                  <a:schemeClr val="dk1"/>
                </a:solidFill>
              </a:rPr>
              <a:t>When do I determine the content area for my SLO?</a:t>
            </a:r>
            <a:endParaRPr dirty="0"/>
          </a:p>
          <a:p>
            <a:pPr marL="0" marR="0" lvl="0" indent="0" algn="l" rtl="0">
              <a:spcBef>
                <a:spcPts val="580"/>
              </a:spcBef>
              <a:spcAft>
                <a:spcPts val="0"/>
              </a:spcAft>
              <a:buClr>
                <a:schemeClr val="accent1"/>
              </a:buClr>
              <a:buSzPts val="1020"/>
              <a:buFont typeface="Noto Sans Symbols"/>
              <a:buNone/>
            </a:pPr>
            <a:endParaRPr sz="1200" dirty="0"/>
          </a:p>
          <a:p>
            <a:pPr marL="0" marR="0" lvl="0" indent="0" algn="l" rtl="0">
              <a:spcBef>
                <a:spcPts val="580"/>
              </a:spcBef>
              <a:spcAft>
                <a:spcPts val="0"/>
              </a:spcAft>
              <a:buSzPts val="2295"/>
              <a:buNone/>
            </a:pPr>
            <a:r>
              <a:rPr lang="en-US" sz="2700" b="0" i="0" u="none" strike="noStrike" cap="none" dirty="0">
                <a:solidFill>
                  <a:schemeClr val="dk1"/>
                </a:solidFill>
              </a:rPr>
              <a:t>During my End-of-Year Conference when mapping out my goal-setting and professional development plan</a:t>
            </a:r>
            <a:endParaRPr dirty="0"/>
          </a:p>
          <a:p>
            <a:pPr marL="0" marR="0" lvl="0" indent="0" algn="l" rtl="0">
              <a:spcBef>
                <a:spcPts val="580"/>
              </a:spcBef>
              <a:spcAft>
                <a:spcPts val="0"/>
              </a:spcAft>
              <a:buClr>
                <a:schemeClr val="accent1"/>
              </a:buClr>
              <a:buSzPts val="1020"/>
              <a:buFont typeface="Noto Sans Symbols"/>
              <a:buNone/>
            </a:pPr>
            <a:endParaRPr sz="1200" b="1" i="1" dirty="0"/>
          </a:p>
          <a:p>
            <a:pPr marL="0" marR="0" lvl="0" indent="0" algn="l" rtl="0">
              <a:spcBef>
                <a:spcPts val="580"/>
              </a:spcBef>
              <a:spcAft>
                <a:spcPts val="0"/>
              </a:spcAft>
              <a:buClr>
                <a:schemeClr val="accent1"/>
              </a:buClr>
              <a:buSzPts val="2295"/>
              <a:buFont typeface="Noto Sans Symbols"/>
              <a:buNone/>
            </a:pPr>
            <a:r>
              <a:rPr lang="en-US" sz="2700" b="1" i="1" u="none" strike="noStrike" cap="none" dirty="0">
                <a:solidFill>
                  <a:schemeClr val="dk1"/>
                </a:solidFill>
              </a:rPr>
              <a:t>When do I determine the skill focus for my SLO?</a:t>
            </a:r>
            <a:endParaRPr dirty="0"/>
          </a:p>
          <a:p>
            <a:pPr marL="0" marR="0" lvl="0" indent="0" algn="l" rtl="0">
              <a:spcBef>
                <a:spcPts val="580"/>
              </a:spcBef>
              <a:spcAft>
                <a:spcPts val="0"/>
              </a:spcAft>
              <a:buClr>
                <a:schemeClr val="accent1"/>
              </a:buClr>
              <a:buSzPts val="1020"/>
              <a:buFont typeface="Noto Sans Symbols"/>
              <a:buNone/>
            </a:pPr>
            <a:endParaRPr sz="1200" dirty="0"/>
          </a:p>
          <a:p>
            <a:pPr marL="0" marR="0" lvl="0" indent="0" algn="l" rtl="0">
              <a:spcBef>
                <a:spcPts val="580"/>
              </a:spcBef>
              <a:spcAft>
                <a:spcPts val="0"/>
              </a:spcAft>
              <a:buSzPts val="2295"/>
              <a:buNone/>
            </a:pPr>
            <a:r>
              <a:rPr lang="en-US" sz="2700" b="0" i="0" u="none" strike="noStrike" cap="none" dirty="0">
                <a:solidFill>
                  <a:schemeClr val="dk1"/>
                </a:solidFill>
              </a:rPr>
              <a:t>Before school starts or immediately after school begins</a:t>
            </a:r>
            <a:endParaRPr dirty="0"/>
          </a:p>
          <a:p>
            <a:pPr marL="0" marR="0" lvl="0" indent="0" algn="l" rtl="0">
              <a:spcBef>
                <a:spcPts val="580"/>
              </a:spcBef>
              <a:spcAft>
                <a:spcPts val="0"/>
              </a:spcAft>
              <a:buSzPts val="1020"/>
              <a:buNone/>
            </a:pPr>
            <a:endParaRPr sz="1200" dirty="0"/>
          </a:p>
          <a:p>
            <a:pPr marL="0" marR="0" lvl="0" indent="0" algn="l" rtl="0">
              <a:spcBef>
                <a:spcPts val="580"/>
              </a:spcBef>
              <a:spcAft>
                <a:spcPts val="0"/>
              </a:spcAft>
              <a:buSzPts val="2295"/>
              <a:buNone/>
            </a:pPr>
            <a:r>
              <a:rPr lang="en-US" sz="2700" b="1" i="1" u="none" strike="noStrike" cap="none" dirty="0">
                <a:solidFill>
                  <a:schemeClr val="dk1"/>
                </a:solidFill>
              </a:rPr>
              <a:t>When do I write my Skill Statement?</a:t>
            </a:r>
            <a:endParaRPr dirty="0"/>
          </a:p>
          <a:p>
            <a:pPr marL="0" marR="0" lvl="0" indent="0" algn="l" rtl="0">
              <a:spcBef>
                <a:spcPts val="580"/>
              </a:spcBef>
              <a:spcAft>
                <a:spcPts val="0"/>
              </a:spcAft>
              <a:buSzPts val="1020"/>
              <a:buNone/>
            </a:pPr>
            <a:endParaRPr sz="1200" b="1" i="1" u="none" strike="noStrike" cap="none" dirty="0">
              <a:solidFill>
                <a:schemeClr val="dk1"/>
              </a:solidFill>
            </a:endParaRPr>
          </a:p>
          <a:p>
            <a:pPr marL="0" marR="0" lvl="0" indent="0" algn="l" rtl="0">
              <a:spcBef>
                <a:spcPts val="580"/>
              </a:spcBef>
              <a:spcAft>
                <a:spcPts val="0"/>
              </a:spcAft>
              <a:buSzPts val="2295"/>
              <a:buNone/>
            </a:pPr>
            <a:r>
              <a:rPr lang="en-US" sz="2700" dirty="0"/>
              <a:t>During the first few weeks of school</a:t>
            </a:r>
            <a:endParaRPr sz="2700" b="0" i="0" u="none" strike="noStrike" cap="none" dirty="0">
              <a:solidFill>
                <a:schemeClr val="dk1"/>
              </a:solidFill>
            </a:endParaRPr>
          </a:p>
        </p:txBody>
      </p:sp>
      <p:sp>
        <p:nvSpPr>
          <p:cNvPr id="617" name="Google Shape;617;p6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55</a:t>
            </a:fld>
            <a:endParaRPr sz="1800">
              <a:solidFill>
                <a:srgbClr val="FFFFFF"/>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5"/>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2 </a:t>
            </a:r>
            <a:endParaRPr dirty="0"/>
          </a:p>
        </p:txBody>
      </p:sp>
      <p:sp>
        <p:nvSpPr>
          <p:cNvPr id="624" name="Google Shape;624;p65"/>
          <p:cNvSpPr txBox="1">
            <a:spLocks noGrp="1"/>
          </p:cNvSpPr>
          <p:nvPr>
            <p:ph type="body" idx="1"/>
          </p:nvPr>
        </p:nvSpPr>
        <p:spPr>
          <a:xfrm>
            <a:off x="685800" y="2546825"/>
            <a:ext cx="7772400" cy="130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95"/>
              <a:buNone/>
            </a:pPr>
            <a:r>
              <a:rPr lang="en-US" sz="3200" i="1"/>
              <a:t>What are your key takeaways from this section of the SLO?</a:t>
            </a:r>
            <a:endParaRPr sz="3100" i="1"/>
          </a:p>
          <a:p>
            <a:pPr marL="274320" lvl="0" indent="-133985" algn="l" rtl="0">
              <a:spcBef>
                <a:spcPts val="0"/>
              </a:spcBef>
              <a:spcAft>
                <a:spcPts val="0"/>
              </a:spcAft>
              <a:buSzPts val="2210"/>
              <a:buNone/>
            </a:pPr>
            <a:endParaRPr/>
          </a:p>
        </p:txBody>
      </p:sp>
      <p:sp>
        <p:nvSpPr>
          <p:cNvPr id="625" name="Google Shape;625;p6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56</a:t>
            </a:fld>
            <a:endParaRPr sz="1800">
              <a:solidFill>
                <a:srgbClr val="FFFFFF"/>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2011E5F-814B-4023-AA9F-ECEEE9F904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4495" y="274637"/>
            <a:ext cx="783325" cy="10324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6"/>
          <p:cNvSpPr txBox="1">
            <a:spLocks noGrp="1"/>
          </p:cNvSpPr>
          <p:nvPr>
            <p:ph type="title"/>
          </p:nvPr>
        </p:nvSpPr>
        <p:spPr>
          <a:xfrm>
            <a:off x="576470" y="274637"/>
            <a:ext cx="811033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Key Takeaways </a:t>
            </a:r>
            <a:r>
              <a:rPr lang="en-US" sz="4800" dirty="0">
                <a:solidFill>
                  <a:schemeClr val="lt1"/>
                </a:solidFill>
              </a:rPr>
              <a:t>– 2 </a:t>
            </a:r>
            <a:endParaRPr dirty="0"/>
          </a:p>
        </p:txBody>
      </p:sp>
      <p:sp>
        <p:nvSpPr>
          <p:cNvPr id="632" name="Google Shape;632;p66"/>
          <p:cNvSpPr txBox="1">
            <a:spLocks noGrp="1"/>
          </p:cNvSpPr>
          <p:nvPr>
            <p:ph type="body" idx="1"/>
          </p:nvPr>
        </p:nvSpPr>
        <p:spPr>
          <a:xfrm>
            <a:off x="852400" y="1459600"/>
            <a:ext cx="7772400" cy="4597500"/>
          </a:xfrm>
          <a:prstGeom prst="rect">
            <a:avLst/>
          </a:prstGeom>
          <a:noFill/>
          <a:ln>
            <a:noFill/>
          </a:ln>
        </p:spPr>
        <p:txBody>
          <a:bodyPr spcFirstLastPara="1" wrap="square" lIns="91425" tIns="91425" rIns="91425" bIns="91425" anchor="t" anchorCtr="0">
            <a:noAutofit/>
          </a:bodyPr>
          <a:lstStyle/>
          <a:p>
            <a:pPr marL="457200" lvl="0" indent="-368935" algn="l" rtl="0">
              <a:lnSpc>
                <a:spcPct val="100000"/>
              </a:lnSpc>
              <a:spcBef>
                <a:spcPts val="0"/>
              </a:spcBef>
              <a:spcAft>
                <a:spcPts val="0"/>
              </a:spcAft>
              <a:buSzPts val="2210"/>
              <a:buChar char="●"/>
            </a:pPr>
            <a:r>
              <a:rPr lang="en-US" dirty="0"/>
              <a:t>Skill statements should narrow the focus for the SLO.</a:t>
            </a:r>
            <a:endParaRPr dirty="0"/>
          </a:p>
          <a:p>
            <a:pPr marL="457200" lvl="0" indent="-368935" algn="l" rtl="0">
              <a:lnSpc>
                <a:spcPct val="115000"/>
              </a:lnSpc>
              <a:spcBef>
                <a:spcPts val="0"/>
              </a:spcBef>
              <a:spcAft>
                <a:spcPts val="0"/>
              </a:spcAft>
              <a:buSzPts val="2210"/>
              <a:buChar char="●"/>
            </a:pPr>
            <a:r>
              <a:rPr lang="en-US" dirty="0"/>
              <a:t>Foundational skills vs TEKS chasing.</a:t>
            </a:r>
            <a:endParaRPr dirty="0"/>
          </a:p>
          <a:p>
            <a:pPr marL="457200" lvl="0" indent="-368935" algn="l" rtl="0">
              <a:lnSpc>
                <a:spcPct val="115000"/>
              </a:lnSpc>
              <a:spcBef>
                <a:spcPts val="0"/>
              </a:spcBef>
              <a:spcAft>
                <a:spcPts val="0"/>
              </a:spcAft>
              <a:buSzPts val="2210"/>
              <a:buChar char="●"/>
            </a:pPr>
            <a:r>
              <a:rPr lang="en-US" dirty="0"/>
              <a:t>Success criteria provide guidance.</a:t>
            </a:r>
            <a:endParaRPr dirty="0"/>
          </a:p>
          <a:p>
            <a:pPr marL="457200" lvl="0" indent="-368935" algn="l" rtl="0">
              <a:lnSpc>
                <a:spcPct val="100000"/>
              </a:lnSpc>
              <a:spcBef>
                <a:spcPts val="0"/>
              </a:spcBef>
              <a:spcAft>
                <a:spcPts val="0"/>
              </a:spcAft>
              <a:buSzPts val="221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5"/>
                  </a:ext>
                </a:extLst>
              </a:rPr>
              <a:t>Finding potentia</a:t>
            </a:r>
            <a:r>
              <a:rPr lang="en-US"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6"/>
                  </a:ext>
                </a:extLst>
              </a:rPr>
              <a:t>l</a:t>
            </a:r>
            <a:r>
              <a:rPr lang="en-US" dirty="0"/>
              <a:t> gaps in SLO Skill Statements can be a coaching opportunity: ask questions.</a:t>
            </a:r>
            <a:endParaRPr dirty="0"/>
          </a:p>
          <a:p>
            <a:pPr marL="274320" lvl="0" indent="-133985" algn="l" rtl="0">
              <a:spcBef>
                <a:spcPts val="0"/>
              </a:spcBef>
              <a:spcAft>
                <a:spcPts val="0"/>
              </a:spcAft>
              <a:buSzPts val="2210"/>
              <a:buNone/>
            </a:pPr>
            <a:endParaRPr dirty="0"/>
          </a:p>
        </p:txBody>
      </p:sp>
      <p:sp>
        <p:nvSpPr>
          <p:cNvPr id="633" name="Google Shape;633;p6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57</a:t>
            </a:fld>
            <a:endParaRPr sz="1800">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Initial Skill Profile Section</a:t>
            </a:r>
            <a:endParaRPr dirty="0"/>
          </a:p>
        </p:txBody>
      </p:sp>
      <p:sp>
        <p:nvSpPr>
          <p:cNvPr id="648" name="Google Shape;648;p68">
            <a:extLst>
              <a:ext uri="{C183D7F6-B498-43B3-948B-1728B52AA6E4}">
                <adec:decorative xmlns:adec="http://schemas.microsoft.com/office/drawing/2017/decorative" val="1"/>
              </a:ext>
            </a:extLst>
          </p:cNvPr>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endParaRPr dirty="0">
              <a:solidFill>
                <a:schemeClr val="dk1"/>
              </a:solidFill>
            </a:endParaRPr>
          </a:p>
        </p:txBody>
      </p:sp>
      <p:sp>
        <p:nvSpPr>
          <p:cNvPr id="649" name="Google Shape;649;p6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58</a:t>
            </a:fld>
            <a:endParaRPr sz="1800">
              <a:solidFill>
                <a:srgbClr val="FFFFFF"/>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2"/>
          <p:cNvSpPr txBox="1">
            <a:spLocks noGrp="1"/>
          </p:cNvSpPr>
          <p:nvPr>
            <p:ph type="title"/>
          </p:nvPr>
        </p:nvSpPr>
        <p:spPr>
          <a:xfrm>
            <a:off x="516835" y="274637"/>
            <a:ext cx="8169965"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4 </a:t>
            </a:r>
            <a:endParaRPr dirty="0"/>
          </a:p>
        </p:txBody>
      </p:sp>
      <p:sp>
        <p:nvSpPr>
          <p:cNvPr id="681" name="Google Shape;681;p72"/>
          <p:cNvSpPr txBox="1">
            <a:spLocks noGrp="1"/>
          </p:cNvSpPr>
          <p:nvPr>
            <p:ph type="body" idx="1"/>
          </p:nvPr>
        </p:nvSpPr>
        <p:spPr>
          <a:xfrm>
            <a:off x="516835" y="1422400"/>
            <a:ext cx="8169965" cy="3409092"/>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650"/>
              <a:buFont typeface="Arial"/>
              <a:buNone/>
            </a:pPr>
            <a:endParaRPr sz="3600" dirty="0">
              <a:ln w="0"/>
              <a:solidFill>
                <a:schemeClr val="tx1"/>
              </a:solidFill>
              <a:effectLst>
                <a:outerShdw blurRad="38100" dist="19050" dir="2700000" algn="tl" rotWithShape="0">
                  <a:schemeClr val="dk1">
                    <a:alpha val="40000"/>
                  </a:schemeClr>
                </a:outerShdw>
              </a:effectLst>
            </a:endParaRPr>
          </a:p>
          <a:p>
            <a:pPr marL="0" lvl="0" indent="0" algn="ctr" rtl="0">
              <a:lnSpc>
                <a:spcPct val="115000"/>
              </a:lnSpc>
              <a:spcBef>
                <a:spcPts val="0"/>
              </a:spcBef>
              <a:spcAft>
                <a:spcPts val="0"/>
              </a:spcAft>
              <a:buClr>
                <a:schemeClr val="dk1"/>
              </a:buClr>
              <a:buSzPts val="1650"/>
              <a:buFont typeface="Arial"/>
              <a:buNone/>
            </a:pPr>
            <a:r>
              <a:rPr lang="en-US" sz="3600" dirty="0">
                <a:ln w="0"/>
                <a:solidFill>
                  <a:schemeClr val="tx1"/>
                </a:solidFill>
                <a:effectLst>
                  <a:outerShdw blurRad="38100" dist="19050" dir="2700000" algn="tl" rotWithShape="0">
                    <a:schemeClr val="dk1">
                      <a:alpha val="40000"/>
                    </a:schemeClr>
                  </a:outerShdw>
                </a:effectLst>
              </a:rPr>
              <a:t>The most effective teachers teach the students they have, not the students they think they’ll have.</a:t>
            </a:r>
            <a:endParaRPr dirty="0">
              <a:ln w="0"/>
              <a:solidFill>
                <a:schemeClr val="tx1"/>
              </a:solidFill>
              <a:effectLst>
                <a:outerShdw blurRad="38100" dist="19050" dir="2700000" algn="tl" rotWithShape="0">
                  <a:schemeClr val="dk1">
                    <a:alpha val="40000"/>
                  </a:schemeClr>
                </a:outerShdw>
              </a:effectLst>
            </a:endParaRPr>
          </a:p>
        </p:txBody>
      </p:sp>
      <p:sp>
        <p:nvSpPr>
          <p:cNvPr id="682" name="Google Shape;682;p7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59</a:t>
            </a:fld>
            <a:endParaRPr sz="180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Objectives</a:t>
            </a:r>
            <a:endParaRPr dirty="0"/>
          </a:p>
        </p:txBody>
      </p:sp>
      <p:sp>
        <p:nvSpPr>
          <p:cNvPr id="137" name="Google Shape;137;p12"/>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05" lvl="0" indent="-255905" algn="l" rtl="0">
              <a:spcBef>
                <a:spcPts val="0"/>
              </a:spcBef>
              <a:spcAft>
                <a:spcPts val="0"/>
              </a:spcAft>
              <a:buNone/>
            </a:pPr>
            <a:r>
              <a:rPr lang="en-US" sz="2500" dirty="0">
                <a:latin typeface="Open Sans"/>
                <a:ea typeface="Open Sans"/>
                <a:cs typeface="Open Sans"/>
                <a:sym typeface="Open Sans"/>
              </a:rPr>
              <a:t>Participants will:</a:t>
            </a:r>
            <a:endParaRPr sz="2500" dirty="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dirty="0">
                <a:latin typeface="Open Sans"/>
                <a:ea typeface="Open Sans"/>
                <a:cs typeface="Open Sans"/>
                <a:sym typeface="Open Sans"/>
              </a:rPr>
              <a:t>Understand the SLO process as a valid and reliable measure of student growth.</a:t>
            </a:r>
            <a:endParaRPr sz="2500" dirty="0">
              <a:latin typeface="Open Sans"/>
              <a:ea typeface="Open Sans"/>
              <a:cs typeface="Open Sans"/>
              <a:sym typeface="Open Sans"/>
            </a:endParaRPr>
          </a:p>
          <a:p>
            <a:pPr marL="0" lvl="0" indent="0" algn="l" rtl="0">
              <a:spcBef>
                <a:spcPts val="540"/>
              </a:spcBef>
              <a:spcAft>
                <a:spcPts val="0"/>
              </a:spcAft>
              <a:buNone/>
            </a:pPr>
            <a:endParaRPr sz="2500" dirty="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dirty="0">
                <a:latin typeface="Open Sans"/>
                <a:ea typeface="Open Sans"/>
                <a:cs typeface="Open Sans"/>
                <a:sym typeface="Open Sans"/>
              </a:rPr>
              <a:t>Review all 3 phases of the SLO process through the student growth lens.</a:t>
            </a:r>
            <a:endParaRPr sz="2500" dirty="0">
              <a:latin typeface="Open Sans"/>
              <a:ea typeface="Open Sans"/>
              <a:cs typeface="Open Sans"/>
              <a:sym typeface="Open Sans"/>
            </a:endParaRPr>
          </a:p>
          <a:p>
            <a:pPr marL="0" lvl="0" indent="0" algn="l" rtl="0">
              <a:spcBef>
                <a:spcPts val="540"/>
              </a:spcBef>
              <a:spcAft>
                <a:spcPts val="0"/>
              </a:spcAft>
              <a:buNone/>
            </a:pPr>
            <a:endParaRPr sz="2500" dirty="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dirty="0">
                <a:latin typeface="Open Sans"/>
                <a:ea typeface="Open Sans"/>
                <a:cs typeface="Open Sans"/>
                <a:sym typeface="Open Sans"/>
              </a:rPr>
              <a:t>Practice writing and editing all steps in the SLO process.</a:t>
            </a:r>
            <a:endParaRPr sz="2500" dirty="0">
              <a:latin typeface="Open Sans"/>
              <a:ea typeface="Open Sans"/>
              <a:cs typeface="Open Sans"/>
              <a:sym typeface="Open Sans"/>
            </a:endParaRPr>
          </a:p>
        </p:txBody>
      </p:sp>
      <p:sp>
        <p:nvSpPr>
          <p:cNvPr id="138" name="Google Shape;138;p1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a:t>
            </a:fld>
            <a:endParaRPr sz="1800">
              <a:solidFill>
                <a:srgbClr val="FFFFFF"/>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2" name="Title 1">
            <a:extLst>
              <a:ext uri="{FF2B5EF4-FFF2-40B4-BE49-F238E27FC236}">
                <a16:creationId xmlns:a16="http://schemas.microsoft.com/office/drawing/2014/main" id="{C7E51CEC-68D4-4B86-B1C2-72283229BD97}"/>
              </a:ext>
            </a:extLst>
          </p:cNvPr>
          <p:cNvSpPr>
            <a:spLocks noGrp="1"/>
          </p:cNvSpPr>
          <p:nvPr>
            <p:ph type="title"/>
          </p:nvPr>
        </p:nvSpPr>
        <p:spPr>
          <a:xfrm>
            <a:off x="914400" y="-803709"/>
            <a:ext cx="7772400" cy="803709"/>
          </a:xfrm>
        </p:spPr>
        <p:txBody>
          <a:bodyPr spcFirstLastPara="1" wrap="square" lIns="91425" tIns="91425" rIns="91425" bIns="91425" anchor="b" anchorCtr="0">
            <a:normAutofit/>
          </a:bodyPr>
          <a:lstStyle/>
          <a:p>
            <a:r>
              <a:rPr lang="en-US" dirty="0">
                <a:solidFill>
                  <a:srgbClr val="F0F0F0"/>
                </a:solidFill>
              </a:rPr>
              <a:t>Who are my students? </a:t>
            </a:r>
            <a:endParaRPr lang="en-CA" dirty="0">
              <a:solidFill>
                <a:srgbClr val="F0F0F0"/>
              </a:solidFill>
            </a:endParaRPr>
          </a:p>
        </p:txBody>
      </p:sp>
      <p:pic>
        <p:nvPicPr>
          <p:cNvPr id="703" name="Google Shape;703;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63863" y="1224503"/>
            <a:ext cx="5816274" cy="4408993"/>
          </a:xfrm>
          <a:prstGeom prst="rect">
            <a:avLst/>
          </a:prstGeom>
          <a:noFill/>
          <a:ln>
            <a:noFill/>
          </a:ln>
        </p:spPr>
      </p:pic>
      <p:sp>
        <p:nvSpPr>
          <p:cNvPr id="704" name="Google Shape;704;p7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60</a:t>
            </a:fld>
            <a:endParaRPr sz="1800">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5"/>
          <p:cNvSpPr txBox="1">
            <a:spLocks noGrp="1"/>
          </p:cNvSpPr>
          <p:nvPr>
            <p:ph type="title"/>
          </p:nvPr>
        </p:nvSpPr>
        <p:spPr>
          <a:xfrm>
            <a:off x="606287" y="274637"/>
            <a:ext cx="8080513"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Who are my students?</a:t>
            </a:r>
            <a:endParaRPr dirty="0"/>
          </a:p>
        </p:txBody>
      </p:sp>
      <p:sp>
        <p:nvSpPr>
          <p:cNvPr id="711" name="Google Shape;711;p75"/>
          <p:cNvSpPr txBox="1">
            <a:spLocks noGrp="1"/>
          </p:cNvSpPr>
          <p:nvPr>
            <p:ph type="body" idx="1"/>
          </p:nvPr>
        </p:nvSpPr>
        <p:spPr>
          <a:xfrm>
            <a:off x="771525" y="1447800"/>
            <a:ext cx="7915275" cy="360611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2210"/>
              <a:buNone/>
            </a:pPr>
            <a:r>
              <a:rPr lang="en-US" sz="2600" b="0" i="0" u="none" strike="noStrike" cap="none">
                <a:latin typeface="Source Sans Pro"/>
                <a:ea typeface="Source Sans Pro"/>
                <a:cs typeface="Source Sans Pro"/>
                <a:sym typeface="Source Sans Pro"/>
              </a:rPr>
              <a:t>There are two different parts in this section:</a:t>
            </a:r>
            <a:endParaRPr/>
          </a:p>
          <a:p>
            <a:pPr marL="0" marR="0" lvl="0" indent="0" algn="l" rtl="0">
              <a:spcBef>
                <a:spcPts val="0"/>
              </a:spcBef>
              <a:spcAft>
                <a:spcPts val="0"/>
              </a:spcAft>
              <a:buSzPts val="2210"/>
              <a:buNone/>
            </a:pPr>
            <a:endParaRPr sz="2600" b="0" i="0" u="none" strike="noStrike" cap="none">
              <a:latin typeface="Source Sans Pro"/>
              <a:ea typeface="Source Sans Pro"/>
              <a:cs typeface="Source Sans Pro"/>
              <a:sym typeface="Source Sans Pro"/>
            </a:endParaRPr>
          </a:p>
          <a:p>
            <a:pPr marL="901700" marR="0" lvl="1" indent="-457200" algn="l" rtl="0">
              <a:spcBef>
                <a:spcPts val="370"/>
              </a:spcBef>
              <a:spcAft>
                <a:spcPts val="0"/>
              </a:spcAft>
              <a:buClr>
                <a:schemeClr val="dk1"/>
              </a:buClr>
              <a:buSzPts val="2040"/>
              <a:buAutoNum type="alphaLcPeriod"/>
            </a:pPr>
            <a:r>
              <a:rPr lang="en-US" sz="2400" b="0" i="0" u="none" strike="noStrike" cap="none">
                <a:latin typeface="Source Sans Pro"/>
                <a:ea typeface="Source Sans Pro"/>
                <a:cs typeface="Source Sans Pro"/>
                <a:sym typeface="Source Sans Pro"/>
              </a:rPr>
              <a:t>What do I </a:t>
            </a:r>
            <a:r>
              <a:rPr lang="en-US"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expect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 </a:t>
            </a:r>
            <a:r>
              <a:rPr lang="en-US" sz="2400" b="0" i="0" u="none" strike="noStrike" cap="non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my students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will be able to do with this skill statement, based on what is typical in my experience?</a:t>
            </a:r>
            <a:endParaRPr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endParaRPr>
          </a:p>
          <a:p>
            <a:pPr marL="901700" marR="0" lvl="1" indent="-457200" algn="l" rtl="0">
              <a:spcBef>
                <a:spcPts val="370"/>
              </a:spcBef>
              <a:spcAft>
                <a:spcPts val="0"/>
              </a:spcAft>
              <a:buClr>
                <a:schemeClr val="dk1"/>
              </a:buClr>
              <a:buSzPts val="2040"/>
              <a:buAutoNum type="alphaLcPeriod"/>
            </a:pPr>
            <a:r>
              <a:rPr lang="en-US" sz="2400" b="0" i="0" u="none" strike="noStrike" cap="non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What are my students</a:t>
            </a:r>
            <a:r>
              <a:rPr lang="en-US"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 actually able to do, based on multiple data points?</a:t>
            </a:r>
            <a:endParaRPr b="1"/>
          </a:p>
          <a:p>
            <a:pPr marL="274320" marR="0" lvl="0" indent="-134620" algn="l" rtl="0">
              <a:spcBef>
                <a:spcPts val="580"/>
              </a:spcBef>
              <a:spcAft>
                <a:spcPts val="0"/>
              </a:spcAft>
              <a:buClr>
                <a:schemeClr val="accent1"/>
              </a:buClr>
              <a:buSzPts val="2210"/>
              <a:buFont typeface="Noto Sans Symbols"/>
              <a:buNone/>
            </a:pPr>
            <a:endParaRPr sz="2600" b="0" i="0" u="none" strike="noStrike" cap="none">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sp>
        <p:nvSpPr>
          <p:cNvPr id="712" name="Google Shape;712;p75" descr="Arrow pointing to &quot;a. What do I expect  my students will be able to do with this skill statement, based on what is typical in my experience?&quot;"/>
          <p:cNvSpPr/>
          <p:nvPr/>
        </p:nvSpPr>
        <p:spPr>
          <a:xfrm>
            <a:off x="117083" y="2510208"/>
            <a:ext cx="978408" cy="484632"/>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13" name="Google Shape;713;p7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61</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6"/>
          <p:cNvSpPr txBox="1">
            <a:spLocks noGrp="1"/>
          </p:cNvSpPr>
          <p:nvPr>
            <p:ph type="title"/>
          </p:nvPr>
        </p:nvSpPr>
        <p:spPr>
          <a:xfrm>
            <a:off x="536713" y="274637"/>
            <a:ext cx="815008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an Initial Skill Profile</a:t>
            </a:r>
            <a:endParaRPr dirty="0"/>
          </a:p>
        </p:txBody>
      </p:sp>
      <p:sp>
        <p:nvSpPr>
          <p:cNvPr id="720" name="Google Shape;720;p76"/>
          <p:cNvSpPr txBox="1">
            <a:spLocks noGrp="1"/>
          </p:cNvSpPr>
          <p:nvPr>
            <p:ph type="body" idx="1"/>
          </p:nvPr>
        </p:nvSpPr>
        <p:spPr>
          <a:xfrm>
            <a:off x="333632" y="1130300"/>
            <a:ext cx="8402595" cy="4597400"/>
          </a:xfrm>
          <a:prstGeom prst="rect">
            <a:avLst/>
          </a:prstGeom>
          <a:noFill/>
          <a:ln>
            <a:noFill/>
          </a:ln>
        </p:spPr>
        <p:txBody>
          <a:bodyPr spcFirstLastPara="1" wrap="square" lIns="91425" tIns="91425" rIns="91425" bIns="91425" anchor="t" anchorCtr="0">
            <a:noAutofit/>
          </a:bodyPr>
          <a:lstStyle/>
          <a:p>
            <a:pPr marL="274320" lvl="0" indent="0" algn="l" rtl="0">
              <a:spcBef>
                <a:spcPts val="0"/>
              </a:spcBef>
              <a:spcAft>
                <a:spcPts val="0"/>
              </a:spcAft>
              <a:buNone/>
            </a:pPr>
            <a:r>
              <a:rPr lang="en-US" sz="3200" dirty="0"/>
              <a:t>An Initial Skill Profile (ISP):</a:t>
            </a:r>
            <a:endParaRPr sz="3200" dirty="0"/>
          </a:p>
          <a:p>
            <a:pPr marL="457200" lvl="0" indent="-457200" algn="l" rtl="0">
              <a:spcBef>
                <a:spcPts val="0"/>
              </a:spcBef>
              <a:spcAft>
                <a:spcPts val="0"/>
              </a:spcAft>
              <a:buSzPts val="2720"/>
              <a:buFont typeface="Arial"/>
              <a:buChar char="•"/>
            </a:pPr>
            <a:r>
              <a:rPr lang="en-US" sz="3200" dirty="0"/>
              <a:t>Is a skill progression rubric</a:t>
            </a:r>
            <a:endParaRPr dirty="0"/>
          </a:p>
          <a:p>
            <a:pPr marL="457200" lvl="0" indent="-457200" algn="l" rtl="0">
              <a:spcBef>
                <a:spcPts val="580"/>
              </a:spcBef>
              <a:spcAft>
                <a:spcPts val="0"/>
              </a:spcAft>
              <a:buSzPts val="2720"/>
              <a:buFont typeface="Arial"/>
              <a:buChar char="•"/>
            </a:pPr>
            <a:r>
              <a:rPr lang="en-US" sz="3200" dirty="0"/>
              <a:t>Describes different levels of student proficiency with respect to the foundational skill.</a:t>
            </a:r>
            <a:endParaRPr dirty="0"/>
          </a:p>
          <a:p>
            <a:pPr marL="457200" lvl="0" indent="-457200" algn="l" rtl="0">
              <a:spcBef>
                <a:spcPts val="580"/>
              </a:spcBef>
              <a:spcAft>
                <a:spcPts val="0"/>
              </a:spcAft>
              <a:buSzPts val="2720"/>
              <a:buFont typeface="Arial"/>
              <a:buChar char="•"/>
            </a:pPr>
            <a:r>
              <a:rPr lang="en-US" sz="3200" dirty="0"/>
              <a:t>Begins with what a student “typically” knows and can do when they walk in the door at the beginning of the year (with respect to the skill selected for the SLO).</a:t>
            </a:r>
            <a:endParaRPr dirty="0"/>
          </a:p>
          <a:p>
            <a:pPr marL="274320" marR="0" lvl="0" indent="0" algn="l" rtl="0">
              <a:spcBef>
                <a:spcPts val="580"/>
              </a:spcBef>
              <a:spcAft>
                <a:spcPts val="0"/>
              </a:spcAft>
              <a:buClr>
                <a:schemeClr val="accent1"/>
              </a:buClr>
              <a:buSzPts val="2210"/>
              <a:buFont typeface="Noto Sans Symbols"/>
              <a:buNone/>
            </a:pPr>
            <a:endParaRPr dirty="0"/>
          </a:p>
        </p:txBody>
      </p:sp>
      <p:sp>
        <p:nvSpPr>
          <p:cNvPr id="721" name="Google Shape;721;p7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62</a:t>
            </a:fld>
            <a:endParaRPr sz="1800">
              <a:solidFill>
                <a:srgbClr val="FFFFFF"/>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7"/>
          <p:cNvSpPr txBox="1">
            <a:spLocks noGrp="1"/>
          </p:cNvSpPr>
          <p:nvPr>
            <p:ph type="title" idx="4294967295"/>
          </p:nvPr>
        </p:nvSpPr>
        <p:spPr>
          <a:xfrm>
            <a:off x="152400" y="76200"/>
            <a:ext cx="8915400" cy="1184275"/>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800"/>
              <a:buFont typeface="Arial"/>
              <a:buNone/>
            </a:pPr>
            <a:r>
              <a:rPr lang="en-US" sz="3800" b="0" i="0" u="none" strike="noStrike" cap="none" dirty="0">
                <a:solidFill>
                  <a:schemeClr val="lt1"/>
                </a:solidFill>
                <a:latin typeface="Source Sans Pro"/>
                <a:ea typeface="Source Sans Pro"/>
                <a:cs typeface="Source Sans Pro"/>
                <a:sym typeface="Source Sans Pro"/>
              </a:rPr>
              <a:t>Success Criteria for Writing an Effective Initial Skill Profile</a:t>
            </a:r>
            <a:endParaRPr dirty="0"/>
          </a:p>
        </p:txBody>
      </p:sp>
      <p:sp>
        <p:nvSpPr>
          <p:cNvPr id="728" name="Google Shape;728;p77"/>
          <p:cNvSpPr txBox="1">
            <a:spLocks noGrp="1"/>
          </p:cNvSpPr>
          <p:nvPr>
            <p:ph type="body" idx="1"/>
          </p:nvPr>
        </p:nvSpPr>
        <p:spPr>
          <a:xfrm>
            <a:off x="152400" y="1260389"/>
            <a:ext cx="8769178" cy="47244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Articulates skills for the beginning of the year</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Differentiates between levels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Descriptors align to skill statement</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Can be assessed in multiple ways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Based on multiple sources of evidence/a teacher’s experience</a:t>
            </a:r>
            <a:endParaRPr dirty="0">
              <a:latin typeface="Source Sans Pro"/>
              <a:ea typeface="Source Sans Pro"/>
              <a:cs typeface="Source Sans Pro"/>
              <a:sym typeface="Source Sans Pro"/>
            </a:endParaRPr>
          </a:p>
          <a:p>
            <a:pPr marL="255985" lvl="0" indent="-255985" algn="l" rtl="0">
              <a:spcBef>
                <a:spcPts val="540"/>
              </a:spcBef>
              <a:spcAft>
                <a:spcPts val="0"/>
              </a:spcAft>
              <a:buNone/>
            </a:pPr>
            <a:endParaRPr dirty="0"/>
          </a:p>
        </p:txBody>
      </p:sp>
      <p:sp>
        <p:nvSpPr>
          <p:cNvPr id="729" name="Google Shape;729;p7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63</a:t>
            </a:fld>
            <a:endParaRPr sz="1800">
              <a:solidFill>
                <a:srgbClr val="FFFFFF"/>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8"/>
          <p:cNvSpPr txBox="1">
            <a:spLocks noGrp="1"/>
          </p:cNvSpPr>
          <p:nvPr>
            <p:ph type="title" idx="4294967295"/>
          </p:nvPr>
        </p:nvSpPr>
        <p:spPr>
          <a:xfrm>
            <a:off x="132203" y="80776"/>
            <a:ext cx="813849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Initial Skill Profile: Exemplar</a:t>
            </a:r>
            <a:endParaRPr dirty="0"/>
          </a:p>
        </p:txBody>
      </p:sp>
      <p:sp>
        <p:nvSpPr>
          <p:cNvPr id="736" name="Google Shape;736;p78"/>
          <p:cNvSpPr txBox="1"/>
          <p:nvPr/>
        </p:nvSpPr>
        <p:spPr>
          <a:xfrm>
            <a:off x="140840" y="729258"/>
            <a:ext cx="872759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Skill Statement </a:t>
            </a:r>
            <a:r>
              <a:rPr lang="en-US" sz="2000" b="1">
                <a:solidFill>
                  <a:schemeClr val="dk1"/>
                </a:solidFill>
                <a:latin typeface="Source Sans Pro"/>
                <a:ea typeface="Source Sans Pro"/>
                <a:cs typeface="Source Sans Pro"/>
                <a:sym typeface="Source Sans Pro"/>
              </a:rPr>
              <a:t>8</a:t>
            </a:r>
            <a:r>
              <a:rPr lang="en-US" sz="2000" b="1" baseline="30000">
                <a:solidFill>
                  <a:schemeClr val="dk1"/>
                </a:solidFill>
                <a:latin typeface="Source Sans Pro"/>
                <a:ea typeface="Source Sans Pro"/>
                <a:cs typeface="Source Sans Pro"/>
                <a:sym typeface="Source Sans Pro"/>
              </a:rPr>
              <a:t>th</a:t>
            </a:r>
            <a:r>
              <a:rPr lang="en-US" sz="2000" b="1">
                <a:solidFill>
                  <a:schemeClr val="dk1"/>
                </a:solidFill>
                <a:latin typeface="Source Sans Pro"/>
                <a:ea typeface="Source Sans Pro"/>
                <a:cs typeface="Source Sans Pro"/>
                <a:sym typeface="Source Sans Pro"/>
              </a:rPr>
              <a:t> ELA</a:t>
            </a:r>
            <a:r>
              <a:rPr lang="en-US" sz="2000">
                <a:solidFill>
                  <a:schemeClr val="dk1"/>
                </a:solidFill>
                <a:latin typeface="Source Sans Pro"/>
                <a:ea typeface="Source Sans Pro"/>
                <a:cs typeface="Source Sans Pro"/>
                <a:sym typeface="Source Sans Pro"/>
              </a:rPr>
              <a: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737" name="Google Shape;737;p78"/>
          <p:cNvGraphicFramePr/>
          <p:nvPr>
            <p:extLst>
              <p:ext uri="{D42A27DB-BD31-4B8C-83A1-F6EECF244321}">
                <p14:modId xmlns:p14="http://schemas.microsoft.com/office/powerpoint/2010/main" val="1604823637"/>
              </p:ext>
            </p:extLst>
          </p:nvPr>
        </p:nvGraphicFramePr>
        <p:xfrm>
          <a:off x="132204" y="1437144"/>
          <a:ext cx="8727600" cy="4521697"/>
        </p:xfrm>
        <a:graphic>
          <a:graphicData uri="http://schemas.openxmlformats.org/drawingml/2006/table">
            <a:tbl>
              <a:tblPr firstRow="1">
                <a:tableStyleId>{52045216-18D2-4814-BB6A-587B3A373916}</a:tableStyleId>
              </a:tblPr>
              <a:tblGrid>
                <a:gridCol w="1711836">
                  <a:extLst>
                    <a:ext uri="{9D8B030D-6E8A-4147-A177-3AD203B41FA5}">
                      <a16:colId xmlns:a16="http://schemas.microsoft.com/office/drawing/2014/main" val="20000"/>
                    </a:ext>
                  </a:extLst>
                </a:gridCol>
                <a:gridCol w="7015764">
                  <a:extLst>
                    <a:ext uri="{9D8B030D-6E8A-4147-A177-3AD203B41FA5}">
                      <a16:colId xmlns:a16="http://schemas.microsoft.com/office/drawing/2014/main" val="20001"/>
                    </a:ext>
                  </a:extLst>
                </a:gridCol>
              </a:tblGrid>
              <a:tr h="538405">
                <a:tc>
                  <a:txBody>
                    <a:bodyPr/>
                    <a:lstStyle/>
                    <a:p>
                      <a:pPr marL="0" marR="226059" lvl="0" indent="0" algn="ctr" rtl="0">
                        <a:lnSpc>
                          <a:spcPct val="107000"/>
                        </a:lnSpc>
                        <a:spcBef>
                          <a:spcPts val="0"/>
                        </a:spcBef>
                        <a:spcAft>
                          <a:spcPts val="0"/>
                        </a:spcAft>
                        <a:buNone/>
                      </a:pPr>
                      <a:r>
                        <a:rPr lang="en-US" sz="2000" u="none" strike="noStrike" cap="none" dirty="0"/>
                        <a:t>Level</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Descriptors</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81884">
                <a:tc>
                  <a:txBody>
                    <a:bodyPr/>
                    <a:lstStyle/>
                    <a:p>
                      <a:pPr marL="0" marR="0" lvl="0" indent="0" algn="ctr" rtl="0">
                        <a:lnSpc>
                          <a:spcPct val="107000"/>
                        </a:lnSpc>
                        <a:spcBef>
                          <a:spcPts val="0"/>
                        </a:spcBef>
                        <a:spcAft>
                          <a:spcPts val="0"/>
                        </a:spcAft>
                        <a:buNone/>
                      </a:pPr>
                      <a:r>
                        <a:rPr lang="en-US" sz="2000" u="none" strike="noStrike" cap="none" dirty="0">
                          <a:ln>
                            <a:noFill/>
                          </a:ln>
                        </a:rPr>
                        <a:t> </a:t>
                      </a:r>
                      <a:endParaRPr dirty="0">
                        <a:ln>
                          <a:noFill/>
                        </a:ln>
                      </a:endParaRPr>
                    </a:p>
                    <a:p>
                      <a:pPr marL="171450" marR="0" lvl="0" indent="-120015" algn="ctr" rtl="0">
                        <a:lnSpc>
                          <a:spcPct val="95000"/>
                        </a:lnSpc>
                        <a:spcBef>
                          <a:spcPts val="0"/>
                        </a:spcBef>
                        <a:spcAft>
                          <a:spcPts val="0"/>
                        </a:spcAft>
                        <a:buNone/>
                      </a:pPr>
                      <a:r>
                        <a:rPr lang="en-US" sz="2000" u="none" strike="noStrike" cap="none" dirty="0">
                          <a:ln>
                            <a:noFill/>
                          </a:ln>
                        </a:rPr>
                        <a:t>Well above typical skill</a:t>
                      </a:r>
                      <a:endParaRPr sz="2000" u="none" strike="noStrike" cap="none" dirty="0">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52400" lvl="0" indent="0" algn="l" rtl="0">
                        <a:lnSpc>
                          <a:spcPct val="90000"/>
                        </a:lnSpc>
                        <a:spcBef>
                          <a:spcPts val="0"/>
                        </a:spcBef>
                        <a:spcAft>
                          <a:spcPts val="0"/>
                        </a:spcAft>
                        <a:buNone/>
                      </a:pPr>
                      <a:r>
                        <a:rPr lang="en-US" sz="2000" u="none" strike="noStrike" cap="none" dirty="0">
                          <a:ln>
                            <a:noFill/>
                          </a:ln>
                        </a:rPr>
                        <a:t>Students can summarize the most significant information with informational texts, consistently make accurate inferences, and can often connect inferences with appropriate textual evidence, although written explanation of evidence is often weak or underdeveloped.</a:t>
                      </a:r>
                      <a:endParaRPr sz="2000" u="none" strike="noStrike" cap="none" dirty="0">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0913">
                <a:tc>
                  <a:txBody>
                    <a:bodyPr/>
                    <a:lstStyle/>
                    <a:p>
                      <a:pPr marL="0" marR="0" lvl="0" indent="0" algn="ctr" rtl="0">
                        <a:lnSpc>
                          <a:spcPct val="107000"/>
                        </a:lnSpc>
                        <a:spcBef>
                          <a:spcPts val="0"/>
                        </a:spcBef>
                        <a:spcAft>
                          <a:spcPts val="0"/>
                        </a:spcAft>
                        <a:buNone/>
                      </a:pPr>
                      <a:r>
                        <a:rPr lang="en-US" sz="2000" u="none" strike="noStrike" cap="none" dirty="0">
                          <a:ln>
                            <a:noFill/>
                          </a:ln>
                        </a:rPr>
                        <a:t> </a:t>
                      </a:r>
                      <a:endParaRPr dirty="0">
                        <a:ln>
                          <a:noFill/>
                        </a:ln>
                      </a:endParaRPr>
                    </a:p>
                    <a:p>
                      <a:pPr marL="171450" marR="205105" lvl="0" indent="5079" algn="ctr" rtl="0">
                        <a:lnSpc>
                          <a:spcPct val="95000"/>
                        </a:lnSpc>
                        <a:spcBef>
                          <a:spcPts val="0"/>
                        </a:spcBef>
                        <a:spcAft>
                          <a:spcPts val="0"/>
                        </a:spcAft>
                        <a:buNone/>
                      </a:pPr>
                      <a:r>
                        <a:rPr lang="en-US" sz="2000" u="none" strike="noStrike" cap="none" dirty="0">
                          <a:ln>
                            <a:noFill/>
                          </a:ln>
                        </a:rPr>
                        <a:t>Above typical skill</a:t>
                      </a:r>
                      <a:endParaRPr sz="2000" u="none" strike="noStrike" cap="none" dirty="0">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49530" lvl="0" indent="0" algn="l" rtl="0">
                        <a:lnSpc>
                          <a:spcPct val="107000"/>
                        </a:lnSpc>
                        <a:spcBef>
                          <a:spcPts val="0"/>
                        </a:spcBef>
                        <a:spcAft>
                          <a:spcPts val="0"/>
                        </a:spcAft>
                        <a:buNone/>
                      </a:pPr>
                      <a:r>
                        <a:rPr lang="en-US" sz="2000" u="none" strike="noStrike" cap="none" dirty="0">
                          <a:ln>
                            <a:noFill/>
                          </a:ln>
                        </a:rPr>
                        <a:t>Students can summarize the most significant information with informational texts and often make accurate inferences, although they struggle to connect inferences with appropriate textual evidence.</a:t>
                      </a:r>
                      <a:endParaRPr sz="2000" u="none" strike="noStrike" cap="none" dirty="0">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10495">
                <a:tc>
                  <a:txBody>
                    <a:bodyPr/>
                    <a:lstStyle/>
                    <a:p>
                      <a:pPr marL="0" marR="0" lvl="0" indent="0" algn="ctr" rtl="0">
                        <a:lnSpc>
                          <a:spcPct val="107000"/>
                        </a:lnSpc>
                        <a:spcBef>
                          <a:spcPts val="0"/>
                        </a:spcBef>
                        <a:spcAft>
                          <a:spcPts val="0"/>
                        </a:spcAft>
                        <a:buNone/>
                      </a:pPr>
                      <a:r>
                        <a:rPr lang="en-US" sz="2000" u="none" strike="noStrike" cap="none">
                          <a:ln>
                            <a:noFill/>
                          </a:ln>
                        </a:rPr>
                        <a:t> Typical skill</a:t>
                      </a:r>
                      <a:endParaRPr sz="2000" u="none" strike="noStrike" cap="none">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2000" u="none" strike="noStrike" cap="none" dirty="0">
                          <a:ln>
                            <a:noFill/>
                          </a:ln>
                        </a:rPr>
                        <a:t>Students can comprehend informational texts with consistent success summarizing the most significant information, although students often fail to make accurate inferences.</a:t>
                      </a:r>
                      <a:endParaRPr sz="2000" u="none" strike="noStrike" cap="none" dirty="0">
                        <a:ln>
                          <a:noFill/>
                        </a:ln>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38" name="Google Shape;738;p7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64</a:t>
            </a:fld>
            <a:endParaRPr sz="1800">
              <a:solidFill>
                <a:srgbClr val="FFFFFF"/>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9"/>
          <p:cNvSpPr txBox="1">
            <a:spLocks noGrp="1"/>
          </p:cNvSpPr>
          <p:nvPr>
            <p:ph type="title" idx="4294967295"/>
          </p:nvPr>
        </p:nvSpPr>
        <p:spPr>
          <a:xfrm>
            <a:off x="132203" y="80776"/>
            <a:ext cx="76453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Initial Skill Profile: Exemplar </a:t>
            </a:r>
            <a:r>
              <a:rPr lang="en-US" sz="4000" b="0" i="0" u="none" strike="noStrike" cap="none" dirty="0">
                <a:latin typeface="Source Sans Pro"/>
                <a:ea typeface="Source Sans Pro"/>
                <a:cs typeface="Source Sans Pro"/>
                <a:sym typeface="Source Sans Pro"/>
              </a:rPr>
              <a:t>– 2 </a:t>
            </a:r>
            <a:endParaRPr dirty="0"/>
          </a:p>
        </p:txBody>
      </p:sp>
      <p:sp>
        <p:nvSpPr>
          <p:cNvPr id="745" name="Google Shape;745;p79"/>
          <p:cNvSpPr txBox="1"/>
          <p:nvPr/>
        </p:nvSpPr>
        <p:spPr>
          <a:xfrm>
            <a:off x="140840" y="729258"/>
            <a:ext cx="866580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Skill Statement </a:t>
            </a:r>
            <a:r>
              <a:rPr lang="en-US" sz="2000" b="1">
                <a:solidFill>
                  <a:schemeClr val="dk1"/>
                </a:solidFill>
                <a:latin typeface="Source Sans Pro"/>
                <a:ea typeface="Source Sans Pro"/>
                <a:cs typeface="Source Sans Pro"/>
                <a:sym typeface="Source Sans Pro"/>
              </a:rPr>
              <a:t>8</a:t>
            </a:r>
            <a:r>
              <a:rPr lang="en-US" sz="2000" b="1" baseline="30000">
                <a:solidFill>
                  <a:schemeClr val="dk1"/>
                </a:solidFill>
                <a:latin typeface="Source Sans Pro"/>
                <a:ea typeface="Source Sans Pro"/>
                <a:cs typeface="Source Sans Pro"/>
                <a:sym typeface="Source Sans Pro"/>
              </a:rPr>
              <a:t>th</a:t>
            </a:r>
            <a:r>
              <a:rPr lang="en-US" sz="2000" b="1">
                <a:solidFill>
                  <a:schemeClr val="dk1"/>
                </a:solidFill>
                <a:latin typeface="Source Sans Pro"/>
                <a:ea typeface="Source Sans Pro"/>
                <a:cs typeface="Source Sans Pro"/>
                <a:sym typeface="Source Sans Pro"/>
              </a:rPr>
              <a:t> ELA</a:t>
            </a:r>
            <a:r>
              <a:rPr lang="en-US" sz="2000">
                <a:solidFill>
                  <a:schemeClr val="dk1"/>
                </a:solidFill>
                <a:latin typeface="Source Sans Pro"/>
                <a:ea typeface="Source Sans Pro"/>
                <a:cs typeface="Source Sans Pro"/>
                <a:sym typeface="Source Sans Pro"/>
              </a:rPr>
              <a: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746" name="Google Shape;746;p79"/>
          <p:cNvGraphicFramePr/>
          <p:nvPr>
            <p:extLst>
              <p:ext uri="{D42A27DB-BD31-4B8C-83A1-F6EECF244321}">
                <p14:modId xmlns:p14="http://schemas.microsoft.com/office/powerpoint/2010/main" val="526503992"/>
              </p:ext>
            </p:extLst>
          </p:nvPr>
        </p:nvGraphicFramePr>
        <p:xfrm>
          <a:off x="140840" y="1437145"/>
          <a:ext cx="8665800" cy="4406026"/>
        </p:xfrm>
        <a:graphic>
          <a:graphicData uri="http://schemas.openxmlformats.org/drawingml/2006/table">
            <a:tbl>
              <a:tblPr firstRow="1">
                <a:tableStyleId>{52045216-18D2-4814-BB6A-587B3A373916}</a:tableStyleId>
              </a:tblPr>
              <a:tblGrid>
                <a:gridCol w="1779400">
                  <a:extLst>
                    <a:ext uri="{9D8B030D-6E8A-4147-A177-3AD203B41FA5}">
                      <a16:colId xmlns:a16="http://schemas.microsoft.com/office/drawing/2014/main" val="20000"/>
                    </a:ext>
                  </a:extLst>
                </a:gridCol>
                <a:gridCol w="6886400">
                  <a:extLst>
                    <a:ext uri="{9D8B030D-6E8A-4147-A177-3AD203B41FA5}">
                      <a16:colId xmlns:a16="http://schemas.microsoft.com/office/drawing/2014/main" val="20001"/>
                    </a:ext>
                  </a:extLst>
                </a:gridCol>
              </a:tblGrid>
              <a:tr h="399384">
                <a:tc>
                  <a:txBody>
                    <a:bodyPr/>
                    <a:lstStyle/>
                    <a:p>
                      <a:pPr marL="0" marR="0" lvl="0" indent="0" algn="ctr" rtl="0">
                        <a:lnSpc>
                          <a:spcPct val="107000"/>
                        </a:lnSpc>
                        <a:spcBef>
                          <a:spcPts val="0"/>
                        </a:spcBef>
                        <a:spcAft>
                          <a:spcPts val="0"/>
                        </a:spcAft>
                        <a:buNone/>
                      </a:pPr>
                      <a:r>
                        <a:rPr lang="en-US" sz="2000" u="none" strike="noStrike" cap="none" dirty="0"/>
                        <a:t> Level</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Descriptors</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1148">
                <a:tc>
                  <a:txBody>
                    <a:bodyPr/>
                    <a:lstStyle/>
                    <a:p>
                      <a:pPr marL="0" marR="0" lvl="0" indent="0" algn="ctr" rtl="0">
                        <a:lnSpc>
                          <a:spcPct val="107000"/>
                        </a:lnSpc>
                        <a:spcBef>
                          <a:spcPts val="0"/>
                        </a:spcBef>
                        <a:spcAft>
                          <a:spcPts val="0"/>
                        </a:spcAft>
                        <a:buNone/>
                      </a:pPr>
                      <a:r>
                        <a:rPr lang="en-US" sz="2000" u="none" strike="noStrike" cap="non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1"/>
                            </a:ext>
                          </a:extLst>
                        </a:rPr>
                        <a:t> Typical skill</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2000" u="none" strike="noStrike" cap="none" dirty="0"/>
                        <a:t>Students can comprehend informational texts with consistent success summarizing the most significant information, although students often fail to make accurate inferences.</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1187">
                <a:tc>
                  <a:txBody>
                    <a:bodyPr/>
                    <a:lstStyle/>
                    <a:p>
                      <a:pPr marL="0" marR="0" lvl="0" indent="0" algn="ctr" rtl="0">
                        <a:lnSpc>
                          <a:spcPct val="107000"/>
                        </a:lnSpc>
                        <a:spcBef>
                          <a:spcPts val="0"/>
                        </a:spcBef>
                        <a:spcAft>
                          <a:spcPts val="0"/>
                        </a:spcAft>
                        <a:buNone/>
                      </a:pPr>
                      <a:r>
                        <a:rPr lang="en-US" sz="20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2"/>
                            </a:ext>
                          </a:extLst>
                        </a:rPr>
                        <a:t>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3"/>
                          </a:ext>
                        </a:extLst>
                      </a:endParaRPr>
                    </a:p>
                    <a:p>
                      <a:pPr marL="171450" marR="210184" lvl="0" indent="9525" algn="ctr" rtl="0">
                        <a:lnSpc>
                          <a:spcPct val="95000"/>
                        </a:lnSpc>
                        <a:spcBef>
                          <a:spcPts val="0"/>
                        </a:spcBef>
                        <a:spcAft>
                          <a:spcPts val="0"/>
                        </a:spcAft>
                        <a:buNone/>
                      </a:pPr>
                      <a:r>
                        <a:rPr lang="en-US" sz="20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4"/>
                            </a:ext>
                          </a:extLst>
                        </a:rPr>
                        <a:t>Below typical skill</a:t>
                      </a:r>
                      <a:endParaRPr sz="2000" u="none" strike="noStrike" cap="none">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a:t>
                      </a:r>
                      <a:endParaRPr dirty="0"/>
                    </a:p>
                    <a:p>
                      <a:pPr marL="33655" marR="407669" lvl="0" indent="0" algn="l" rtl="0">
                        <a:lnSpc>
                          <a:spcPct val="107000"/>
                        </a:lnSpc>
                        <a:spcBef>
                          <a:spcPts val="0"/>
                        </a:spcBef>
                        <a:spcAft>
                          <a:spcPts val="0"/>
                        </a:spcAft>
                        <a:buNone/>
                      </a:pPr>
                      <a:r>
                        <a:rPr lang="en-US" sz="2000" u="none" strike="noStrike" cap="none" dirty="0"/>
                        <a:t>Students can comprehend informational texts but struggle to summarize the most significant information.</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6616">
                <a:tc>
                  <a:txBody>
                    <a:bodyPr/>
                    <a:lstStyle/>
                    <a:p>
                      <a:pPr marL="0" marR="0" lvl="0" indent="0" algn="ctr" rtl="0">
                        <a:lnSpc>
                          <a:spcPct val="107000"/>
                        </a:lnSpc>
                        <a:spcBef>
                          <a:spcPts val="0"/>
                        </a:spcBef>
                        <a:spcAft>
                          <a:spcPts val="0"/>
                        </a:spcAft>
                        <a:buNone/>
                      </a:pPr>
                      <a:r>
                        <a:rPr lang="en-US" sz="20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5"/>
                            </a:ext>
                          </a:extLst>
                        </a:rPr>
                        <a:t>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6"/>
                          </a:ext>
                        </a:extLst>
                      </a:endParaRPr>
                    </a:p>
                    <a:p>
                      <a:pPr marL="171450" marR="0" lvl="0" indent="-121285" algn="ctr" rtl="0">
                        <a:lnSpc>
                          <a:spcPct val="95000"/>
                        </a:lnSpc>
                        <a:spcBef>
                          <a:spcPts val="695"/>
                        </a:spcBef>
                        <a:spcAft>
                          <a:spcPts val="0"/>
                        </a:spcAft>
                        <a:buNone/>
                      </a:pPr>
                      <a:r>
                        <a:rPr lang="en-US" sz="20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7"/>
                            </a:ext>
                          </a:extLst>
                        </a:rPr>
                        <a:t>Well below typical skill</a:t>
                      </a:r>
                      <a:endParaRPr sz="2000" u="none" strike="noStrike" cap="none">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a:t>
                      </a:r>
                      <a:endParaRPr dirty="0"/>
                    </a:p>
                    <a:p>
                      <a:pPr marL="33655" marR="741045" lvl="0" indent="0" algn="l" rtl="0">
                        <a:lnSpc>
                          <a:spcPct val="107000"/>
                        </a:lnSpc>
                        <a:spcBef>
                          <a:spcPts val="0"/>
                        </a:spcBef>
                        <a:spcAft>
                          <a:spcPts val="0"/>
                        </a:spcAft>
                        <a:buNone/>
                      </a:pPr>
                      <a:r>
                        <a:rPr lang="en-US" sz="2000" u="none" strike="noStrike" cap="none" dirty="0"/>
                        <a:t>Students struggle to comprehend informational texts and are generally unable to summarize the most significant information.</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47" name="Google Shape;747;p7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65</a:t>
            </a:fld>
            <a:endParaRPr sz="1800">
              <a:solidFill>
                <a:srgbClr val="FFFFFF"/>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0"/>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400" b="0" dirty="0">
                <a:solidFill>
                  <a:srgbClr val="70659A"/>
                </a:solidFill>
              </a:rPr>
              <a:t>Initial Skill Profile</a:t>
            </a:r>
            <a:endParaRPr dirty="0"/>
          </a:p>
        </p:txBody>
      </p:sp>
      <p:sp>
        <p:nvSpPr>
          <p:cNvPr id="754" name="Google Shape;754;p80"/>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755" name="Google Shape;755;p80">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1317703"/>
              </p:ext>
            </p:extLst>
          </p:nvPr>
        </p:nvGraphicFramePr>
        <p:xfrm>
          <a:off x="113016" y="1674274"/>
          <a:ext cx="4083050" cy="433949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u="none" strike="noStrike" cap="none">
                          <a:solidFill>
                            <a:schemeClr val="dk1"/>
                          </a:solidFill>
                          <a:latin typeface="Source Sans Pro"/>
                          <a:ea typeface="Source Sans Pro"/>
                          <a:cs typeface="Source Sans Pro"/>
                          <a:sym typeface="Source Sans Pro"/>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 (potentially through subskills)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756" name="Google Shape;756;p80">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8173809"/>
              </p:ext>
            </p:extLst>
          </p:nvPr>
        </p:nvGraphicFramePr>
        <p:xfrm>
          <a:off x="4345970" y="1674274"/>
          <a:ext cx="4685000" cy="4495325"/>
        </p:xfrm>
        <a:graphic>
          <a:graphicData uri="http://schemas.openxmlformats.org/drawingml/2006/table">
            <a:tbl>
              <a:tblPr firstRow="1" bandRow="1">
                <a:noFill/>
                <a:tableStyleId>{52045216-18D2-4814-BB6A-587B3A373916}</a:tableStyleId>
              </a:tblPr>
              <a:tblGrid>
                <a:gridCol w="1201325">
                  <a:extLst>
                    <a:ext uri="{9D8B030D-6E8A-4147-A177-3AD203B41FA5}">
                      <a16:colId xmlns:a16="http://schemas.microsoft.com/office/drawing/2014/main" val="20000"/>
                    </a:ext>
                  </a:extLst>
                </a:gridCol>
                <a:gridCol w="3483675">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8"/>
                            </a:ext>
                          </a:extLst>
                        </a:rPr>
                        <a:t>Partial ISP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9"/>
                            </a:ext>
                          </a:extLst>
                        </a:rPr>
                        <a:t>Skill Descriptors</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Above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latin typeface="Source Sans Pro"/>
                          <a:ea typeface="Source Sans Pro"/>
                          <a:cs typeface="Source Sans Pro"/>
                          <a:sym typeface="Source Sans Pro"/>
                        </a:rPr>
                        <a:t>Students can summarize the most significant information with informational texts and often make accurate inferences, although they struggle to connect inferences with appropriate textual evidence.</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0"/>
                            </a:ext>
                          </a:extLst>
                        </a:rPr>
                        <a:t>Typical </a:t>
                      </a:r>
                      <a:r>
                        <a:rPr lang="en-US" sz="1800">
                          <a:latin typeface="Source Sans Pro"/>
                          <a:ea typeface="Source Sans Pro"/>
                          <a:cs typeface="Source Sans Pro"/>
                          <a:sym typeface="Source Sans Pro"/>
                        </a:rPr>
                        <a:t>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comprehend informational texts with consistent success summarizing the most significant information, although students often fail to make accurate inferences.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57" name="Google Shape;757;p8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66</a:t>
            </a:fld>
            <a:endParaRPr sz="1800">
              <a:solidFill>
                <a:srgbClr val="FFFFFF"/>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1"/>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400" b="0" dirty="0">
                <a:solidFill>
                  <a:srgbClr val="70659A"/>
                </a:solidFill>
              </a:rPr>
              <a:t>Initial Skill Profile </a:t>
            </a:r>
            <a:r>
              <a:rPr lang="en-US" sz="4400" b="0" dirty="0"/>
              <a:t>– 2 </a:t>
            </a:r>
            <a:endParaRPr dirty="0"/>
          </a:p>
        </p:txBody>
      </p:sp>
      <p:sp>
        <p:nvSpPr>
          <p:cNvPr id="764" name="Google Shape;764;p81"/>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765" name="Google Shape;765;p81">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8207928"/>
              </p:ext>
            </p:extLst>
          </p:nvPr>
        </p:nvGraphicFramePr>
        <p:xfrm>
          <a:off x="187968" y="1674274"/>
          <a:ext cx="4083050" cy="433949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Differentiates between levels</a:t>
                      </a:r>
                      <a:endParaRPr dirty="0"/>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 (potentially through subskills)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766" name="Google Shape;766;p81" descr="Checkmark next to &quot;Articulates skills for the beginning of the year&quot;"/>
          <p:cNvPicPr preferRelativeResize="0"/>
          <p:nvPr/>
        </p:nvPicPr>
        <p:blipFill rotWithShape="1">
          <a:blip r:embed="rId3">
            <a:alphaModFix/>
          </a:blip>
          <a:srcRect/>
          <a:stretch/>
        </p:blipFill>
        <p:spPr>
          <a:xfrm>
            <a:off x="3467949" y="2397457"/>
            <a:ext cx="520547" cy="520547"/>
          </a:xfrm>
          <a:prstGeom prst="rect">
            <a:avLst/>
          </a:prstGeom>
          <a:noFill/>
          <a:ln>
            <a:noFill/>
          </a:ln>
        </p:spPr>
      </p:pic>
      <p:pic>
        <p:nvPicPr>
          <p:cNvPr id="767" name="Google Shape;767;p81" descr="Checkmark next to &quot;Differentiates between levels&quot;"/>
          <p:cNvPicPr preferRelativeResize="0"/>
          <p:nvPr/>
        </p:nvPicPr>
        <p:blipFill rotWithShape="1">
          <a:blip r:embed="rId3">
            <a:alphaModFix/>
          </a:blip>
          <a:srcRect/>
          <a:stretch/>
        </p:blipFill>
        <p:spPr>
          <a:xfrm>
            <a:off x="3467961" y="3051065"/>
            <a:ext cx="520547" cy="520547"/>
          </a:xfrm>
          <a:prstGeom prst="rect">
            <a:avLst/>
          </a:prstGeom>
          <a:noFill/>
          <a:ln>
            <a:noFill/>
          </a:ln>
        </p:spPr>
      </p:pic>
      <p:pic>
        <p:nvPicPr>
          <p:cNvPr id="768" name="Google Shape;768;p81" descr="Checkmark next to &quot;Descriptors align to skill statement (potentially through subskills)&quot;"/>
          <p:cNvPicPr preferRelativeResize="0"/>
          <p:nvPr/>
        </p:nvPicPr>
        <p:blipFill rotWithShape="1">
          <a:blip r:embed="rId3">
            <a:alphaModFix/>
          </a:blip>
          <a:srcRect/>
          <a:stretch/>
        </p:blipFill>
        <p:spPr>
          <a:xfrm>
            <a:off x="3407681" y="3925226"/>
            <a:ext cx="520547" cy="520547"/>
          </a:xfrm>
          <a:prstGeom prst="rect">
            <a:avLst/>
          </a:prstGeom>
          <a:noFill/>
          <a:ln>
            <a:noFill/>
          </a:ln>
        </p:spPr>
      </p:pic>
      <p:pic>
        <p:nvPicPr>
          <p:cNvPr id="769" name="Google Shape;769;p81" descr="Question mark next to &quot;Can be assessed in multiple ways&quot;"/>
          <p:cNvPicPr preferRelativeResize="0"/>
          <p:nvPr/>
        </p:nvPicPr>
        <p:blipFill rotWithShape="1">
          <a:blip r:embed="rId4">
            <a:alphaModFix/>
          </a:blip>
          <a:srcRect/>
          <a:stretch/>
        </p:blipFill>
        <p:spPr>
          <a:xfrm>
            <a:off x="3576954" y="4532404"/>
            <a:ext cx="694063" cy="520547"/>
          </a:xfrm>
          <a:prstGeom prst="rect">
            <a:avLst/>
          </a:prstGeom>
          <a:noFill/>
          <a:ln>
            <a:noFill/>
          </a:ln>
        </p:spPr>
      </p:pic>
      <p:pic>
        <p:nvPicPr>
          <p:cNvPr id="770" name="Google Shape;770;p81" descr="Question mark next to &quot;Based on multiple sources of evidence/a teacher’s experience&quot;"/>
          <p:cNvPicPr preferRelativeResize="0"/>
          <p:nvPr/>
        </p:nvPicPr>
        <p:blipFill rotWithShape="1">
          <a:blip r:embed="rId4">
            <a:alphaModFix/>
          </a:blip>
          <a:srcRect/>
          <a:stretch/>
        </p:blipFill>
        <p:spPr>
          <a:xfrm rot="189442">
            <a:off x="3590763" y="5471726"/>
            <a:ext cx="694063" cy="520547"/>
          </a:xfrm>
          <a:prstGeom prst="rect">
            <a:avLst/>
          </a:prstGeom>
          <a:noFill/>
          <a:ln>
            <a:noFill/>
          </a:ln>
        </p:spPr>
      </p:pic>
      <p:graphicFrame>
        <p:nvGraphicFramePr>
          <p:cNvPr id="771" name="Google Shape;771;p81">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5573294"/>
              </p:ext>
            </p:extLst>
          </p:nvPr>
        </p:nvGraphicFramePr>
        <p:xfrm>
          <a:off x="4345970" y="1674275"/>
          <a:ext cx="4685000" cy="4480684"/>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604417">
                <a:tc>
                  <a:txBody>
                    <a:bodyPr/>
                    <a:lstStyle/>
                    <a:p>
                      <a:pPr marL="0" marR="0" lvl="0" indent="0" algn="ctr" rtl="0">
                        <a:spcBef>
                          <a:spcPts val="0"/>
                        </a:spcBef>
                        <a:spcAft>
                          <a:spcPts val="0"/>
                        </a:spcAft>
                        <a:buNone/>
                      </a:pPr>
                      <a:r>
                        <a:rPr lang="en-US" sz="1800" b="0">
                          <a:solidFill>
                            <a:schemeClr val="dk1"/>
                          </a:solidFill>
                          <a:latin typeface="Source Sans Pro"/>
                          <a:ea typeface="Source Sans Pro"/>
                          <a:cs typeface="Source Sans Pro"/>
                          <a:sym typeface="Source Sans Pro"/>
                        </a:rPr>
                        <a:t>Partial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1897484">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Above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latin typeface="Source Sans Pro"/>
                          <a:ea typeface="Source Sans Pro"/>
                          <a:cs typeface="Source Sans Pro"/>
                          <a:sym typeface="Source Sans Pro"/>
                        </a:rPr>
                        <a:t>Students can summarize the most significant information with informational texts and often make accurate inferences, although they struggle to connect inferences with appropriate textual evidence.</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34817">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1"/>
                            </a:ext>
                          </a:extLst>
                        </a:rPr>
                        <a:t>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comprehend informational texts with consistent success summarizing the most significant information, although students often fail to make accurate inferences.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72" name="Google Shape;772;p8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67</a:t>
            </a:fld>
            <a:endParaRPr sz="1800">
              <a:solidFill>
                <a:srgbClr val="FFFFFF"/>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82"/>
          <p:cNvSpPr txBox="1">
            <a:spLocks noGrp="1"/>
          </p:cNvSpPr>
          <p:nvPr>
            <p:ph type="title" idx="4294967295"/>
          </p:nvPr>
        </p:nvSpPr>
        <p:spPr>
          <a:xfrm>
            <a:off x="132204" y="80776"/>
            <a:ext cx="67955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3600"/>
              <a:buFont typeface="Source Sans Pro"/>
              <a:buNone/>
            </a:pPr>
            <a:r>
              <a:rPr lang="en-US" sz="3600" b="0" i="0" u="none" strike="noStrike" cap="none" dirty="0">
                <a:solidFill>
                  <a:srgbClr val="70659A"/>
                </a:solidFill>
                <a:latin typeface="Source Sans Pro"/>
                <a:ea typeface="Source Sans Pro"/>
                <a:cs typeface="Source Sans Pro"/>
                <a:sym typeface="Source Sans Pro"/>
              </a:rPr>
              <a:t>Initial Skill Profile Exemplar </a:t>
            </a:r>
            <a:r>
              <a:rPr lang="en-US" sz="3600" b="0" i="0" u="none" strike="noStrike" cap="none" dirty="0">
                <a:latin typeface="Source Sans Pro"/>
                <a:ea typeface="Source Sans Pro"/>
                <a:cs typeface="Source Sans Pro"/>
                <a:sym typeface="Source Sans Pro"/>
              </a:rPr>
              <a:t>– 3 </a:t>
            </a:r>
            <a:endParaRPr dirty="0"/>
          </a:p>
        </p:txBody>
      </p:sp>
      <p:sp>
        <p:nvSpPr>
          <p:cNvPr id="779" name="Google Shape;779;p82"/>
          <p:cNvSpPr txBox="1"/>
          <p:nvPr/>
        </p:nvSpPr>
        <p:spPr>
          <a:xfrm>
            <a:off x="132202" y="675712"/>
            <a:ext cx="90031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dirty="0">
              <a:solidFill>
                <a:schemeClr val="dk1"/>
              </a:solidFill>
              <a:latin typeface="Source Sans Pro"/>
              <a:ea typeface="Source Sans Pro"/>
              <a:cs typeface="Source Sans Pro"/>
              <a:sym typeface="Source Sans Pro"/>
            </a:endParaRPr>
          </a:p>
        </p:txBody>
      </p:sp>
      <p:graphicFrame>
        <p:nvGraphicFramePr>
          <p:cNvPr id="780" name="Google Shape;780;p82"/>
          <p:cNvGraphicFramePr/>
          <p:nvPr>
            <p:extLst>
              <p:ext uri="{D42A27DB-BD31-4B8C-83A1-F6EECF244321}">
                <p14:modId xmlns:p14="http://schemas.microsoft.com/office/powerpoint/2010/main" val="3883491673"/>
              </p:ext>
            </p:extLst>
          </p:nvPr>
        </p:nvGraphicFramePr>
        <p:xfrm>
          <a:off x="132202" y="1824645"/>
          <a:ext cx="8736225" cy="4210396"/>
        </p:xfrm>
        <a:graphic>
          <a:graphicData uri="http://schemas.openxmlformats.org/drawingml/2006/table">
            <a:tbl>
              <a:tblPr firstRow="1">
                <a:tableStyleId>{52045216-18D2-4814-BB6A-587B3A373916}</a:tableStyleId>
              </a:tblPr>
              <a:tblGrid>
                <a:gridCol w="1757558">
                  <a:extLst>
                    <a:ext uri="{9D8B030D-6E8A-4147-A177-3AD203B41FA5}">
                      <a16:colId xmlns:a16="http://schemas.microsoft.com/office/drawing/2014/main" val="20000"/>
                    </a:ext>
                  </a:extLst>
                </a:gridCol>
                <a:gridCol w="6978667">
                  <a:extLst>
                    <a:ext uri="{9D8B030D-6E8A-4147-A177-3AD203B41FA5}">
                      <a16:colId xmlns:a16="http://schemas.microsoft.com/office/drawing/2014/main" val="20001"/>
                    </a:ext>
                  </a:extLst>
                </a:gridCol>
              </a:tblGrid>
              <a:tr h="510201">
                <a:tc>
                  <a:txBody>
                    <a:bodyPr/>
                    <a:lstStyle/>
                    <a:p>
                      <a:pPr marL="0" marR="0" lvl="0" indent="0" algn="ctr" rtl="0">
                        <a:lnSpc>
                          <a:spcPct val="107000"/>
                        </a:lnSpc>
                        <a:spcBef>
                          <a:spcPts val="0"/>
                        </a:spcBef>
                        <a:spcAft>
                          <a:spcPts val="0"/>
                        </a:spcAft>
                        <a:buNone/>
                      </a:pPr>
                      <a:r>
                        <a:rPr lang="en-US" sz="2000" dirty="0"/>
                        <a:t> Level</a:t>
                      </a:r>
                      <a:endParaRPr sz="2000" b="0" dirty="0">
                        <a:solidFill>
                          <a:srgbClr val="000000"/>
                        </a:solidFill>
                        <a:latin typeface="Arial"/>
                        <a:ea typeface="Arial"/>
                        <a:cs typeface="Arial"/>
                        <a:sym typeface="Arial"/>
                      </a:endParaRPr>
                    </a:p>
                  </a:txBody>
                  <a:tcPr marL="0" marR="0" marT="0" marB="0"/>
                </a:tc>
                <a:tc>
                  <a:txBody>
                    <a:bodyPr/>
                    <a:lstStyle/>
                    <a:p>
                      <a:pPr marL="0" marR="0" lvl="0" indent="0" algn="l" rtl="0">
                        <a:lnSpc>
                          <a:spcPct val="107000"/>
                        </a:lnSpc>
                        <a:spcBef>
                          <a:spcPts val="0"/>
                        </a:spcBef>
                        <a:spcAft>
                          <a:spcPts val="0"/>
                        </a:spcAft>
                        <a:buNone/>
                      </a:pPr>
                      <a:r>
                        <a:rPr lang="en-US" sz="2000" dirty="0"/>
                        <a:t> Descriptors</a:t>
                      </a:r>
                      <a:endParaRPr sz="2000" b="0" dirty="0">
                        <a:solidFill>
                          <a:srgbClr val="000000"/>
                        </a:solidFill>
                        <a:latin typeface="Arial"/>
                        <a:ea typeface="Arial"/>
                        <a:cs typeface="Arial"/>
                        <a:sym typeface="Arial"/>
                      </a:endParaRPr>
                    </a:p>
                  </a:txBody>
                  <a:tcPr marL="0" marR="0" marT="0" marB="0"/>
                </a:tc>
                <a:extLst>
                  <a:ext uri="{0D108BD9-81ED-4DB2-BD59-A6C34878D82A}">
                    <a16:rowId xmlns:a16="http://schemas.microsoft.com/office/drawing/2014/main" val="10000"/>
                  </a:ext>
                </a:extLst>
              </a:tr>
              <a:tr h="1213455">
                <a:tc>
                  <a:txBody>
                    <a:bodyPr/>
                    <a:lstStyle/>
                    <a:p>
                      <a:pPr marL="0" marR="0" lvl="0" indent="0" algn="ctr" rtl="0">
                        <a:lnSpc>
                          <a:spcPct val="107000"/>
                        </a:lnSpc>
                        <a:spcBef>
                          <a:spcPts val="0"/>
                        </a:spcBef>
                        <a:spcAft>
                          <a:spcPts val="0"/>
                        </a:spcAft>
                        <a:buNone/>
                      </a:pPr>
                      <a:r>
                        <a:rPr lang="en-US" sz="2000" dirty="0"/>
                        <a:t>Well above typical skill</a:t>
                      </a:r>
                      <a:endParaRPr sz="2000" dirty="0">
                        <a:latin typeface="Arial"/>
                        <a:ea typeface="Arial"/>
                        <a:cs typeface="Arial"/>
                        <a:sym typeface="Arial"/>
                      </a:endParaRPr>
                    </a:p>
                  </a:txBody>
                  <a:tcPr/>
                </a:tc>
                <a:tc>
                  <a:txBody>
                    <a:bodyPr/>
                    <a:lstStyle/>
                    <a:p>
                      <a:pPr marL="33655" marR="152400" lvl="0" indent="0" algn="l" rtl="0">
                        <a:lnSpc>
                          <a:spcPct val="90000"/>
                        </a:lnSpc>
                        <a:spcBef>
                          <a:spcPts val="0"/>
                        </a:spcBef>
                        <a:spcAft>
                          <a:spcPts val="0"/>
                        </a:spcAft>
                        <a:buNone/>
                      </a:pPr>
                      <a:r>
                        <a:rPr lang="en-US" sz="2000" dirty="0">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2"/>
                            </a:ext>
                          </a:extLst>
                        </a:rPr>
                        <a:t>Students have considerable experience with cooking and report often helping to cook the family meals, including cooking some dishes independently. Students are familiar with cooking techniques and safety standards.</a:t>
                      </a:r>
                      <a:endParaRPr sz="2000" dirty="0">
                        <a:latin typeface="Arial"/>
                        <a:ea typeface="Arial"/>
                        <a:cs typeface="Arial"/>
                        <a:sym typeface="Arial"/>
                      </a:endParaRPr>
                    </a:p>
                  </a:txBody>
                  <a:tcPr/>
                </a:tc>
                <a:extLst>
                  <a:ext uri="{0D108BD9-81ED-4DB2-BD59-A6C34878D82A}">
                    <a16:rowId xmlns:a16="http://schemas.microsoft.com/office/drawing/2014/main" val="10001"/>
                  </a:ext>
                </a:extLst>
              </a:tr>
              <a:tr h="1063037">
                <a:tc>
                  <a:txBody>
                    <a:bodyPr/>
                    <a:lstStyle/>
                    <a:p>
                      <a:pPr marL="0" marR="0" lvl="0" indent="0" algn="ctr" rtl="0">
                        <a:lnSpc>
                          <a:spcPct val="107000"/>
                        </a:lnSpc>
                        <a:spcBef>
                          <a:spcPts val="0"/>
                        </a:spcBef>
                        <a:spcAft>
                          <a:spcPts val="0"/>
                        </a:spcAft>
                        <a:buNone/>
                      </a:pPr>
                      <a:r>
                        <a:rPr lang="en-US" sz="2000"/>
                        <a:t>Above typical skill</a:t>
                      </a:r>
                      <a:endParaRPr sz="2000">
                        <a:latin typeface="Arial"/>
                        <a:ea typeface="Arial"/>
                        <a:cs typeface="Arial"/>
                        <a:sym typeface="Arial"/>
                      </a:endParaRPr>
                    </a:p>
                  </a:txBody>
                  <a:tcPr/>
                </a:tc>
                <a:tc>
                  <a:txBody>
                    <a:bodyPr/>
                    <a:lstStyle/>
                    <a:p>
                      <a:pPr marL="33655" marR="49530" lvl="0" indent="0" algn="l" rtl="0">
                        <a:lnSpc>
                          <a:spcPct val="107000"/>
                        </a:lnSpc>
                        <a:spcBef>
                          <a:spcPts val="0"/>
                        </a:spcBef>
                        <a:spcAft>
                          <a:spcPts val="0"/>
                        </a:spcAft>
                        <a:buNone/>
                      </a:pPr>
                      <a:r>
                        <a:rPr lang="en-US" sz="2000" dirty="0">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3"/>
                            </a:ext>
                          </a:extLst>
                        </a:rPr>
                        <a:t>Students have cooked one or two dishes independently and sometime assist in cooking family meals. Students are aware of some cooking techniques and safety standards</a:t>
                      </a:r>
                      <a:endParaRPr sz="2000" dirty="0">
                        <a:latin typeface="Arial"/>
                        <a:ea typeface="Arial"/>
                        <a:cs typeface="Arial"/>
                        <a:sym typeface="Arial"/>
                      </a:endParaRPr>
                    </a:p>
                  </a:txBody>
                  <a:tcPr/>
                </a:tc>
                <a:extLst>
                  <a:ext uri="{0D108BD9-81ED-4DB2-BD59-A6C34878D82A}">
                    <a16:rowId xmlns:a16="http://schemas.microsoft.com/office/drawing/2014/main" val="10002"/>
                  </a:ext>
                </a:extLst>
              </a:tr>
              <a:tr h="1423703">
                <a:tc>
                  <a:txBody>
                    <a:bodyPr/>
                    <a:lstStyle/>
                    <a:p>
                      <a:pPr marL="0" marR="0" lvl="0" indent="0" algn="ctr" rtl="0">
                        <a:lnSpc>
                          <a:spcPct val="107000"/>
                        </a:lnSpc>
                        <a:spcBef>
                          <a:spcPts val="0"/>
                        </a:spcBef>
                        <a:spcAft>
                          <a:spcPts val="0"/>
                        </a:spcAft>
                        <a:buNone/>
                      </a:pPr>
                      <a:r>
                        <a:rPr lang="en-US" sz="2000"/>
                        <a:t>Typical skill</a:t>
                      </a:r>
                      <a:endParaRPr sz="2000">
                        <a:latin typeface="Arial"/>
                        <a:ea typeface="Arial"/>
                        <a:cs typeface="Arial"/>
                        <a:sym typeface="Arial"/>
                      </a:endParaRPr>
                    </a:p>
                  </a:txBody>
                  <a:tcPr/>
                </a:tc>
                <a:tc>
                  <a:txBody>
                    <a:bodyPr/>
                    <a:lstStyle/>
                    <a:p>
                      <a:pPr marL="33655" marR="114300" lvl="0" indent="0" algn="l" rtl="0">
                        <a:lnSpc>
                          <a:spcPct val="107000"/>
                        </a:lnSpc>
                        <a:spcBef>
                          <a:spcPts val="0"/>
                        </a:spcBef>
                        <a:spcAft>
                          <a:spcPts val="0"/>
                        </a:spcAft>
                        <a:buNone/>
                      </a:pPr>
                      <a:r>
                        <a:rPr lang="en-US" sz="2000" dirty="0">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4"/>
                            </a:ext>
                          </a:extLst>
                        </a:rPr>
                        <a:t>Students have some cooking experience, typically assisting family members as they prepare meals, but have not cooked independently. Students with prompting can recognize basic cooking techniques and safety standards.</a:t>
                      </a:r>
                      <a:endParaRPr sz="2000" dirty="0">
                        <a:latin typeface="Arial"/>
                        <a:ea typeface="Arial"/>
                        <a:cs typeface="Arial"/>
                        <a:sym typeface="Arial"/>
                      </a:endParaRPr>
                    </a:p>
                  </a:txBody>
                  <a:tcPr/>
                </a:tc>
                <a:extLst>
                  <a:ext uri="{0D108BD9-81ED-4DB2-BD59-A6C34878D82A}">
                    <a16:rowId xmlns:a16="http://schemas.microsoft.com/office/drawing/2014/main" val="10003"/>
                  </a:ext>
                </a:extLst>
              </a:tr>
            </a:tbl>
          </a:graphicData>
        </a:graphic>
      </p:graphicFrame>
      <p:sp>
        <p:nvSpPr>
          <p:cNvPr id="781" name="Google Shape;781;p8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68</a:t>
            </a:fld>
            <a:endParaRPr sz="1800">
              <a:solidFill>
                <a:srgbClr val="FFFFFF"/>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3"/>
          <p:cNvSpPr txBox="1">
            <a:spLocks noGrp="1"/>
          </p:cNvSpPr>
          <p:nvPr>
            <p:ph type="title" idx="4294967295"/>
          </p:nvPr>
        </p:nvSpPr>
        <p:spPr>
          <a:xfrm>
            <a:off x="132204" y="8077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3600"/>
              <a:buFont typeface="Source Sans Pro"/>
              <a:buNone/>
            </a:pPr>
            <a:r>
              <a:rPr lang="en-US" sz="3600" b="0" i="0" u="none" strike="noStrike" cap="none" dirty="0">
                <a:solidFill>
                  <a:srgbClr val="70659A"/>
                </a:solidFill>
                <a:latin typeface="Source Sans Pro"/>
                <a:ea typeface="Source Sans Pro"/>
                <a:cs typeface="Source Sans Pro"/>
                <a:sym typeface="Source Sans Pro"/>
              </a:rPr>
              <a:t>Initial Skill Profile </a:t>
            </a:r>
            <a:r>
              <a:rPr lang="en-US" sz="3600" b="0" i="0" u="none" strike="noStrike" cap="none" dirty="0">
                <a:latin typeface="Source Sans Pro"/>
                <a:ea typeface="Source Sans Pro"/>
                <a:cs typeface="Source Sans Pro"/>
                <a:sym typeface="Source Sans Pro"/>
              </a:rPr>
              <a:t>– 3 </a:t>
            </a:r>
            <a:endParaRPr dirty="0"/>
          </a:p>
        </p:txBody>
      </p:sp>
      <p:sp>
        <p:nvSpPr>
          <p:cNvPr id="788" name="Google Shape;788;p83"/>
          <p:cNvSpPr txBox="1"/>
          <p:nvPr/>
        </p:nvSpPr>
        <p:spPr>
          <a:xfrm>
            <a:off x="132202" y="675712"/>
            <a:ext cx="90031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a:solidFill>
                <a:schemeClr val="dk1"/>
              </a:solidFill>
              <a:latin typeface="Source Sans Pro"/>
              <a:ea typeface="Source Sans Pro"/>
              <a:cs typeface="Source Sans Pro"/>
              <a:sym typeface="Source Sans Pro"/>
            </a:endParaRPr>
          </a:p>
        </p:txBody>
      </p:sp>
      <p:graphicFrame>
        <p:nvGraphicFramePr>
          <p:cNvPr id="789" name="Google Shape;789;p83"/>
          <p:cNvGraphicFramePr/>
          <p:nvPr>
            <p:extLst>
              <p:ext uri="{D42A27DB-BD31-4B8C-83A1-F6EECF244321}">
                <p14:modId xmlns:p14="http://schemas.microsoft.com/office/powerpoint/2010/main" val="1106606930"/>
              </p:ext>
            </p:extLst>
          </p:nvPr>
        </p:nvGraphicFramePr>
        <p:xfrm>
          <a:off x="199666" y="1876041"/>
          <a:ext cx="8744675" cy="4189480"/>
        </p:xfrm>
        <a:graphic>
          <a:graphicData uri="http://schemas.openxmlformats.org/drawingml/2006/table">
            <a:tbl>
              <a:tblPr firstRow="1">
                <a:tableStyleId>{52045216-18D2-4814-BB6A-587B3A373916}</a:tableStyleId>
              </a:tblPr>
              <a:tblGrid>
                <a:gridCol w="1583414">
                  <a:extLst>
                    <a:ext uri="{9D8B030D-6E8A-4147-A177-3AD203B41FA5}">
                      <a16:colId xmlns:a16="http://schemas.microsoft.com/office/drawing/2014/main" val="20000"/>
                    </a:ext>
                  </a:extLst>
                </a:gridCol>
                <a:gridCol w="7161261">
                  <a:extLst>
                    <a:ext uri="{9D8B030D-6E8A-4147-A177-3AD203B41FA5}">
                      <a16:colId xmlns:a16="http://schemas.microsoft.com/office/drawing/2014/main" val="20001"/>
                    </a:ext>
                  </a:extLst>
                </a:gridCol>
              </a:tblGrid>
              <a:tr h="475421">
                <a:tc>
                  <a:txBody>
                    <a:bodyPr/>
                    <a:lstStyle/>
                    <a:p>
                      <a:pPr marL="0" marR="226059" lvl="0" indent="0" algn="ctr" rtl="0">
                        <a:lnSpc>
                          <a:spcPct val="107000"/>
                        </a:lnSpc>
                        <a:spcBef>
                          <a:spcPts val="0"/>
                        </a:spcBef>
                        <a:spcAft>
                          <a:spcPts val="0"/>
                        </a:spcAft>
                        <a:buNone/>
                      </a:pPr>
                      <a:r>
                        <a:rPr lang="en-US" sz="2000" dirty="0"/>
                        <a:t>Level</a:t>
                      </a:r>
                      <a:endParaRPr sz="2000" b="0" dirty="0">
                        <a:solidFill>
                          <a:srgbClr val="000000"/>
                        </a:solidFill>
                        <a:latin typeface="Arial"/>
                        <a:ea typeface="Arial"/>
                        <a:cs typeface="Arial"/>
                        <a:sym typeface="Arial"/>
                      </a:endParaRPr>
                    </a:p>
                  </a:txBody>
                  <a:tcPr marL="0" marR="0" marT="0" marB="0"/>
                </a:tc>
                <a:tc>
                  <a:txBody>
                    <a:bodyPr/>
                    <a:lstStyle/>
                    <a:p>
                      <a:pPr marL="0" marR="0" lvl="0" indent="0" algn="l" rtl="0">
                        <a:lnSpc>
                          <a:spcPct val="107000"/>
                        </a:lnSpc>
                        <a:spcBef>
                          <a:spcPts val="0"/>
                        </a:spcBef>
                        <a:spcAft>
                          <a:spcPts val="0"/>
                        </a:spcAft>
                        <a:buNone/>
                      </a:pPr>
                      <a:r>
                        <a:rPr lang="en-US" sz="2000" dirty="0"/>
                        <a:t> Descriptors</a:t>
                      </a:r>
                      <a:endParaRPr sz="2000" b="0" dirty="0">
                        <a:solidFill>
                          <a:srgbClr val="000000"/>
                        </a:solidFill>
                        <a:latin typeface="Arial"/>
                        <a:ea typeface="Arial"/>
                        <a:cs typeface="Arial"/>
                        <a:sym typeface="Arial"/>
                      </a:endParaRPr>
                    </a:p>
                  </a:txBody>
                  <a:tcPr marL="0" marR="0" marT="0" marB="0"/>
                </a:tc>
                <a:extLst>
                  <a:ext uri="{0D108BD9-81ED-4DB2-BD59-A6C34878D82A}">
                    <a16:rowId xmlns:a16="http://schemas.microsoft.com/office/drawing/2014/main" val="10000"/>
                  </a:ext>
                </a:extLst>
              </a:tr>
              <a:tr h="1217355">
                <a:tc>
                  <a:txBody>
                    <a:bodyPr/>
                    <a:lstStyle/>
                    <a:p>
                      <a:pPr marL="0" marR="0" lvl="0" indent="0" algn="ctr" rtl="0">
                        <a:lnSpc>
                          <a:spcPct val="107000"/>
                        </a:lnSpc>
                        <a:spcBef>
                          <a:spcPts val="0"/>
                        </a:spcBef>
                        <a:spcAft>
                          <a:spcPts val="0"/>
                        </a:spcAft>
                        <a:buNone/>
                      </a:pPr>
                      <a:r>
                        <a:rPr lang="en-US" sz="2000" dirty="0">
                          <a:sym typeface="Source Sans Pro"/>
                        </a:rPr>
                        <a:t>Typical skill</a:t>
                      </a:r>
                      <a:endParaRPr dirty="0"/>
                    </a:p>
                  </a:txBody>
                  <a:tcPr/>
                </a:tc>
                <a:tc>
                  <a:txBody>
                    <a:bodyPr/>
                    <a:lstStyle/>
                    <a:p>
                      <a:pPr marL="33655" marR="152400" lvl="0" indent="0" algn="l" rtl="0">
                        <a:lnSpc>
                          <a:spcPct val="90000"/>
                        </a:lnSpc>
                        <a:spcBef>
                          <a:spcPts val="0"/>
                        </a:spcBef>
                        <a:spcAft>
                          <a:spcPts val="0"/>
                        </a:spcAft>
                        <a:buClr>
                          <a:schemeClr val="dk1"/>
                        </a:buClr>
                        <a:buSzPts val="2000"/>
                        <a:buFont typeface="Source Sans Pro"/>
                        <a:buNone/>
                      </a:pPr>
                      <a:r>
                        <a:rPr lang="en-US" sz="2000" dirty="0">
                          <a:sym typeface="Source Sans Pro"/>
                        </a:rPr>
                        <a:t>Students have some cooking experience, typically assisting family members as they prepare meals, but have not cooked independently. Students with prompting can recognize basic cooking techniques and safety standards.</a:t>
                      </a:r>
                      <a:endParaRPr sz="2000" dirty="0">
                        <a:latin typeface="Arial"/>
                        <a:ea typeface="Arial"/>
                        <a:cs typeface="Arial"/>
                        <a:sym typeface="Arial"/>
                      </a:endParaRPr>
                    </a:p>
                  </a:txBody>
                  <a:tcPr/>
                </a:tc>
                <a:extLst>
                  <a:ext uri="{0D108BD9-81ED-4DB2-BD59-A6C34878D82A}">
                    <a16:rowId xmlns:a16="http://schemas.microsoft.com/office/drawing/2014/main" val="10001"/>
                  </a:ext>
                </a:extLst>
              </a:tr>
              <a:tr h="1428279">
                <a:tc>
                  <a:txBody>
                    <a:bodyPr/>
                    <a:lstStyle/>
                    <a:p>
                      <a:pPr marL="0" marR="0" lvl="0" indent="0" algn="ctr" rtl="0">
                        <a:lnSpc>
                          <a:spcPct val="107000"/>
                        </a:lnSpc>
                        <a:spcBef>
                          <a:spcPts val="0"/>
                        </a:spcBef>
                        <a:spcAft>
                          <a:spcPts val="0"/>
                        </a:spcAft>
                        <a:buNone/>
                      </a:pPr>
                      <a:r>
                        <a:rPr lang="en-US" sz="2000" dirty="0"/>
                        <a:t>Below Typical skill</a:t>
                      </a:r>
                      <a:endParaRPr sz="2000" dirty="0">
                        <a:latin typeface="Arial"/>
                        <a:ea typeface="Arial"/>
                        <a:cs typeface="Arial"/>
                        <a:sym typeface="Arial"/>
                      </a:endParaRPr>
                    </a:p>
                  </a:txBody>
                  <a:tcPr/>
                </a:tc>
                <a:tc>
                  <a:txBody>
                    <a:bodyPr/>
                    <a:lstStyle/>
                    <a:p>
                      <a:pPr marL="33655" marR="49530" lvl="0" indent="0" algn="l" rtl="0">
                        <a:lnSpc>
                          <a:spcPct val="107000"/>
                        </a:lnSpc>
                        <a:spcBef>
                          <a:spcPts val="0"/>
                        </a:spcBef>
                        <a:spcAft>
                          <a:spcPts val="0"/>
                        </a:spcAft>
                        <a:buNone/>
                      </a:pPr>
                      <a:r>
                        <a:rPr lang="en-US" sz="2000" dirty="0">
                          <a:sym typeface="Source Sans Pro"/>
                        </a:rPr>
                        <a:t>Students have a little cooking experience, typically with prepared foods/cake mixes/refrigerated cookie dough, etc. Students are not aware of most basic cooking techniques but recognize some basic safety standards.</a:t>
                      </a:r>
                      <a:endParaRPr sz="2000" dirty="0">
                        <a:latin typeface="Arial"/>
                        <a:ea typeface="Arial"/>
                        <a:cs typeface="Arial"/>
                        <a:sym typeface="Arial"/>
                      </a:endParaRPr>
                    </a:p>
                  </a:txBody>
                  <a:tcPr/>
                </a:tc>
                <a:extLst>
                  <a:ext uri="{0D108BD9-81ED-4DB2-BD59-A6C34878D82A}">
                    <a16:rowId xmlns:a16="http://schemas.microsoft.com/office/drawing/2014/main" val="10002"/>
                  </a:ext>
                </a:extLst>
              </a:tr>
              <a:tr h="1068425">
                <a:tc>
                  <a:txBody>
                    <a:bodyPr/>
                    <a:lstStyle/>
                    <a:p>
                      <a:pPr marL="0" marR="0" lvl="0" indent="0" algn="ctr" rtl="0">
                        <a:lnSpc>
                          <a:spcPct val="107000"/>
                        </a:lnSpc>
                        <a:spcBef>
                          <a:spcPts val="0"/>
                        </a:spcBef>
                        <a:spcAft>
                          <a:spcPts val="0"/>
                        </a:spcAft>
                        <a:buNone/>
                      </a:pPr>
                      <a:r>
                        <a:rPr lang="en-US" sz="2000">
                          <a:sym typeface="Source Sans Pro"/>
                        </a:rPr>
                        <a:t>Well Below Typical skill</a:t>
                      </a:r>
                      <a:endParaRPr/>
                    </a:p>
                  </a:txBody>
                  <a:tcPr/>
                </a:tc>
                <a:tc>
                  <a:txBody>
                    <a:bodyPr/>
                    <a:lstStyle/>
                    <a:p>
                      <a:pPr marL="33655" marR="114300" lvl="0" indent="0" algn="l" rtl="0">
                        <a:lnSpc>
                          <a:spcPct val="107000"/>
                        </a:lnSpc>
                        <a:spcBef>
                          <a:spcPts val="0"/>
                        </a:spcBef>
                        <a:spcAft>
                          <a:spcPts val="0"/>
                        </a:spcAft>
                        <a:buNone/>
                      </a:pPr>
                      <a:r>
                        <a:rPr lang="en-US" sz="2000" dirty="0">
                          <a:sym typeface="Source Sans Pro"/>
                        </a:rPr>
                        <a:t>Students have no cooking experience and are not aware of basic cooking techniques or safety standards.</a:t>
                      </a:r>
                      <a:endParaRPr sz="2000" dirty="0">
                        <a:latin typeface="Arial"/>
                        <a:ea typeface="Arial"/>
                        <a:cs typeface="Arial"/>
                        <a:sym typeface="Arial"/>
                      </a:endParaRPr>
                    </a:p>
                  </a:txBody>
                  <a:tcPr/>
                </a:tc>
                <a:extLst>
                  <a:ext uri="{0D108BD9-81ED-4DB2-BD59-A6C34878D82A}">
                    <a16:rowId xmlns:a16="http://schemas.microsoft.com/office/drawing/2014/main" val="10003"/>
                  </a:ext>
                </a:extLst>
              </a:tr>
            </a:tbl>
          </a:graphicData>
        </a:graphic>
      </p:graphicFrame>
      <p:sp>
        <p:nvSpPr>
          <p:cNvPr id="790" name="Google Shape;790;p8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69</a:t>
            </a:fld>
            <a:endParaRPr sz="18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326572" y="220208"/>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Framing </a:t>
            </a:r>
            <a:r>
              <a:rPr lang="en-US" sz="4800" dirty="0"/>
              <a:t>Q</a:t>
            </a:r>
            <a:r>
              <a:rPr lang="en-US" sz="4800" dirty="0">
                <a:solidFill>
                  <a:srgbClr val="70659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uestions</a:t>
            </a:r>
            <a:endParaRPr dirty="0"/>
          </a:p>
        </p:txBody>
      </p:sp>
      <p:sp>
        <p:nvSpPr>
          <p:cNvPr id="145" name="Google Shape;145;p13"/>
          <p:cNvSpPr txBox="1">
            <a:spLocks noGrp="1"/>
          </p:cNvSpPr>
          <p:nvPr>
            <p:ph type="body" idx="1"/>
          </p:nvPr>
        </p:nvSpPr>
        <p:spPr>
          <a:xfrm>
            <a:off x="370113" y="1023917"/>
            <a:ext cx="8447315" cy="4597400"/>
          </a:xfrm>
          <a:prstGeom prst="rect">
            <a:avLst/>
          </a:prstGeom>
          <a:noFill/>
          <a:ln>
            <a:noFill/>
          </a:ln>
        </p:spPr>
        <p:txBody>
          <a:bodyPr spcFirstLastPara="1" wrap="square" lIns="91425" tIns="91425" rIns="91425" bIns="91425" anchor="t" anchorCtr="0">
            <a:noAutofit/>
          </a:bodyPr>
          <a:lstStyle/>
          <a:p>
            <a:pPr marL="457200" marR="0" lvl="0" indent="0" algn="l" rtl="0">
              <a:spcBef>
                <a:spcPts val="0"/>
              </a:spcBef>
              <a:spcAft>
                <a:spcPts val="0"/>
              </a:spcAft>
              <a:buNone/>
            </a:pPr>
            <a:endParaRPr sz="3200">
              <a:latin typeface="Calibri"/>
              <a:ea typeface="Calibri"/>
              <a:cs typeface="Calibri"/>
              <a:sym typeface="Calibri"/>
            </a:endParaRPr>
          </a:p>
          <a:p>
            <a:pPr marL="457200" marR="0" lvl="0" indent="-406400" algn="l" rtl="0">
              <a:spcBef>
                <a:spcPts val="0"/>
              </a:spcBef>
              <a:spcAft>
                <a:spcPts val="0"/>
              </a:spcAft>
              <a:buSzPts val="2800"/>
              <a:buFont typeface="Open Sans"/>
              <a:buChar char="●"/>
            </a:pPr>
            <a:r>
              <a:rPr lang="en-US" sz="2800">
                <a:latin typeface="Open Sans"/>
                <a:ea typeface="Open Sans"/>
                <a:cs typeface="Open Sans"/>
                <a:sym typeface="Open Sans"/>
              </a:rPr>
              <a:t>How do we know if </a:t>
            </a:r>
            <a:r>
              <a:rPr lang="en-US" sz="2800" b="1">
                <a:latin typeface="Open Sans"/>
                <a:ea typeface="Open Sans"/>
                <a:cs typeface="Open Sans"/>
                <a:sym typeface="Open Sans"/>
              </a:rPr>
              <a:t>students are growing </a:t>
            </a:r>
            <a:r>
              <a:rPr lang="en-US" sz="2800">
                <a:latin typeface="Open Sans"/>
                <a:ea typeface="Open Sans"/>
                <a:cs typeface="Open Sans"/>
                <a:sym typeface="Open Sans"/>
              </a:rPr>
              <a:t>in their knowledge and skills?</a:t>
            </a:r>
            <a:endParaRPr sz="2200">
              <a:latin typeface="Open Sans"/>
              <a:ea typeface="Open Sans"/>
              <a:cs typeface="Open Sans"/>
              <a:sym typeface="Open Sans"/>
            </a:endParaRPr>
          </a:p>
          <a:p>
            <a:pPr marL="140335" lvl="0" indent="0" algn="l" rtl="0">
              <a:spcBef>
                <a:spcPts val="580"/>
              </a:spcBef>
              <a:spcAft>
                <a:spcPts val="0"/>
              </a:spcAft>
              <a:buSzPts val="2720"/>
              <a:buNone/>
            </a:pPr>
            <a:endParaRPr sz="2800">
              <a:latin typeface="Open Sans"/>
              <a:ea typeface="Open Sans"/>
              <a:cs typeface="Open Sans"/>
              <a:sym typeface="Open Sans"/>
            </a:endParaRPr>
          </a:p>
          <a:p>
            <a:pPr marL="457200" marR="0" lvl="0" indent="-406400" algn="l" rtl="0">
              <a:spcBef>
                <a:spcPts val="580"/>
              </a:spcBef>
              <a:spcAft>
                <a:spcPts val="0"/>
              </a:spcAft>
              <a:buSzPts val="2800"/>
              <a:buFont typeface="Open Sans"/>
              <a:buChar char="●"/>
            </a:pPr>
            <a:r>
              <a:rPr lang="en-US" sz="280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What </a:t>
            </a:r>
            <a:r>
              <a:rPr lang="en-US" sz="2800" b="1">
                <a:latin typeface="Open Sans"/>
                <a:ea typeface="Open Sans"/>
                <a:cs typeface="Open Sans"/>
                <a:sym typeface="Open Sans"/>
              </a:rPr>
              <a:t>evidence </a:t>
            </a:r>
            <a:r>
              <a:rPr lang="en-US" sz="2800">
                <a:latin typeface="Open Sans"/>
                <a:ea typeface="Open Sans"/>
                <a:cs typeface="Open Sans"/>
                <a:sym typeface="Open Sans"/>
              </a:rPr>
              <a:t>will we use to determine     students’ beginning skill level, the progress they make throughout the year, and determine their end of year skill level?</a:t>
            </a:r>
            <a:endParaRPr sz="2200">
              <a:latin typeface="Open Sans"/>
              <a:ea typeface="Open Sans"/>
              <a:cs typeface="Open Sans"/>
              <a:sym typeface="Open Sans"/>
            </a:endParaRPr>
          </a:p>
        </p:txBody>
      </p:sp>
      <p:sp>
        <p:nvSpPr>
          <p:cNvPr id="146" name="Google Shape;146;p1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a:t>
            </a:fld>
            <a:endParaRPr sz="1800">
              <a:solidFill>
                <a:srgbClr val="FFFFFF"/>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4"/>
          <p:cNvSpPr txBox="1">
            <a:spLocks noGrp="1"/>
          </p:cNvSpPr>
          <p:nvPr>
            <p:ph type="title"/>
          </p:nvPr>
        </p:nvSpPr>
        <p:spPr>
          <a:xfrm>
            <a:off x="248506" y="99219"/>
            <a:ext cx="8438294" cy="54805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b="0" dirty="0">
                <a:solidFill>
                  <a:srgbClr val="70659A"/>
                </a:solidFill>
              </a:rPr>
              <a:t>Initial Skill Profile </a:t>
            </a:r>
            <a:r>
              <a:rPr lang="en-US" sz="4000" b="0" dirty="0"/>
              <a:t>– 4 </a:t>
            </a:r>
            <a:endParaRPr dirty="0"/>
          </a:p>
        </p:txBody>
      </p:sp>
      <p:sp>
        <p:nvSpPr>
          <p:cNvPr id="797" name="Google Shape;797;p84"/>
          <p:cNvSpPr txBox="1">
            <a:spLocks noGrp="1"/>
          </p:cNvSpPr>
          <p:nvPr>
            <p:ph type="body" idx="1"/>
          </p:nvPr>
        </p:nvSpPr>
        <p:spPr>
          <a:xfrm>
            <a:off x="71919" y="647272"/>
            <a:ext cx="89592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a:latin typeface="Source Sans Pro"/>
              <a:ea typeface="Source Sans Pro"/>
              <a:cs typeface="Source Sans Pro"/>
              <a:sym typeface="Source Sans Pro"/>
            </a:endParaRPr>
          </a:p>
        </p:txBody>
      </p:sp>
      <p:graphicFrame>
        <p:nvGraphicFramePr>
          <p:cNvPr id="798" name="Google Shape;798;p84"/>
          <p:cNvGraphicFramePr/>
          <p:nvPr/>
        </p:nvGraphicFramePr>
        <p:xfrm>
          <a:off x="113016" y="1850297"/>
          <a:ext cx="4083050" cy="3970755"/>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5408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0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799" name="Google Shape;799;p84"/>
          <p:cNvGraphicFramePr/>
          <p:nvPr/>
        </p:nvGraphicFramePr>
        <p:xfrm>
          <a:off x="4315146" y="1804479"/>
          <a:ext cx="4756925" cy="4817862"/>
        </p:xfrm>
        <a:graphic>
          <a:graphicData uri="http://schemas.openxmlformats.org/drawingml/2006/table">
            <a:tbl>
              <a:tblPr firstRow="1" bandRow="1">
                <a:noFill/>
                <a:tableStyleId>{52045216-18D2-4814-BB6A-587B3A373916}</a:tableStyleId>
              </a:tblPr>
              <a:tblGrid>
                <a:gridCol w="1202075">
                  <a:extLst>
                    <a:ext uri="{9D8B030D-6E8A-4147-A177-3AD203B41FA5}">
                      <a16:colId xmlns:a16="http://schemas.microsoft.com/office/drawing/2014/main" val="20000"/>
                    </a:ext>
                  </a:extLst>
                </a:gridCol>
                <a:gridCol w="3554850">
                  <a:extLst>
                    <a:ext uri="{9D8B030D-6E8A-4147-A177-3AD203B41FA5}">
                      <a16:colId xmlns:a16="http://schemas.microsoft.com/office/drawing/2014/main" val="20001"/>
                    </a:ext>
                  </a:extLst>
                </a:gridCol>
              </a:tblGrid>
              <a:tr h="471975">
                <a:tc>
                  <a:txBody>
                    <a:bodyPr/>
                    <a:lstStyle/>
                    <a:p>
                      <a:pPr marL="0" marR="0" lvl="0" indent="0" algn="l" rtl="0">
                        <a:spcBef>
                          <a:spcPts val="0"/>
                        </a:spcBef>
                        <a:spcAft>
                          <a:spcPts val="0"/>
                        </a:spcAft>
                        <a:buNone/>
                      </a:pPr>
                      <a:r>
                        <a:rPr lang="en-US" sz="1800" b="0">
                          <a:solidFill>
                            <a:schemeClr val="dk1"/>
                          </a:solidFill>
                        </a:rPr>
                        <a:t>Partial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endParaRPr sz="1350" b="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28600">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solidFill>
                            <a:schemeClr val="dk1"/>
                          </a:solidFill>
                          <a:latin typeface="Source Sans Pro"/>
                          <a:ea typeface="Source Sans Pro"/>
                          <a:cs typeface="Source Sans Pro"/>
                          <a:sym typeface="Source Sans Pro"/>
                        </a:rPr>
                        <a:t>Students have some cooking experience, typically assisting family members as they prepare meals, but have not cooked independently. Students with prompting can recognize basic cooking techniques and some safety standards</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solidFill>
                            <a:schemeClr val="dk1"/>
                          </a:solidFill>
                          <a:latin typeface="Source Sans Pro"/>
                          <a:ea typeface="Source Sans Pro"/>
                          <a:cs typeface="Source Sans Pro"/>
                          <a:sym typeface="Source Sans Pro"/>
                        </a:rPr>
                        <a:t>Students have a little cooking experience, typically with prepared foods/cake mixes/refrigerated cookie dough, etc. Students are not aware of most basic cooking techniques or safety standards.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00" name="Google Shape;800;p8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70</a:t>
            </a:fld>
            <a:endParaRPr sz="1800">
              <a:solidFill>
                <a:srgbClr val="FFFFFF"/>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85"/>
          <p:cNvSpPr txBox="1">
            <a:spLocks noGrp="1"/>
          </p:cNvSpPr>
          <p:nvPr>
            <p:ph type="title"/>
          </p:nvPr>
        </p:nvSpPr>
        <p:spPr>
          <a:xfrm>
            <a:off x="248506" y="99219"/>
            <a:ext cx="8438294" cy="54805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b="0" dirty="0">
                <a:solidFill>
                  <a:srgbClr val="70659A"/>
                </a:solidFill>
              </a:rPr>
              <a:t>Initial Skill Profile </a:t>
            </a:r>
            <a:r>
              <a:rPr lang="en-US" sz="4000" b="0" dirty="0"/>
              <a:t>– 5 </a:t>
            </a:r>
            <a:endParaRPr dirty="0"/>
          </a:p>
        </p:txBody>
      </p:sp>
      <p:sp>
        <p:nvSpPr>
          <p:cNvPr id="807" name="Google Shape;807;p85"/>
          <p:cNvSpPr txBox="1">
            <a:spLocks noGrp="1"/>
          </p:cNvSpPr>
          <p:nvPr>
            <p:ph type="body" idx="1"/>
          </p:nvPr>
        </p:nvSpPr>
        <p:spPr>
          <a:xfrm>
            <a:off x="71919" y="647272"/>
            <a:ext cx="89592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dirty="0">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dirty="0">
              <a:latin typeface="Source Sans Pro"/>
              <a:ea typeface="Source Sans Pro"/>
              <a:cs typeface="Source Sans Pro"/>
              <a:sym typeface="Source Sans Pro"/>
            </a:endParaRPr>
          </a:p>
        </p:txBody>
      </p:sp>
      <p:graphicFrame>
        <p:nvGraphicFramePr>
          <p:cNvPr id="808" name="Google Shape;808;p85"/>
          <p:cNvGraphicFramePr/>
          <p:nvPr/>
        </p:nvGraphicFramePr>
        <p:xfrm>
          <a:off x="113016" y="1850297"/>
          <a:ext cx="4083050" cy="415066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5408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 (potentially through subskills)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0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809" name="Google Shape;809;p85" descr="Checkmark next to &quot;Articulates skills for the beginning of the year&quot; "/>
          <p:cNvPicPr preferRelativeResize="0"/>
          <p:nvPr/>
        </p:nvPicPr>
        <p:blipFill rotWithShape="1">
          <a:blip r:embed="rId3">
            <a:alphaModFix/>
          </a:blip>
          <a:srcRect/>
          <a:stretch/>
        </p:blipFill>
        <p:spPr>
          <a:xfrm>
            <a:off x="3379165" y="2645482"/>
            <a:ext cx="694063" cy="520547"/>
          </a:xfrm>
          <a:prstGeom prst="rect">
            <a:avLst/>
          </a:prstGeom>
          <a:noFill/>
          <a:ln>
            <a:noFill/>
          </a:ln>
        </p:spPr>
      </p:pic>
      <p:pic>
        <p:nvPicPr>
          <p:cNvPr id="810" name="Google Shape;810;p85" descr="Checkmark next to &quot;Differentiates between levels&quot; "/>
          <p:cNvPicPr preferRelativeResize="0"/>
          <p:nvPr/>
        </p:nvPicPr>
        <p:blipFill rotWithShape="1">
          <a:blip r:embed="rId3">
            <a:alphaModFix/>
          </a:blip>
          <a:srcRect/>
          <a:stretch/>
        </p:blipFill>
        <p:spPr>
          <a:xfrm>
            <a:off x="3379166" y="3168726"/>
            <a:ext cx="694063" cy="520547"/>
          </a:xfrm>
          <a:prstGeom prst="rect">
            <a:avLst/>
          </a:prstGeom>
          <a:noFill/>
          <a:ln>
            <a:noFill/>
          </a:ln>
        </p:spPr>
      </p:pic>
      <p:pic>
        <p:nvPicPr>
          <p:cNvPr id="811" name="Google Shape;811;p85" descr="Question Mark next to &quot;Descriptors align to skill statement (potentially through subskills)&quot;"/>
          <p:cNvPicPr preferRelativeResize="0"/>
          <p:nvPr/>
        </p:nvPicPr>
        <p:blipFill rotWithShape="1">
          <a:blip r:embed="rId4">
            <a:alphaModFix/>
          </a:blip>
          <a:srcRect/>
          <a:stretch/>
        </p:blipFill>
        <p:spPr>
          <a:xfrm>
            <a:off x="3379165" y="4048333"/>
            <a:ext cx="694063" cy="436125"/>
          </a:xfrm>
          <a:prstGeom prst="rect">
            <a:avLst/>
          </a:prstGeom>
          <a:noFill/>
          <a:ln>
            <a:noFill/>
          </a:ln>
        </p:spPr>
      </p:pic>
      <p:pic>
        <p:nvPicPr>
          <p:cNvPr id="812" name="Google Shape;812;p85" descr="Checkmark next to &quot;Can be assessed in multiple ways&quot; "/>
          <p:cNvPicPr preferRelativeResize="0"/>
          <p:nvPr/>
        </p:nvPicPr>
        <p:blipFill rotWithShape="1">
          <a:blip r:embed="rId3">
            <a:alphaModFix/>
          </a:blip>
          <a:srcRect/>
          <a:stretch/>
        </p:blipFill>
        <p:spPr>
          <a:xfrm>
            <a:off x="3502002" y="4665234"/>
            <a:ext cx="694063" cy="520547"/>
          </a:xfrm>
          <a:prstGeom prst="rect">
            <a:avLst/>
          </a:prstGeom>
          <a:noFill/>
          <a:ln>
            <a:noFill/>
          </a:ln>
        </p:spPr>
      </p:pic>
      <p:pic>
        <p:nvPicPr>
          <p:cNvPr id="813" name="Google Shape;813;p85" descr="Question mark next to &quot;Based on multiple sources of evidence/a teacher’s experience&quot;"/>
          <p:cNvPicPr preferRelativeResize="0"/>
          <p:nvPr/>
        </p:nvPicPr>
        <p:blipFill rotWithShape="1">
          <a:blip r:embed="rId4">
            <a:alphaModFix/>
          </a:blip>
          <a:srcRect/>
          <a:stretch/>
        </p:blipFill>
        <p:spPr>
          <a:xfrm>
            <a:off x="3379165" y="5348075"/>
            <a:ext cx="694063" cy="436125"/>
          </a:xfrm>
          <a:prstGeom prst="rect">
            <a:avLst/>
          </a:prstGeom>
          <a:noFill/>
          <a:ln>
            <a:noFill/>
          </a:ln>
        </p:spPr>
      </p:pic>
      <p:graphicFrame>
        <p:nvGraphicFramePr>
          <p:cNvPr id="814" name="Google Shape;814;p85"/>
          <p:cNvGraphicFramePr/>
          <p:nvPr/>
        </p:nvGraphicFramePr>
        <p:xfrm>
          <a:off x="4315146" y="1804479"/>
          <a:ext cx="4756925" cy="4817862"/>
        </p:xfrm>
        <a:graphic>
          <a:graphicData uri="http://schemas.openxmlformats.org/drawingml/2006/table">
            <a:tbl>
              <a:tblPr firstRow="1" bandRow="1">
                <a:noFill/>
                <a:tableStyleId>{52045216-18D2-4814-BB6A-587B3A373916}</a:tableStyleId>
              </a:tblPr>
              <a:tblGrid>
                <a:gridCol w="1202075">
                  <a:extLst>
                    <a:ext uri="{9D8B030D-6E8A-4147-A177-3AD203B41FA5}">
                      <a16:colId xmlns:a16="http://schemas.microsoft.com/office/drawing/2014/main" val="20000"/>
                    </a:ext>
                  </a:extLst>
                </a:gridCol>
                <a:gridCol w="3554850">
                  <a:extLst>
                    <a:ext uri="{9D8B030D-6E8A-4147-A177-3AD203B41FA5}">
                      <a16:colId xmlns:a16="http://schemas.microsoft.com/office/drawing/2014/main" val="20001"/>
                    </a:ext>
                  </a:extLst>
                </a:gridCol>
              </a:tblGrid>
              <a:tr h="471975">
                <a:tc>
                  <a:txBody>
                    <a:bodyPr/>
                    <a:lstStyle/>
                    <a:p>
                      <a:pPr marL="0" marR="0" lvl="0" indent="0" algn="l" rtl="0">
                        <a:spcBef>
                          <a:spcPts val="0"/>
                        </a:spcBef>
                        <a:spcAft>
                          <a:spcPts val="0"/>
                        </a:spcAft>
                        <a:buNone/>
                      </a:pPr>
                      <a:r>
                        <a:rPr lang="en-US" sz="1800" b="0">
                          <a:solidFill>
                            <a:schemeClr val="dk1"/>
                          </a:solidFill>
                        </a:rPr>
                        <a:t>Partial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endParaRPr sz="1350" b="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28600">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solidFill>
                            <a:schemeClr val="dk1"/>
                          </a:solidFill>
                          <a:latin typeface="Source Sans Pro"/>
                          <a:ea typeface="Source Sans Pro"/>
                          <a:cs typeface="Source Sans Pro"/>
                          <a:sym typeface="Source Sans Pro"/>
                        </a:rPr>
                        <a:t>Students have some cooking experience, typically assisting family members as they prepare meals, but have not cooked independently. Students with prompting can recognize basic cooking techniques and some safety standards</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solidFill>
                            <a:schemeClr val="dk1"/>
                          </a:solidFill>
                          <a:latin typeface="Source Sans Pro"/>
                          <a:ea typeface="Source Sans Pro"/>
                          <a:cs typeface="Source Sans Pro"/>
                          <a:sym typeface="Source Sans Pro"/>
                        </a:rPr>
                        <a:t>Students have a little cooking experience, typically with prepared foods/cake mixes/refrigerated cookie dough, etc. Students are not aware of most basic cooking techniques or safety standards.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15" name="Google Shape;815;p8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71</a:t>
            </a:fld>
            <a:endParaRPr sz="1800">
              <a:solidFill>
                <a:srgbClr val="FFFFFF"/>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86"/>
          <p:cNvSpPr txBox="1">
            <a:spLocks noGrp="1"/>
          </p:cNvSpPr>
          <p:nvPr>
            <p:ph type="title"/>
          </p:nvPr>
        </p:nvSpPr>
        <p:spPr>
          <a:xfrm>
            <a:off x="337930" y="117031"/>
            <a:ext cx="8348870" cy="149310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200"/>
              <a:buNone/>
            </a:pPr>
            <a:r>
              <a:rPr lang="en-US" sz="4200" dirty="0">
                <a:solidFill>
                  <a:srgbClr val="70659A"/>
                </a:solidFill>
              </a:rPr>
              <a:t>Initial Skill Profile </a:t>
            </a:r>
            <a:r>
              <a:rPr lang="en-US" sz="4200" b="1" i="1" dirty="0">
                <a:solidFill>
                  <a:srgbClr val="70659A"/>
                </a:solidFill>
              </a:rPr>
              <a:t>Non-Exemplars</a:t>
            </a:r>
            <a:br>
              <a:rPr lang="en-US" sz="4200" dirty="0">
                <a:solidFill>
                  <a:srgbClr val="70659A"/>
                </a:solidFill>
              </a:rPr>
            </a:br>
            <a:endParaRPr sz="4200" dirty="0">
              <a:solidFill>
                <a:srgbClr val="70659A"/>
              </a:solidFill>
            </a:endParaRPr>
          </a:p>
        </p:txBody>
      </p:sp>
      <p:sp>
        <p:nvSpPr>
          <p:cNvPr id="822" name="Google Shape;822;p86"/>
          <p:cNvSpPr txBox="1">
            <a:spLocks noGrp="1"/>
          </p:cNvSpPr>
          <p:nvPr>
            <p:ph type="body" idx="1"/>
          </p:nvPr>
        </p:nvSpPr>
        <p:spPr>
          <a:xfrm>
            <a:off x="798286" y="1571171"/>
            <a:ext cx="7772400" cy="37158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6"/>
                  </a:ext>
                </a:extLst>
              </a:rPr>
              <a:t>Individually (silent/solo) read your assigned  Non-Exemplar ISP.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7"/>
                </a:ext>
              </a:extLst>
            </a:endParaRPr>
          </a:p>
          <a:p>
            <a:pPr marL="274320" marR="0" lvl="0" indent="0" algn="l" rtl="0">
              <a:spcBef>
                <a:spcPts val="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8"/>
                </a:ext>
              </a:extLst>
            </a:endParaRPr>
          </a:p>
          <a:p>
            <a:pPr marL="274320" marR="0" lvl="0" indent="-140335" algn="l" rtl="0">
              <a:spcBef>
                <a:spcPts val="580"/>
              </a:spcBef>
              <a:spcAft>
                <a:spcPts val="0"/>
              </a:spcAft>
              <a:buSzPts val="221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9"/>
                  </a:ext>
                </a:extLst>
              </a:rPr>
              <a:t>   Be prepared to discuss in groups: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0"/>
                </a:ext>
              </a:extLst>
            </a:endParaRPr>
          </a:p>
          <a:p>
            <a:pPr marL="822960" lvl="2" indent="-152400" algn="l" rtl="0">
              <a:spcBef>
                <a:spcPts val="37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1"/>
                  </a:ext>
                </a:extLst>
              </a:rPr>
              <a:t>W</a:t>
            </a:r>
            <a:r>
              <a:rPr lang="en-US"/>
              <a:t>hat do you notice?</a:t>
            </a:r>
            <a:endParaRPr/>
          </a:p>
          <a:p>
            <a:pPr marL="822960" lvl="2" indent="-152400" algn="l" rtl="0">
              <a:spcBef>
                <a:spcPts val="370"/>
              </a:spcBef>
              <a:spcAft>
                <a:spcPts val="0"/>
              </a:spcAft>
              <a:buSzPts val="2040"/>
              <a:buChar char="●"/>
            </a:pPr>
            <a:r>
              <a:rPr lang="en-US"/>
              <a:t>Where are the gaps in order to align to the Success Criteria?</a:t>
            </a:r>
            <a:endParaRPr/>
          </a:p>
          <a:p>
            <a:pPr marL="822960" lvl="2" indent="-152400" algn="l" rtl="0">
              <a:spcBef>
                <a:spcPts val="370"/>
              </a:spcBef>
              <a:spcAft>
                <a:spcPts val="0"/>
              </a:spcAft>
              <a:buSzPts val="2040"/>
              <a:buChar char="●"/>
            </a:pPr>
            <a:r>
              <a:rPr lang="en-US"/>
              <a:t>What probing questions would you ask the teacher in order to strengthen these ISPs?</a:t>
            </a:r>
            <a:endParaRPr/>
          </a:p>
        </p:txBody>
      </p:sp>
      <p:sp>
        <p:nvSpPr>
          <p:cNvPr id="823" name="Google Shape;823;p8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72</a:t>
            </a:fld>
            <a:endParaRPr sz="1800">
              <a:solidFill>
                <a:srgbClr val="FFFFFF"/>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7"/>
          <p:cNvSpPr txBox="1">
            <a:spLocks noGrp="1"/>
          </p:cNvSpPr>
          <p:nvPr>
            <p:ph type="title"/>
          </p:nvPr>
        </p:nvSpPr>
        <p:spPr>
          <a:xfrm>
            <a:off x="457200" y="371248"/>
            <a:ext cx="7886700" cy="7815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chemeClr val="dk1"/>
                </a:solidFill>
              </a:rPr>
              <a:t>Revising a </a:t>
            </a:r>
            <a:r>
              <a:rPr lang="en-US" sz="4000" i="1" dirty="0">
                <a:solidFill>
                  <a:schemeClr val="dk1"/>
                </a:solidFill>
              </a:rPr>
              <a:t>Non-Exemplar</a:t>
            </a:r>
            <a:r>
              <a:rPr lang="en-US" sz="4000" b="0" dirty="0">
                <a:solidFill>
                  <a:schemeClr val="dk1"/>
                </a:solidFill>
              </a:rPr>
              <a:t> ISP: </a:t>
            </a:r>
            <a:br>
              <a:rPr lang="en-US" sz="4000" b="0" dirty="0">
                <a:solidFill>
                  <a:schemeClr val="dk1"/>
                </a:solidFill>
              </a:rPr>
            </a:br>
            <a:r>
              <a:rPr lang="en-US" sz="4000" b="0" dirty="0">
                <a:solidFill>
                  <a:schemeClr val="dk1"/>
                </a:solidFill>
              </a:rPr>
              <a:t>3</a:t>
            </a:r>
            <a:r>
              <a:rPr lang="en-US" sz="4000" b="0" baseline="30000" dirty="0">
                <a:solidFill>
                  <a:schemeClr val="dk1"/>
                </a:solidFill>
              </a:rPr>
              <a:t>rd</a:t>
            </a:r>
            <a:r>
              <a:rPr lang="en-US" sz="4000" b="0" dirty="0">
                <a:solidFill>
                  <a:schemeClr val="dk1"/>
                </a:solidFill>
              </a:rPr>
              <a:t> Grade Math</a:t>
            </a:r>
            <a:endParaRPr dirty="0">
              <a:solidFill>
                <a:schemeClr val="dk1"/>
              </a:solidFill>
            </a:endParaRPr>
          </a:p>
        </p:txBody>
      </p:sp>
      <p:sp>
        <p:nvSpPr>
          <p:cNvPr id="830" name="Google Shape;830;p87"/>
          <p:cNvSpPr txBox="1">
            <a:spLocks noGrp="1"/>
          </p:cNvSpPr>
          <p:nvPr>
            <p:ph type="body" idx="1"/>
          </p:nvPr>
        </p:nvSpPr>
        <p:spPr>
          <a:xfrm>
            <a:off x="457200" y="1778525"/>
            <a:ext cx="8229600" cy="39048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700"/>
              <a:buAutoNum type="arabicPeriod"/>
            </a:pPr>
            <a:r>
              <a:rPr lang="en-US"/>
              <a:t>Where are the gaps?</a:t>
            </a:r>
            <a:endParaRPr/>
          </a:p>
          <a:p>
            <a:pPr marL="514350" lvl="0" indent="-514350" algn="l" rtl="0">
              <a:spcBef>
                <a:spcPts val="540"/>
              </a:spcBef>
              <a:spcAft>
                <a:spcPts val="0"/>
              </a:spcAft>
              <a:buClr>
                <a:schemeClr val="dk1"/>
              </a:buClr>
              <a:buSzPts val="2700"/>
              <a:buAutoNum type="arabicPeriod"/>
            </a:pPr>
            <a:r>
              <a:rPr lang="en-US"/>
              <a:t>How can you align better to the skill statement?</a:t>
            </a:r>
            <a:endParaRPr/>
          </a:p>
          <a:p>
            <a:pPr marL="514350" lvl="0" indent="-514350" algn="l" rtl="0">
              <a:spcBef>
                <a:spcPts val="540"/>
              </a:spcBef>
              <a:spcAft>
                <a:spcPts val="0"/>
              </a:spcAft>
              <a:buClr>
                <a:schemeClr val="dk1"/>
              </a:buClr>
              <a:buSzPts val="2700"/>
              <a:buAutoNum type="arabicPeriod"/>
            </a:pPr>
            <a:r>
              <a:rPr lang="en-US"/>
              <a:t>How can you make it clearly measurable?</a:t>
            </a:r>
            <a:endParaRPr/>
          </a:p>
          <a:p>
            <a:pPr marL="0" lvl="0" indent="0" algn="l" rtl="0">
              <a:spcBef>
                <a:spcPts val="540"/>
              </a:spcBef>
              <a:spcAft>
                <a:spcPts val="0"/>
              </a:spcAft>
              <a:buNone/>
            </a:pPr>
            <a:endParaRPr/>
          </a:p>
        </p:txBody>
      </p:sp>
      <p:sp>
        <p:nvSpPr>
          <p:cNvPr id="831" name="Google Shape;831;p8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73</a:t>
            </a:fld>
            <a:endParaRPr sz="1800">
              <a:solidFill>
                <a:srgbClr val="FFFFFF"/>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88"/>
          <p:cNvSpPr txBox="1">
            <a:spLocks noGrp="1"/>
          </p:cNvSpPr>
          <p:nvPr>
            <p:ph type="title" idx="4294967295"/>
          </p:nvPr>
        </p:nvSpPr>
        <p:spPr>
          <a:xfrm>
            <a:off x="132201" y="235184"/>
            <a:ext cx="8229600" cy="63094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500"/>
              <a:buFont typeface="Source Sans Pro"/>
              <a:buNone/>
            </a:pPr>
            <a:r>
              <a:rPr lang="en-US" sz="3500" b="0" i="0" u="none" strike="noStrike" cap="none" dirty="0">
                <a:solidFill>
                  <a:schemeClr val="accent2"/>
                </a:solidFill>
                <a:latin typeface="Source Sans Pro"/>
                <a:ea typeface="Source Sans Pro"/>
                <a:cs typeface="Source Sans Pro"/>
                <a:sym typeface="Source Sans Pro"/>
              </a:rPr>
              <a:t>One Example: Revised 3</a:t>
            </a:r>
            <a:r>
              <a:rPr lang="en-US" sz="3500" b="0" i="0" u="none" strike="noStrike" cap="none" baseline="30000" dirty="0">
                <a:solidFill>
                  <a:schemeClr val="accent2"/>
                </a:solidFill>
                <a:latin typeface="Source Sans Pro"/>
                <a:ea typeface="Source Sans Pro"/>
                <a:cs typeface="Source Sans Pro"/>
                <a:sym typeface="Source Sans Pro"/>
              </a:rPr>
              <a:t>rd</a:t>
            </a:r>
            <a:r>
              <a:rPr lang="en-US" sz="3500" b="0" i="0" u="none" strike="noStrike" cap="none" dirty="0">
                <a:solidFill>
                  <a:schemeClr val="accent2"/>
                </a:solidFill>
                <a:latin typeface="Source Sans Pro"/>
                <a:ea typeface="Source Sans Pro"/>
                <a:cs typeface="Source Sans Pro"/>
                <a:sym typeface="Source Sans Pro"/>
              </a:rPr>
              <a:t> Grade Math ISP</a:t>
            </a:r>
            <a:endParaRPr dirty="0"/>
          </a:p>
        </p:txBody>
      </p:sp>
      <p:sp>
        <p:nvSpPr>
          <p:cNvPr id="838" name="Google Shape;838;p88"/>
          <p:cNvSpPr txBox="1">
            <a:spLocks noGrp="1"/>
          </p:cNvSpPr>
          <p:nvPr>
            <p:ph type="body" idx="1"/>
          </p:nvPr>
        </p:nvSpPr>
        <p:spPr>
          <a:xfrm>
            <a:off x="132201" y="835278"/>
            <a:ext cx="8736229" cy="954107"/>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a:t>
            </a:r>
            <a:r>
              <a:rPr lang="en-US" sz="1800">
                <a:latin typeface="Source Sans Pro"/>
                <a:ea typeface="Source Sans Pro"/>
                <a:cs typeface="Source Sans Pro"/>
                <a:sym typeface="Source Sans Pro"/>
              </a:rPr>
              <a:t>Students will be able to recall basic multiplication and division facts with fluency and accuracy and apply their understanding of multiplication and division to solve one and two-step word problems.</a:t>
            </a:r>
            <a:endParaRPr sz="2000">
              <a:latin typeface="Source Sans Pro"/>
              <a:ea typeface="Source Sans Pro"/>
              <a:cs typeface="Source Sans Pro"/>
              <a:sym typeface="Source Sans Pro"/>
            </a:endParaRPr>
          </a:p>
        </p:txBody>
      </p:sp>
      <p:graphicFrame>
        <p:nvGraphicFramePr>
          <p:cNvPr id="839" name="Google Shape;839;p88"/>
          <p:cNvGraphicFramePr/>
          <p:nvPr>
            <p:extLst>
              <p:ext uri="{D42A27DB-BD31-4B8C-83A1-F6EECF244321}">
                <p14:modId xmlns:p14="http://schemas.microsoft.com/office/powerpoint/2010/main" val="875547017"/>
              </p:ext>
            </p:extLst>
          </p:nvPr>
        </p:nvGraphicFramePr>
        <p:xfrm>
          <a:off x="132202" y="1789386"/>
          <a:ext cx="8791445" cy="4246602"/>
        </p:xfrm>
        <a:graphic>
          <a:graphicData uri="http://schemas.openxmlformats.org/drawingml/2006/table">
            <a:tbl>
              <a:tblPr firstRow="1">
                <a:tableStyleId>{52045216-18D2-4814-BB6A-587B3A373916}</a:tableStyleId>
              </a:tblPr>
              <a:tblGrid>
                <a:gridCol w="1659125">
                  <a:extLst>
                    <a:ext uri="{9D8B030D-6E8A-4147-A177-3AD203B41FA5}">
                      <a16:colId xmlns:a16="http://schemas.microsoft.com/office/drawing/2014/main" val="20000"/>
                    </a:ext>
                  </a:extLst>
                </a:gridCol>
                <a:gridCol w="7132320">
                  <a:extLst>
                    <a:ext uri="{9D8B030D-6E8A-4147-A177-3AD203B41FA5}">
                      <a16:colId xmlns:a16="http://schemas.microsoft.com/office/drawing/2014/main" val="20001"/>
                    </a:ext>
                  </a:extLst>
                </a:gridCol>
              </a:tblGrid>
              <a:tr h="403548">
                <a:tc>
                  <a:txBody>
                    <a:bodyPr/>
                    <a:lstStyle/>
                    <a:p>
                      <a:pPr marL="0" marR="226059" lvl="0" indent="0" algn="ctr" rtl="0">
                        <a:lnSpc>
                          <a:spcPct val="107000"/>
                        </a:lnSpc>
                        <a:spcBef>
                          <a:spcPts val="0"/>
                        </a:spcBef>
                        <a:spcAft>
                          <a:spcPts val="0"/>
                        </a:spcAft>
                        <a:buNone/>
                      </a:pPr>
                      <a:r>
                        <a:rPr lang="en-US" sz="1800" dirty="0"/>
                        <a:t>Level</a:t>
                      </a:r>
                      <a:endParaRPr sz="1800" b="1"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800" dirty="0"/>
                        <a:t> Descriptors</a:t>
                      </a:r>
                      <a:endParaRPr sz="1800" b="1" dirty="0">
                        <a:solidFill>
                          <a:srgbClr val="000000"/>
                        </a:solidFill>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6434">
                <a:tc>
                  <a:txBody>
                    <a:bodyPr/>
                    <a:lstStyle/>
                    <a:p>
                      <a:pPr marL="0" marR="0" lvl="0" indent="0" algn="ctr" rtl="0">
                        <a:lnSpc>
                          <a:spcPct val="107000"/>
                        </a:lnSpc>
                        <a:spcBef>
                          <a:spcPts val="0"/>
                        </a:spcBef>
                        <a:spcAft>
                          <a:spcPts val="0"/>
                        </a:spcAft>
                        <a:buNone/>
                      </a:pPr>
                      <a:r>
                        <a:rPr lang="en-US" sz="1800" dirty="0"/>
                        <a:t>Well Above Typical Skill</a:t>
                      </a:r>
                      <a:endParaRPr sz="18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52400" lvl="0" indent="0" algn="l" rtl="0">
                        <a:lnSpc>
                          <a:spcPct val="75000"/>
                        </a:lnSpc>
                        <a:spcBef>
                          <a:spcPts val="0"/>
                        </a:spcBef>
                        <a:spcAft>
                          <a:spcPts val="0"/>
                        </a:spcAft>
                        <a:buNone/>
                      </a:pPr>
                      <a:r>
                        <a:rPr lang="en-US" sz="1800" dirty="0">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2"/>
                            </a:ext>
                          </a:extLst>
                        </a:rPr>
                        <a:t>Students can multiply independently but are not able to use multiplication skills to solve one or two step word problems.</a:t>
                      </a:r>
                      <a:endParaRPr sz="1800"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6434">
                <a:tc>
                  <a:txBody>
                    <a:bodyPr/>
                    <a:lstStyle/>
                    <a:p>
                      <a:pPr marL="0" marR="0" lvl="0" indent="0" algn="ctr" rtl="0">
                        <a:lnSpc>
                          <a:spcPct val="107000"/>
                        </a:lnSpc>
                        <a:spcBef>
                          <a:spcPts val="0"/>
                        </a:spcBef>
                        <a:spcAft>
                          <a:spcPts val="0"/>
                        </a:spcAft>
                        <a:buNone/>
                      </a:pPr>
                      <a:r>
                        <a:rPr lang="en-US" sz="1800"/>
                        <a:t>Above Typical Skill</a:t>
                      </a:r>
                      <a:endParaRPr sz="180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49530" lvl="0" indent="0" algn="l" rtl="0">
                        <a:lnSpc>
                          <a:spcPct val="107000"/>
                        </a:lnSpc>
                        <a:spcBef>
                          <a:spcPts val="0"/>
                        </a:spcBef>
                        <a:spcAft>
                          <a:spcPts val="0"/>
                        </a:spcAft>
                        <a:buNone/>
                      </a:pPr>
                      <a:r>
                        <a:rPr lang="en-US" sz="1800" dirty="0">
                          <a:sym typeface="Source Sans Pro"/>
                        </a:rPr>
                        <a:t>Students can add and subtract four-digit numbers with accuracy and multiply some numbers independently, without support</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6434">
                <a:tc>
                  <a:txBody>
                    <a:bodyPr/>
                    <a:lstStyle/>
                    <a:p>
                      <a:pPr marL="0" marR="0" lvl="0" indent="0" algn="ctr" rtl="0">
                        <a:lnSpc>
                          <a:spcPct val="107000"/>
                        </a:lnSpc>
                        <a:spcBef>
                          <a:spcPts val="0"/>
                        </a:spcBef>
                        <a:spcAft>
                          <a:spcPts val="0"/>
                        </a:spcAft>
                        <a:buNone/>
                      </a:pPr>
                      <a:r>
                        <a:rPr lang="en-US" sz="1800"/>
                        <a:t>Typical skill</a:t>
                      </a:r>
                      <a:endParaRPr sz="180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and subtract four-digit numbers with accuracy and multiply some numbers when given support like manipulatives.</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93132">
                <a:tc>
                  <a:txBody>
                    <a:bodyPr/>
                    <a:lstStyle/>
                    <a:p>
                      <a:pPr marL="0" marR="0" lvl="0" indent="0" algn="ctr" rtl="0">
                        <a:lnSpc>
                          <a:spcPct val="107000"/>
                        </a:lnSpc>
                        <a:spcBef>
                          <a:spcPts val="0"/>
                        </a:spcBef>
                        <a:spcAft>
                          <a:spcPts val="0"/>
                        </a:spcAft>
                        <a:buNone/>
                      </a:pPr>
                      <a:r>
                        <a:rPr lang="en-US" sz="1800">
                          <a:sym typeface="Source Sans Pro"/>
                        </a:rPr>
                        <a:t>Below Typical Skill</a:t>
                      </a:r>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and subtract four-digit numbers with difficulty and often without accuracy. Students understand groupings of numbers but cannot multiply numbers. </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7354">
                <a:tc>
                  <a:txBody>
                    <a:bodyPr/>
                    <a:lstStyle/>
                    <a:p>
                      <a:pPr marL="0" marR="0" lvl="0" indent="0" algn="ctr" rtl="0">
                        <a:lnSpc>
                          <a:spcPct val="107000"/>
                        </a:lnSpc>
                        <a:spcBef>
                          <a:spcPts val="0"/>
                        </a:spcBef>
                        <a:spcAft>
                          <a:spcPts val="0"/>
                        </a:spcAft>
                        <a:buNone/>
                      </a:pPr>
                      <a:r>
                        <a:rPr lang="en-US" sz="1800">
                          <a:sym typeface="Source Sans Pro"/>
                        </a:rPr>
                        <a:t>Well Below Typical Skill</a:t>
                      </a:r>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four-digit numbers but struggle with subtraction and regrouping.</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40" name="Google Shape;840;p8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74</a:t>
            </a:fld>
            <a:endParaRPr sz="1800">
              <a:solidFill>
                <a:srgbClr val="FFFFFF"/>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9"/>
          <p:cNvSpPr txBox="1">
            <a:spLocks noGrp="1"/>
          </p:cNvSpPr>
          <p:nvPr>
            <p:ph type="title"/>
          </p:nvPr>
        </p:nvSpPr>
        <p:spPr>
          <a:xfrm>
            <a:off x="457200" y="403542"/>
            <a:ext cx="8473440" cy="71691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b="0" dirty="0">
                <a:solidFill>
                  <a:srgbClr val="70659A"/>
                </a:solidFill>
              </a:rPr>
              <a:t>Changes from Non-Exemplar to </a:t>
            </a:r>
            <a:r>
              <a:rPr lang="en-US" sz="3200" i="1" dirty="0">
                <a:solidFill>
                  <a:srgbClr val="70659A"/>
                </a:solidFill>
              </a:rPr>
              <a:t>Revised</a:t>
            </a:r>
            <a:r>
              <a:rPr lang="en-US" sz="3200" b="0" dirty="0">
                <a:solidFill>
                  <a:srgbClr val="70659A"/>
                </a:solidFill>
              </a:rPr>
              <a:t>  Version</a:t>
            </a:r>
            <a:endParaRPr dirty="0"/>
          </a:p>
        </p:txBody>
      </p:sp>
      <p:sp>
        <p:nvSpPr>
          <p:cNvPr id="847" name="Google Shape;847;p89"/>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a:t>Revised Version of ISP:</a:t>
            </a:r>
            <a:endParaRPr/>
          </a:p>
          <a:p>
            <a:pPr marL="457200" lvl="0" indent="-457200" algn="l" rtl="0">
              <a:spcBef>
                <a:spcPts val="540"/>
              </a:spcBef>
              <a:spcAft>
                <a:spcPts val="0"/>
              </a:spcAft>
              <a:buClr>
                <a:srgbClr val="F47920"/>
              </a:buClr>
              <a:buSzPts val="2700"/>
              <a:buFont typeface="Arial"/>
              <a:buChar char="•"/>
            </a:pPr>
            <a:r>
              <a:rPr lang="en-US"/>
              <a:t>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escriptors for each level align to the skill statement.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4"/>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5"/>
                  </a:ext>
                </a:extLst>
              </a:rPr>
              <a:t>Specific tasks are mentioned.</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6"/>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7"/>
                  </a:ext>
                </a:extLst>
              </a:rPr>
              <a:t>The skill level/tasks are measurable in multiple ways.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8"/>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9"/>
                  </a:ext>
                </a:extLst>
              </a:rPr>
              <a:t>Each level specifies increasing level of measurable skill.</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0"/>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1"/>
                  </a:ext>
                </a:extLst>
              </a:rPr>
              <a:t>Progression from each level to the next makes sense.</a:t>
            </a:r>
            <a:endParaRPr/>
          </a:p>
        </p:txBody>
      </p:sp>
      <p:sp>
        <p:nvSpPr>
          <p:cNvPr id="848" name="Google Shape;848;p8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75</a:t>
            </a:fld>
            <a:endParaRPr sz="1800">
              <a:solidFill>
                <a:srgbClr val="FFFFFF"/>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2"/>
          <p:cNvSpPr txBox="1">
            <a:spLocks noGrp="1"/>
          </p:cNvSpPr>
          <p:nvPr>
            <p:ph type="title"/>
          </p:nvPr>
        </p:nvSpPr>
        <p:spPr>
          <a:xfrm>
            <a:off x="628649" y="365126"/>
            <a:ext cx="8229600" cy="99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chemeClr val="dk1"/>
                </a:solidFill>
              </a:rPr>
              <a:t>A Resource to Review </a:t>
            </a:r>
            <a:r>
              <a:rPr lang="en-US" sz="3500" b="0" dirty="0">
                <a:solidFill>
                  <a:schemeClr val="dk1"/>
                </a:solidFill>
              </a:rPr>
              <a:t>(and use later!)</a:t>
            </a:r>
            <a:r>
              <a:rPr lang="en-US" sz="3500" b="0" dirty="0">
                <a:solidFill>
                  <a:srgbClr val="70659A"/>
                </a:solidFill>
              </a:rPr>
              <a:t> </a:t>
            </a:r>
            <a:r>
              <a:rPr lang="en-US" sz="200" b="0" dirty="0"/>
              <a:t>– 2 </a:t>
            </a:r>
            <a:endParaRPr dirty="0"/>
          </a:p>
        </p:txBody>
      </p:sp>
      <p:sp>
        <p:nvSpPr>
          <p:cNvPr id="871" name="Google Shape;871;p92"/>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Open Sans"/>
              <a:buChar char="•"/>
            </a:pPr>
            <a:r>
              <a:rPr lang="en-US">
                <a:latin typeface="Open Sans"/>
                <a:ea typeface="Open Sans"/>
                <a:cs typeface="Open Sans"/>
                <a:sym typeface="Open Sans"/>
              </a:rPr>
              <a:t>Review list of Revised ISPs</a:t>
            </a:r>
            <a:endParaRPr>
              <a:latin typeface="Open Sans"/>
              <a:ea typeface="Open Sans"/>
              <a:cs typeface="Open Sans"/>
              <a:sym typeface="Open Sans"/>
            </a:endParaRPr>
          </a:p>
          <a:p>
            <a:pPr marL="457200" lvl="0" indent="-285750" algn="l" rtl="0">
              <a:spcBef>
                <a:spcPts val="540"/>
              </a:spcBef>
              <a:spcAft>
                <a:spcPts val="0"/>
              </a:spcAft>
              <a:buClr>
                <a:srgbClr val="F89C4D"/>
              </a:buClr>
              <a:buSzPts val="2700"/>
              <a:buFont typeface="Arial"/>
              <a:buNone/>
            </a:pPr>
            <a:endParaRPr>
              <a:latin typeface="Open Sans"/>
              <a:ea typeface="Open Sans"/>
              <a:cs typeface="Open Sans"/>
              <a:sym typeface="Open Sans"/>
            </a:endParaRPr>
          </a:p>
          <a:p>
            <a:pPr marL="457200" lvl="0" indent="-457200" algn="l" rtl="0">
              <a:spcBef>
                <a:spcPts val="540"/>
              </a:spcBef>
              <a:spcAft>
                <a:spcPts val="0"/>
              </a:spcAft>
              <a:buClr>
                <a:schemeClr val="dk1"/>
              </a:buClr>
              <a:buSzPts val="2700"/>
              <a:buFont typeface="Open Sans"/>
              <a:buChar char="•"/>
            </a:pPr>
            <a:r>
              <a:rPr lang="en-US">
                <a:latin typeface="Open Sans"/>
                <a:ea typeface="Open Sans"/>
                <a:cs typeface="Open Sans"/>
                <a:sym typeface="Open Sans"/>
              </a:rPr>
              <a:t>What do you notice about the revised ISPs compared to the original non-exemplar format?</a:t>
            </a:r>
            <a:endParaRPr>
              <a:latin typeface="Open Sans"/>
              <a:ea typeface="Open Sans"/>
              <a:cs typeface="Open Sans"/>
              <a:sym typeface="Open Sans"/>
            </a:endParaRPr>
          </a:p>
        </p:txBody>
      </p:sp>
      <p:sp>
        <p:nvSpPr>
          <p:cNvPr id="872" name="Google Shape;872;p9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76</a:t>
            </a:fld>
            <a:endParaRPr sz="1800">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93"/>
          <p:cNvSpPr txBox="1">
            <a:spLocks noGrp="1"/>
          </p:cNvSpPr>
          <p:nvPr>
            <p:ph type="title" idx="4294967295"/>
          </p:nvPr>
        </p:nvSpPr>
        <p:spPr>
          <a:xfrm>
            <a:off x="628650" y="-352425"/>
            <a:ext cx="7886700" cy="3524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1200" dirty="0">
                <a:solidFill>
                  <a:srgbClr val="F0F0F0"/>
                </a:solidFill>
              </a:rPr>
              <a:t>Step 2: What do I think my students will be able to do? </a:t>
            </a:r>
            <a:endParaRPr sz="1200" dirty="0">
              <a:solidFill>
                <a:srgbClr val="F0F0F0"/>
              </a:solidFill>
            </a:endParaRPr>
          </a:p>
        </p:txBody>
      </p:sp>
      <p:pic>
        <p:nvPicPr>
          <p:cNvPr id="879" name="Google Shape;879;p93" descr="Image of a blank &quot;Step 2: What do I think my students will be able to do?&quot; form where you can fill in the Initial &quot;Student Skill Profile&quot; in a table with &quot;Level&quot;, &quot;Descriptors&quot;, and &quot;Number of Students in this level&quot;"/>
          <p:cNvPicPr preferRelativeResize="0"/>
          <p:nvPr/>
        </p:nvPicPr>
        <p:blipFill rotWithShape="1">
          <a:blip r:embed="rId3">
            <a:alphaModFix/>
          </a:blip>
          <a:srcRect/>
          <a:stretch/>
        </p:blipFill>
        <p:spPr>
          <a:xfrm>
            <a:off x="559738" y="0"/>
            <a:ext cx="8434137" cy="5981831"/>
          </a:xfrm>
          <a:prstGeom prst="rect">
            <a:avLst/>
          </a:prstGeom>
          <a:ln>
            <a:noFill/>
          </a:ln>
          <a:effectLst>
            <a:outerShdw blurRad="292100" dist="139700" dir="2700000" algn="tl" rotWithShape="0">
              <a:srgbClr val="333333">
                <a:alpha val="65000"/>
              </a:srgbClr>
            </a:outerShdw>
          </a:effectLst>
        </p:spPr>
      </p:pic>
      <p:sp>
        <p:nvSpPr>
          <p:cNvPr id="880" name="Google Shape;880;p9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77</a:t>
            </a:fld>
            <a:endParaRPr sz="1800">
              <a:solidFill>
                <a:srgbClr val="FFFFFF"/>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4"/>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2 </a:t>
            </a:r>
            <a:endParaRPr dirty="0"/>
          </a:p>
        </p:txBody>
      </p:sp>
      <p:sp>
        <p:nvSpPr>
          <p:cNvPr id="887" name="Google Shape;887;p94"/>
          <p:cNvSpPr txBox="1">
            <a:spLocks noGrp="1"/>
          </p:cNvSpPr>
          <p:nvPr>
            <p:ph type="body" idx="1"/>
          </p:nvPr>
        </p:nvSpPr>
        <p:spPr>
          <a:xfrm>
            <a:off x="457200" y="1448833"/>
            <a:ext cx="8229600" cy="4278199"/>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On your own and using the SLO Skill statement you wrote this morning, create an Initial Skill Profile.</a:t>
            </a:r>
            <a:endParaRPr/>
          </a:p>
          <a:p>
            <a:pPr marL="457200" lvl="0" indent="-457200" algn="l" rtl="0">
              <a:spcBef>
                <a:spcPts val="0"/>
              </a:spcBef>
              <a:spcAft>
                <a:spcPts val="0"/>
              </a:spcAft>
              <a:buClr>
                <a:srgbClr val="17365D"/>
              </a:buClr>
              <a:buSzPts val="2700"/>
              <a:buFont typeface="Arial"/>
              <a:buChar char="•"/>
            </a:pPr>
            <a:r>
              <a:rPr lang="en-US"/>
              <a:t>Record on the SLO Form.</a:t>
            </a:r>
            <a:endParaRPr/>
          </a:p>
          <a:p>
            <a:pPr marL="457200" lvl="0" indent="-457200" algn="l" rtl="0">
              <a:spcBef>
                <a:spcPts val="540"/>
              </a:spcBef>
              <a:spcAft>
                <a:spcPts val="0"/>
              </a:spcAft>
              <a:buClr>
                <a:srgbClr val="17365D"/>
              </a:buClr>
              <a:buSzPts val="2700"/>
              <a:buFont typeface="Arial"/>
              <a:buChar char="•"/>
            </a:pPr>
            <a:r>
              <a:rPr lang="en-US"/>
              <a:t>You will have </a:t>
            </a:r>
            <a:r>
              <a:rPr lang="en-US" b="1"/>
              <a:t>15 minutes.</a:t>
            </a:r>
            <a:endParaRPr b="1"/>
          </a:p>
          <a:p>
            <a:pPr marL="556022" lvl="1" indent="-232172" algn="l" rtl="0">
              <a:spcBef>
                <a:spcPts val="540"/>
              </a:spcBef>
              <a:spcAft>
                <a:spcPts val="0"/>
              </a:spcAft>
              <a:buClr>
                <a:srgbClr val="17365D"/>
              </a:buClr>
              <a:buSzPts val="2700"/>
              <a:buFont typeface="Arial"/>
              <a:buChar char="–"/>
            </a:pPr>
            <a:r>
              <a:rPr lang="en-US"/>
              <a:t>Hint: Use the TEKS! </a:t>
            </a:r>
            <a:r>
              <a:rPr lang="en-US" u="sng">
                <a:solidFill>
                  <a:schemeClr val="hlink"/>
                </a:solidFill>
                <a:hlinkClick r:id="rId3"/>
              </a:rPr>
              <a:t>TEKS main site</a:t>
            </a:r>
            <a:endParaRPr/>
          </a:p>
          <a:p>
            <a:pPr marL="556022" lvl="1" indent="-232172" algn="l" rtl="0">
              <a:spcBef>
                <a:spcPts val="540"/>
              </a:spcBef>
              <a:spcAft>
                <a:spcPts val="0"/>
              </a:spcAft>
              <a:buClr>
                <a:srgbClr val="17365D"/>
              </a:buClr>
              <a:buSzPts val="2700"/>
              <a:buFont typeface="Arial"/>
              <a:buChar char="–"/>
            </a:pPr>
            <a:r>
              <a:rPr lang="en-US"/>
              <a:t>Hint: Use the Success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7"/>
                  </a:ext>
                </a:extLst>
              </a:rPr>
              <a:t>Criteria</a:t>
            </a:r>
            <a:r>
              <a:rPr lang="en-US"/>
              <a:t>.</a:t>
            </a:r>
            <a:endParaRPr/>
          </a:p>
          <a:p>
            <a:pPr marL="457200" lvl="0" indent="-457200" algn="l" rtl="0">
              <a:spcBef>
                <a:spcPts val="540"/>
              </a:spcBef>
              <a:spcAft>
                <a:spcPts val="0"/>
              </a:spcAft>
              <a:buClr>
                <a:srgbClr val="17365D"/>
              </a:buClr>
              <a:buSzPts val="2700"/>
              <a:buFont typeface="Arial"/>
              <a:buChar char="•"/>
            </a:pPr>
            <a:r>
              <a:rPr lang="en-US"/>
              <a:t>We will select a few to share, with permission.</a:t>
            </a:r>
            <a:endParaRPr/>
          </a:p>
          <a:p>
            <a:pPr marL="457200" lvl="0" indent="-457200" algn="l" rtl="0">
              <a:spcBef>
                <a:spcPts val="540"/>
              </a:spcBef>
              <a:spcAft>
                <a:spcPts val="0"/>
              </a:spcAft>
              <a:buClr>
                <a:srgbClr val="17365D"/>
              </a:buClr>
              <a:buSzPts val="2700"/>
              <a:buFont typeface="Arial"/>
              <a:buChar char="•"/>
            </a:pPr>
            <a:r>
              <a:rPr lang="en-US"/>
              <a:t>You will use the ISP you create for during the next part of the training.</a:t>
            </a: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888" name="Google Shape;888;p9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78</a:t>
            </a:fld>
            <a:endParaRPr sz="1800">
              <a:solidFill>
                <a:srgbClr val="FFFFFF"/>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9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Initial Skill Profile</a:t>
            </a:r>
            <a:r>
              <a:rPr lang="en-US" sz="3500" b="0" dirty="0">
                <a:latin typeface="Source Sans Pro"/>
                <a:ea typeface="Source Sans Pro"/>
                <a:cs typeface="Source Sans Pro"/>
                <a:sym typeface="Source Sans Pro"/>
              </a:rPr>
              <a:t> </a:t>
            </a:r>
            <a:r>
              <a:rPr lang="en-US" sz="3500" b="0" dirty="0">
                <a:solidFill>
                  <a:srgbClr val="70659A"/>
                </a:solidFill>
                <a:latin typeface="Source Sans Pro"/>
                <a:ea typeface="Source Sans Pro"/>
                <a:cs typeface="Source Sans Pro"/>
                <a:sym typeface="Source Sans Pro"/>
              </a:rPr>
              <a:t>– 2 </a:t>
            </a:r>
            <a:endParaRPr sz="3500" b="0" i="0" u="none" strike="noStrike" cap="none" dirty="0">
              <a:solidFill>
                <a:srgbClr val="70659A"/>
              </a:solidFill>
              <a:latin typeface="Source Sans Pro"/>
              <a:ea typeface="Source Sans Pro"/>
              <a:cs typeface="Source Sans Pro"/>
              <a:sym typeface="Source Sans Pro"/>
            </a:endParaRPr>
          </a:p>
        </p:txBody>
      </p:sp>
      <p:sp>
        <p:nvSpPr>
          <p:cNvPr id="895" name="Google Shape;895;p95"/>
          <p:cNvSpPr txBox="1">
            <a:spLocks noGrp="1"/>
          </p:cNvSpPr>
          <p:nvPr>
            <p:ph type="body" idx="1"/>
          </p:nvPr>
        </p:nvSpPr>
        <p:spPr>
          <a:xfrm>
            <a:off x="152400" y="1260389"/>
            <a:ext cx="8769178" cy="47244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beginning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Based on multiple sources of evidence/a teacher’s experience</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896" name="Google Shape;896;p9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79</a:t>
            </a:fld>
            <a:endParaRPr sz="1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err="1">
                <a:solidFill>
                  <a:schemeClr val="lt1"/>
                </a:solidFill>
                <a:latin typeface="Source Sans Pro"/>
                <a:ea typeface="Source Sans Pro"/>
                <a:cs typeface="Source Sans Pro"/>
                <a:sym typeface="Source Sans Pro"/>
              </a:rPr>
              <a:t>SLO</a:t>
            </a:r>
            <a:r>
              <a:rPr lang="en-US" sz="4800" b="0" i="0" u="none" strike="noStrike" cap="none" dirty="0">
                <a:solidFill>
                  <a:schemeClr val="lt1"/>
                </a:solidFill>
                <a:latin typeface="Source Sans Pro"/>
                <a:ea typeface="Source Sans Pro"/>
                <a:cs typeface="Source Sans Pro"/>
                <a:sym typeface="Source Sans Pro"/>
              </a:rPr>
              <a:t> Process </a:t>
            </a:r>
            <a:r>
              <a:rPr lang="en-US" sz="4800" b="0" i="0" u="none" strike="noStrike" cap="none" dirty="0">
                <a:solidFill>
                  <a:srgbClr val="70659A"/>
                </a:solidFill>
                <a:latin typeface="Source Sans Pro"/>
                <a:ea typeface="Source Sans Pro"/>
                <a:cs typeface="Source Sans Pro"/>
                <a:sym typeface="Source Sans Pro"/>
              </a:rPr>
              <a:t>– 2 </a:t>
            </a:r>
            <a:endParaRPr dirty="0"/>
          </a:p>
        </p:txBody>
      </p:sp>
      <p:sp>
        <p:nvSpPr>
          <p:cNvPr id="153" name="Google Shape;153;p15"/>
          <p:cNvSpPr txBox="1">
            <a:spLocks noGrp="1"/>
          </p:cNvSpPr>
          <p:nvPr>
            <p:ph type="body" idx="1"/>
          </p:nvPr>
        </p:nvSpPr>
        <p:spPr>
          <a:xfrm>
            <a:off x="152400" y="1371600"/>
            <a:ext cx="8764200" cy="4724400"/>
          </a:xfrm>
          <a:prstGeom prst="rect">
            <a:avLst/>
          </a:prstGeom>
          <a:noFill/>
          <a:ln>
            <a:noFill/>
          </a:ln>
        </p:spPr>
        <p:txBody>
          <a:bodyPr spcFirstLastPara="1" wrap="square" lIns="91425" tIns="45700" rIns="91425" bIns="45700" anchor="t" anchorCtr="0">
            <a:noAutofit/>
          </a:bodyPr>
          <a:lstStyle/>
          <a:p>
            <a:pPr marL="457200" lvl="0" indent="-444500" algn="l" rtl="0">
              <a:lnSpc>
                <a:spcPct val="115000"/>
              </a:lnSpc>
              <a:spcBef>
                <a:spcPts val="0"/>
              </a:spcBef>
              <a:spcAft>
                <a:spcPts val="0"/>
              </a:spcAft>
              <a:buClr>
                <a:srgbClr val="F89C4D"/>
              </a:buClr>
              <a:buSzPts val="2500"/>
              <a:buFont typeface="Arial"/>
              <a:buChar char="•"/>
            </a:pPr>
            <a:r>
              <a:rPr lang="en-US" sz="2500" dirty="0"/>
              <a:t>Highly structured</a:t>
            </a:r>
            <a:endParaRPr sz="2500" dirty="0"/>
          </a:p>
          <a:p>
            <a:pPr marL="457200" lvl="0" indent="-444500" algn="l" rtl="0">
              <a:lnSpc>
                <a:spcPct val="115000"/>
              </a:lnSpc>
              <a:spcBef>
                <a:spcPts val="540"/>
              </a:spcBef>
              <a:spcAft>
                <a:spcPts val="0"/>
              </a:spcAft>
              <a:buClr>
                <a:srgbClr val="F89C4D"/>
              </a:buClr>
              <a:buSzPts val="2500"/>
              <a:buFont typeface="Arial"/>
              <a:buChar char="•"/>
            </a:pPr>
            <a:r>
              <a:rPr lang="en-US" sz="2500" dirty="0"/>
              <a:t>Multiple data sources for all three p</a:t>
            </a:r>
            <a:r>
              <a:rPr lang="en-US" sz="2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hases</a:t>
            </a:r>
            <a:r>
              <a:rPr lang="en-US" sz="2500" dirty="0"/>
              <a:t> of SLO process</a:t>
            </a:r>
            <a:endParaRPr sz="2500" dirty="0"/>
          </a:p>
          <a:p>
            <a:pPr marL="457200" lvl="0" indent="-444500" algn="l" rtl="0">
              <a:lnSpc>
                <a:spcPct val="115000"/>
              </a:lnSpc>
              <a:spcBef>
                <a:spcPts val="540"/>
              </a:spcBef>
              <a:spcAft>
                <a:spcPts val="0"/>
              </a:spcAft>
              <a:buClr>
                <a:srgbClr val="F89C4D"/>
              </a:buClr>
              <a:buSzPts val="2500"/>
              <a:buFont typeface="Arial"/>
              <a:buChar char="•"/>
            </a:pPr>
            <a:r>
              <a:rPr lang="en-US" sz="2500" dirty="0"/>
              <a:t>Student work as evidence</a:t>
            </a:r>
            <a:endParaRPr sz="2500" dirty="0"/>
          </a:p>
          <a:p>
            <a:pPr marL="457200" lvl="0" indent="-444500" algn="l" rtl="0">
              <a:lnSpc>
                <a:spcPct val="115000"/>
              </a:lnSpc>
              <a:spcBef>
                <a:spcPts val="540"/>
              </a:spcBef>
              <a:spcAft>
                <a:spcPts val="0"/>
              </a:spcAft>
              <a:buClr>
                <a:srgbClr val="F89C4D"/>
              </a:buClr>
              <a:buSzPts val="2500"/>
              <a:buFont typeface="Arial"/>
              <a:buChar char="•"/>
            </a:pPr>
            <a:r>
              <a:rPr lang="en-US" sz="2500" dirty="0"/>
              <a:t>An alternate student growth measure, based on body of evidence of student work, instead of a pre-test/post-test</a:t>
            </a:r>
            <a:endParaRPr sz="2500" dirty="0"/>
          </a:p>
          <a:p>
            <a:pPr marL="457200" lvl="0" indent="-444500" algn="l" rtl="0">
              <a:lnSpc>
                <a:spcPct val="115000"/>
              </a:lnSpc>
              <a:spcBef>
                <a:spcPts val="540"/>
              </a:spcBef>
              <a:spcAft>
                <a:spcPts val="0"/>
              </a:spcAft>
              <a:buClr>
                <a:srgbClr val="F89C4D"/>
              </a:buClr>
              <a:buSzPts val="2500"/>
              <a:buFont typeface="Arial"/>
              <a:buChar char="•"/>
            </a:pPr>
            <a:r>
              <a:rPr lang="en-US" sz="2500" dirty="0"/>
              <a:t>Appraiser approval of all three phases of SLO is critical (which means</a:t>
            </a:r>
            <a:r>
              <a:rPr lang="en-US" sz="2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app</a:t>
            </a:r>
            <a:r>
              <a:rPr lang="en-US" sz="2500" dirty="0"/>
              <a:t>raiser training is critical)</a:t>
            </a:r>
            <a:endParaRPr sz="2500" dirty="0"/>
          </a:p>
        </p:txBody>
      </p:sp>
      <p:sp>
        <p:nvSpPr>
          <p:cNvPr id="154" name="Google Shape;154;p1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a:t>
            </a:fld>
            <a:endParaRPr sz="1800">
              <a:solidFill>
                <a:srgbClr val="FFFFFF"/>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7"/>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3 </a:t>
            </a:r>
            <a:endParaRPr dirty="0"/>
          </a:p>
        </p:txBody>
      </p:sp>
      <p:sp>
        <p:nvSpPr>
          <p:cNvPr id="911" name="Google Shape;911;p97"/>
          <p:cNvSpPr txBox="1">
            <a:spLocks noGrp="1"/>
          </p:cNvSpPr>
          <p:nvPr>
            <p:ph type="body" idx="1"/>
          </p:nvPr>
        </p:nvSpPr>
        <p:spPr>
          <a:xfrm>
            <a:off x="576950" y="2351150"/>
            <a:ext cx="7772400" cy="149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88265" lvl="0" indent="0" algn="ctr" rtl="0">
              <a:lnSpc>
                <a:spcPct val="115000"/>
              </a:lnSpc>
              <a:spcBef>
                <a:spcPts val="0"/>
              </a:spcBef>
              <a:spcAft>
                <a:spcPts val="0"/>
              </a:spcAft>
              <a:buSzPts val="2210"/>
              <a:buNone/>
            </a:pPr>
            <a:r>
              <a:rPr lang="en-US" sz="2900"/>
              <a:t>What are your key takeaways from this section on writing a quality Initial Skill Profile?</a:t>
            </a:r>
            <a:endParaRPr sz="2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9"/>
                </a:ext>
              </a:extLst>
            </a:endParaRPr>
          </a:p>
          <a:p>
            <a:pPr marL="274320" lvl="0" indent="-133985" algn="l" rtl="0">
              <a:spcBef>
                <a:spcPts val="0"/>
              </a:spcBef>
              <a:spcAft>
                <a:spcPts val="0"/>
              </a:spcAft>
              <a:buSzPts val="2210"/>
              <a:buNone/>
            </a:pPr>
            <a:endParaRPr/>
          </a:p>
        </p:txBody>
      </p:sp>
      <p:sp>
        <p:nvSpPr>
          <p:cNvPr id="912" name="Google Shape;912;p9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80</a:t>
            </a:fld>
            <a:endParaRPr sz="1800">
              <a:solidFill>
                <a:srgbClr val="FFFFFF"/>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0D16650-A72A-4DCC-A0AF-56AB5B66B4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80338" y="2912780"/>
            <a:ext cx="783325" cy="103244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00"/>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Matching Students to the ISP</a:t>
            </a:r>
            <a:endParaRPr dirty="0"/>
          </a:p>
        </p:txBody>
      </p:sp>
      <p:sp>
        <p:nvSpPr>
          <p:cNvPr id="926" name="Google Shape;926;p100"/>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a:solidFill>
                  <a:schemeClr val="dk1"/>
                </a:solidFill>
              </a:rPr>
              <a:t>How do you determine which students fall into which </a:t>
            </a:r>
            <a:r>
              <a:rPr lang="en-US" b="1">
                <a:solidFill>
                  <a:schemeClr val="dk1"/>
                </a:solidFill>
              </a:rPr>
              <a:t>entering skill </a:t>
            </a: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0"/>
                  </a:ext>
                </a:extLst>
              </a:rPr>
              <a:t>levels</a:t>
            </a:r>
            <a:r>
              <a:rPr lang="en-US">
                <a:solidFill>
                  <a:schemeClr val="dk1"/>
                </a:solidFill>
              </a:rPr>
              <a:t>?</a:t>
            </a:r>
            <a:endParaRPr>
              <a:solidFill>
                <a:schemeClr val="dk1"/>
              </a:solidFill>
            </a:endParaRPr>
          </a:p>
        </p:txBody>
      </p:sp>
      <p:sp>
        <p:nvSpPr>
          <p:cNvPr id="927" name="Google Shape;927;p100">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81</a:t>
            </a:fld>
            <a:endParaRPr sz="1800">
              <a:solidFill>
                <a:srgbClr val="FFFFFF"/>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01"/>
          <p:cNvSpPr txBox="1">
            <a:spLocks noGrp="1"/>
          </p:cNvSpPr>
          <p:nvPr>
            <p:ph type="title"/>
          </p:nvPr>
        </p:nvSpPr>
        <p:spPr>
          <a:xfrm>
            <a:off x="506896" y="274637"/>
            <a:ext cx="8179904"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chemeClr val="dk1"/>
                </a:solidFill>
                <a:latin typeface="Source Sans Pro"/>
                <a:ea typeface="Source Sans Pro"/>
                <a:cs typeface="Source Sans Pro"/>
                <a:sym typeface="Source Sans Pro"/>
              </a:rPr>
              <a:t>Who are my students? – </a:t>
            </a:r>
            <a:r>
              <a:rPr lang="en-US" sz="4800" b="0" i="0" u="none" strike="noStrike" cap="none" dirty="0">
                <a:solidFill>
                  <a:schemeClr val="lt1"/>
                </a:solidFill>
                <a:latin typeface="Source Sans Pro"/>
                <a:ea typeface="Source Sans Pro"/>
                <a:cs typeface="Source Sans Pro"/>
                <a:sym typeface="Source Sans Pro"/>
              </a:rPr>
              <a:t>2 </a:t>
            </a:r>
            <a:endParaRPr dirty="0"/>
          </a:p>
        </p:txBody>
      </p:sp>
      <p:sp>
        <p:nvSpPr>
          <p:cNvPr id="942" name="Google Shape;942;p101"/>
          <p:cNvSpPr txBox="1">
            <a:spLocks noGrp="1"/>
          </p:cNvSpPr>
          <p:nvPr>
            <p:ph type="body" idx="1"/>
          </p:nvPr>
        </p:nvSpPr>
        <p:spPr>
          <a:xfrm>
            <a:off x="771525" y="1447800"/>
            <a:ext cx="7915275" cy="360611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2295"/>
              <a:buNone/>
            </a:pPr>
            <a:r>
              <a:rPr lang="en-US" sz="2700" b="0" i="0" u="none" strike="noStrike" cap="none" dirty="0"/>
              <a:t>There are two different parts in this section:</a:t>
            </a:r>
            <a:endParaRPr dirty="0"/>
          </a:p>
          <a:p>
            <a:pPr marL="0" marR="0" lvl="0" indent="0" algn="l" rtl="0">
              <a:spcBef>
                <a:spcPts val="0"/>
              </a:spcBef>
              <a:spcAft>
                <a:spcPts val="0"/>
              </a:spcAft>
              <a:buSzPts val="2295"/>
              <a:buNone/>
            </a:pPr>
            <a:endParaRPr sz="2700" b="0" i="0" u="none" strike="noStrike" cap="none" dirty="0"/>
          </a:p>
          <a:p>
            <a:pPr marL="901700" marR="0" lvl="1" indent="-457200" algn="l" rtl="0">
              <a:spcBef>
                <a:spcPts val="370"/>
              </a:spcBef>
              <a:spcAft>
                <a:spcPts val="0"/>
              </a:spcAft>
              <a:buClr>
                <a:schemeClr val="dk1"/>
              </a:buClr>
              <a:buSzPts val="2295"/>
              <a:buAutoNum type="alphaLcPeriod"/>
            </a:pPr>
            <a:r>
              <a:rPr lang="en-US" sz="2700" b="0" i="0" u="none" strike="noStrike" cap="none" dirty="0"/>
              <a:t>What do I </a:t>
            </a:r>
            <a:r>
              <a:rPr lang="en-US" sz="2700" b="1" i="0" strike="noStrike" cap="none" dirty="0"/>
              <a:t>expect</a:t>
            </a:r>
            <a:r>
              <a:rPr lang="en-US" sz="2700" dirty="0"/>
              <a:t> </a:t>
            </a:r>
            <a:r>
              <a:rPr lang="en-US" sz="2700" b="0" i="0" strike="noStrike" cap="none" dirty="0"/>
              <a:t>my</a:t>
            </a:r>
            <a:r>
              <a:rPr lang="en-US" sz="2700" b="0" i="0" u="none" strike="noStrike" cap="none" dirty="0"/>
              <a:t> students </a:t>
            </a:r>
            <a:r>
              <a:rPr lang="en-US" sz="2700" b="1" dirty="0"/>
              <a:t>will be able to do with this skill statement, based on what is typical in my experience?</a:t>
            </a:r>
            <a:endParaRPr sz="2700" b="1" i="0" strike="noStrike" cap="none" dirty="0"/>
          </a:p>
          <a:p>
            <a:pPr marL="901700" marR="0" lvl="1" indent="-457200" algn="l" rtl="0">
              <a:spcBef>
                <a:spcPts val="370"/>
              </a:spcBef>
              <a:spcAft>
                <a:spcPts val="0"/>
              </a:spcAft>
              <a:buClr>
                <a:schemeClr val="dk1"/>
              </a:buClr>
              <a:buSzPts val="2295"/>
              <a:buAutoNum type="alphaLcPeriod"/>
            </a:pPr>
            <a:r>
              <a:rPr lang="en-US" sz="2700" b="0" i="0" u="none" strike="noStrike" cap="none" dirty="0"/>
              <a:t>What are my students </a:t>
            </a:r>
            <a:r>
              <a:rPr lang="en-US" sz="2700" b="1" i="0" strike="noStrike" cap="none" dirty="0"/>
              <a:t>actually </a:t>
            </a:r>
            <a:r>
              <a:rPr lang="en-US" sz="2700" b="1" i="0" strike="noStrike" cap="non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4"/>
                  </a:ext>
                </a:extLst>
              </a:rPr>
              <a:t>able</a:t>
            </a:r>
            <a:r>
              <a:rPr lang="en-US" sz="2700" b="1" i="0" strike="noStrike" cap="none" dirty="0"/>
              <a:t> to do, based on multiple data points?</a:t>
            </a:r>
            <a:endParaRPr b="1" dirty="0"/>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p:txBody>
      </p:sp>
      <p:sp>
        <p:nvSpPr>
          <p:cNvPr id="943" name="Google Shape;943;p101" descr="Arrow pointing to &quot;b. What are my students actually able to do, based on multiple data points?&quot; "/>
          <p:cNvSpPr/>
          <p:nvPr/>
        </p:nvSpPr>
        <p:spPr>
          <a:xfrm>
            <a:off x="159657" y="3737429"/>
            <a:ext cx="978300" cy="4845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944" name="Google Shape;944;p10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82</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2"/>
          <p:cNvSpPr txBox="1">
            <a:spLocks noGrp="1"/>
          </p:cNvSpPr>
          <p:nvPr>
            <p:ph type="title"/>
          </p:nvPr>
        </p:nvSpPr>
        <p:spPr>
          <a:xfrm>
            <a:off x="626165" y="274637"/>
            <a:ext cx="8060635"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chemeClr val="dk1"/>
                </a:solidFill>
                <a:latin typeface="Source Sans Pro"/>
                <a:ea typeface="Source Sans Pro"/>
                <a:cs typeface="Source Sans Pro"/>
                <a:sym typeface="Source Sans Pro"/>
              </a:rPr>
              <a:t>Who are my students? </a:t>
            </a:r>
            <a:r>
              <a:rPr lang="en-US" sz="4800" b="0" i="0" u="none" strike="noStrike" cap="none" dirty="0">
                <a:solidFill>
                  <a:schemeClr val="lt1"/>
                </a:solidFill>
                <a:latin typeface="Source Sans Pro"/>
                <a:ea typeface="Source Sans Pro"/>
                <a:cs typeface="Source Sans Pro"/>
                <a:sym typeface="Source Sans Pro"/>
              </a:rPr>
              <a:t>– 3 </a:t>
            </a:r>
            <a:endParaRPr dirty="0"/>
          </a:p>
        </p:txBody>
      </p:sp>
      <p:sp>
        <p:nvSpPr>
          <p:cNvPr id="951" name="Google Shape;951;p102"/>
          <p:cNvSpPr txBox="1">
            <a:spLocks noGrp="1"/>
          </p:cNvSpPr>
          <p:nvPr>
            <p:ph type="body" idx="1"/>
          </p:nvPr>
        </p:nvSpPr>
        <p:spPr>
          <a:xfrm>
            <a:off x="770300" y="1941450"/>
            <a:ext cx="7772400" cy="180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SzPts val="2295"/>
              <a:buNone/>
            </a:pPr>
            <a:r>
              <a:rPr lang="en-US" sz="2700" b="0" i="0" u="none" strike="noStrike" cap="none">
                <a:latin typeface="Source Sans Pro"/>
                <a:ea typeface="Source Sans Pro"/>
                <a:cs typeface="Source Sans Pro"/>
                <a:sym typeface="Source Sans Pro"/>
              </a:rPr>
              <a:t>We collect data about our current students’ skill level</a:t>
            </a:r>
            <a:r>
              <a:rPr lang="en-US" sz="2700"/>
              <a:t> in order to a</a:t>
            </a:r>
            <a:r>
              <a:rPr lang="en-US" sz="2700" b="0" i="0" u="none" strike="noStrike" cap="none">
                <a:latin typeface="Source Sans Pro"/>
                <a:ea typeface="Source Sans Pro"/>
                <a:cs typeface="Source Sans Pro"/>
                <a:sym typeface="Source Sans Pro"/>
              </a:rPr>
              <a:t>ssess current level of learning and map to the Initial Skill Profile.</a:t>
            </a:r>
            <a:endParaRPr sz="2600" b="0" i="0" u="none" strike="noStrike" cap="none">
              <a:latin typeface="Source Sans Pro"/>
              <a:ea typeface="Source Sans Pro"/>
              <a:cs typeface="Source Sans Pro"/>
              <a:sym typeface="Source Sans Pro"/>
            </a:endParaRPr>
          </a:p>
          <a:p>
            <a:pPr marL="140335" marR="0" lvl="0" indent="-140335" algn="l" rtl="0">
              <a:spcBef>
                <a:spcPts val="580"/>
              </a:spcBef>
              <a:spcAft>
                <a:spcPts val="0"/>
              </a:spcAft>
              <a:buClr>
                <a:schemeClr val="accent1"/>
              </a:buClr>
              <a:buSzPts val="2210"/>
              <a:buFont typeface="Noto Sans Symbols"/>
              <a:buNone/>
            </a:pPr>
            <a:endParaRPr/>
          </a:p>
        </p:txBody>
      </p:sp>
      <p:sp>
        <p:nvSpPr>
          <p:cNvPr id="952" name="Google Shape;952;p10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83</a:t>
            </a:fld>
            <a:endParaRPr sz="1800">
              <a:solidFill>
                <a:srgbClr val="FFFFFF"/>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03"/>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Who are my students? </a:t>
            </a:r>
            <a:r>
              <a:rPr lang="en-US" sz="4800" dirty="0">
                <a:solidFill>
                  <a:schemeClr val="lt1"/>
                </a:solidFill>
              </a:rPr>
              <a:t>– 4 </a:t>
            </a:r>
            <a:endParaRPr dirty="0"/>
          </a:p>
        </p:txBody>
      </p:sp>
      <p:sp>
        <p:nvSpPr>
          <p:cNvPr id="959" name="Google Shape;959;p103"/>
          <p:cNvSpPr txBox="1">
            <a:spLocks noGrp="1"/>
          </p:cNvSpPr>
          <p:nvPr>
            <p:ph type="body" idx="1"/>
          </p:nvPr>
        </p:nvSpPr>
        <p:spPr>
          <a:xfrm>
            <a:off x="914400" y="1422400"/>
            <a:ext cx="7772400" cy="45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210"/>
              <a:buNone/>
            </a:pPr>
            <a:r>
              <a:rPr lang="en-US"/>
              <a:t>Timeline for writing ISP and collecting skill level data</a:t>
            </a: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1530"/>
              <a:buNone/>
            </a:pPr>
            <a:r>
              <a:rPr lang="en-US" sz="1800"/>
              <a:t>*Depending on date of teacher SLO orientation</a:t>
            </a:r>
            <a:endParaRPr/>
          </a:p>
        </p:txBody>
      </p:sp>
      <p:graphicFrame>
        <p:nvGraphicFramePr>
          <p:cNvPr id="960" name="Google Shape;960;p103"/>
          <p:cNvGraphicFramePr/>
          <p:nvPr>
            <p:extLst>
              <p:ext uri="{D42A27DB-BD31-4B8C-83A1-F6EECF244321}">
                <p14:modId xmlns:p14="http://schemas.microsoft.com/office/powerpoint/2010/main" val="2919637016"/>
              </p:ext>
            </p:extLst>
          </p:nvPr>
        </p:nvGraphicFramePr>
        <p:xfrm>
          <a:off x="1181100" y="2724213"/>
          <a:ext cx="7239000" cy="1219150"/>
        </p:xfrm>
        <a:graphic>
          <a:graphicData uri="http://schemas.openxmlformats.org/drawingml/2006/table">
            <a:tbl>
              <a:tblPr firstRow="1">
                <a:noFill/>
                <a:tableStyleId>{F85EDF71-5328-4DDF-94FC-83832076625F}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09575">
                <a:tc>
                  <a:txBody>
                    <a:bodyPr/>
                    <a:lstStyle/>
                    <a:p>
                      <a:pPr marL="0" marR="0" lvl="0" indent="0" algn="l" rtl="0">
                        <a:spcBef>
                          <a:spcPts val="0"/>
                        </a:spcBef>
                        <a:spcAft>
                          <a:spcPts val="0"/>
                        </a:spcAft>
                        <a:buClr>
                          <a:schemeClr val="lt1"/>
                        </a:buClr>
                        <a:buSzPts val="2700"/>
                        <a:buFont typeface="Source Sans Pro"/>
                        <a:buNone/>
                      </a:pPr>
                      <a:r>
                        <a:rPr lang="en-US" sz="2700" dirty="0">
                          <a:solidFill>
                            <a:schemeClr val="lt1"/>
                          </a:solidFill>
                          <a:latin typeface="Source Sans Pro"/>
                          <a:ea typeface="Source Sans Pro"/>
                          <a:cs typeface="Source Sans Pro"/>
                          <a:sym typeface="Source Sans Pro"/>
                        </a:rPr>
                        <a:t>Year 1</a:t>
                      </a:r>
                      <a:endParaRPr dirty="0"/>
                    </a:p>
                  </a:txBody>
                  <a:tcPr marL="91425" marR="91425" marT="91425" marB="91425">
                    <a:solidFill>
                      <a:schemeClr val="accent1"/>
                    </a:solidFill>
                  </a:tcPr>
                </a:tc>
                <a:tc>
                  <a:txBody>
                    <a:bodyPr/>
                    <a:lstStyle/>
                    <a:p>
                      <a:pPr marL="0" marR="0" lvl="0" indent="0" algn="l" rtl="0">
                        <a:spcBef>
                          <a:spcPts val="0"/>
                        </a:spcBef>
                        <a:spcAft>
                          <a:spcPts val="0"/>
                        </a:spcAft>
                        <a:buClr>
                          <a:schemeClr val="lt1"/>
                        </a:buClr>
                        <a:buSzPts val="2700"/>
                        <a:buFont typeface="Source Sans Pro"/>
                        <a:buNone/>
                      </a:pPr>
                      <a:r>
                        <a:rPr lang="en-US" sz="2700" dirty="0">
                          <a:solidFill>
                            <a:schemeClr val="lt1"/>
                          </a:solidFill>
                          <a:latin typeface="Source Sans Pro"/>
                          <a:ea typeface="Source Sans Pro"/>
                          <a:cs typeface="Source Sans Pro"/>
                          <a:sym typeface="Source Sans Pro"/>
                        </a:rPr>
                        <a:t>Year 2 and Beyond</a:t>
                      </a:r>
                      <a:endParaRPr dirty="0"/>
                    </a:p>
                  </a:txBody>
                  <a:tcPr marL="91425" marR="91425" marT="91425" marB="91425">
                    <a:solidFill>
                      <a:schemeClr val="accent1"/>
                    </a:solidFill>
                  </a:tcPr>
                </a:tc>
                <a:extLst>
                  <a:ext uri="{0D108BD9-81ED-4DB2-BD59-A6C34878D82A}">
                    <a16:rowId xmlns:a16="http://schemas.microsoft.com/office/drawing/2014/main" val="10000"/>
                  </a:ext>
                </a:extLst>
              </a:tr>
              <a:tr h="609575">
                <a:tc>
                  <a:txBody>
                    <a:bodyPr/>
                    <a:lstStyle/>
                    <a:p>
                      <a:pPr marL="0" marR="0" lvl="0" indent="0" algn="l" rtl="0">
                        <a:spcBef>
                          <a:spcPts val="0"/>
                        </a:spcBef>
                        <a:spcAft>
                          <a:spcPts val="0"/>
                        </a:spcAft>
                        <a:buClr>
                          <a:schemeClr val="dk1"/>
                        </a:buClr>
                        <a:buSzPts val="2700"/>
                        <a:buFont typeface="Source Sans Pro"/>
                        <a:buNone/>
                      </a:pPr>
                      <a:r>
                        <a:rPr lang="en-US" sz="2700" dirty="0">
                          <a:latin typeface="Source Sans Pro"/>
                          <a:ea typeface="Source Sans Pro"/>
                          <a:cs typeface="Source Sans Pro"/>
                          <a:sym typeface="Source Sans Pro"/>
                        </a:rPr>
                        <a:t>First 6 - 9 weeks*</a:t>
                      </a:r>
                      <a:endParaRPr dirty="0"/>
                    </a:p>
                  </a:txBody>
                  <a:tcPr marL="91425" marR="91425" marT="91425" marB="91425"/>
                </a:tc>
                <a:tc>
                  <a:txBody>
                    <a:bodyPr/>
                    <a:lstStyle/>
                    <a:p>
                      <a:pPr marL="0" marR="0" lvl="0" indent="0" algn="l" rtl="0">
                        <a:spcBef>
                          <a:spcPts val="0"/>
                        </a:spcBef>
                        <a:spcAft>
                          <a:spcPts val="0"/>
                        </a:spcAft>
                        <a:buClr>
                          <a:schemeClr val="dk1"/>
                        </a:buClr>
                        <a:buSzPts val="2700"/>
                        <a:buFont typeface="Source Sans Pro"/>
                        <a:buNone/>
                      </a:pPr>
                      <a:r>
                        <a:rPr lang="en-US" sz="2700" dirty="0">
                          <a:latin typeface="Source Sans Pro"/>
                          <a:ea typeface="Source Sans Pro"/>
                          <a:cs typeface="Source Sans Pro"/>
                          <a:sym typeface="Source Sans Pro"/>
                        </a:rPr>
                        <a:t>First 4-6 weeks</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961" name="Google Shape;961;p10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84</a:t>
            </a:fld>
            <a:endParaRPr sz="1800">
              <a:solidFill>
                <a:srgbClr val="FFFFFF"/>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04"/>
          <p:cNvSpPr txBox="1">
            <a:spLocks noGrp="1"/>
          </p:cNvSpPr>
          <p:nvPr>
            <p:ph type="title"/>
          </p:nvPr>
        </p:nvSpPr>
        <p:spPr>
          <a:xfrm>
            <a:off x="609598" y="274637"/>
            <a:ext cx="8077202"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4500" dirty="0">
                <a:solidFill>
                  <a:srgbClr val="70659A"/>
                </a:solidFill>
              </a:rPr>
              <a:t>Students’ Entering Skill Levels</a:t>
            </a:r>
            <a:endParaRPr dirty="0"/>
          </a:p>
        </p:txBody>
      </p:sp>
      <p:sp>
        <p:nvSpPr>
          <p:cNvPr id="968" name="Google Shape;968;p104"/>
          <p:cNvSpPr txBox="1"/>
          <p:nvPr/>
        </p:nvSpPr>
        <p:spPr>
          <a:xfrm>
            <a:off x="609598" y="1566664"/>
            <a:ext cx="2133601" cy="4308872"/>
          </a:xfrm>
          <a:prstGeom prst="rect">
            <a:avLst/>
          </a:prstGeom>
          <a:solidFill>
            <a:srgbClr val="F9A45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 </a:t>
            </a:r>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r>
              <a:rPr lang="en-US" sz="4000">
                <a:solidFill>
                  <a:schemeClr val="dk1"/>
                </a:solidFill>
                <a:latin typeface="Source Sans Pro"/>
                <a:ea typeface="Source Sans Pro"/>
                <a:cs typeface="Source Sans Pro"/>
                <a:sym typeface="Source Sans Pro"/>
              </a:rPr>
              <a:t>Match Students to the ISP</a:t>
            </a:r>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p:txBody>
      </p:sp>
      <p:sp>
        <p:nvSpPr>
          <p:cNvPr id="969" name="Google Shape;969;p104"/>
          <p:cNvSpPr txBox="1"/>
          <p:nvPr/>
        </p:nvSpPr>
        <p:spPr>
          <a:xfrm>
            <a:off x="3363692" y="1566664"/>
            <a:ext cx="5170710" cy="4093428"/>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Where are students in relation to the Skill Statement?</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Use multiple sources of data to determine each student’s entering skill level.</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Use current and historical data</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To which skill level descriptor on the ISP does each student’s entering skill level most closely correspond?</a:t>
            </a:r>
            <a:endParaRPr/>
          </a:p>
        </p:txBody>
      </p:sp>
      <p:sp>
        <p:nvSpPr>
          <p:cNvPr id="970" name="Google Shape;970;p10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85</a:t>
            </a:fld>
            <a:endParaRPr sz="1800">
              <a:solidFill>
                <a:srgbClr val="FFFFFF"/>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5"/>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5 </a:t>
            </a:r>
            <a:endParaRPr dirty="0"/>
          </a:p>
        </p:txBody>
      </p:sp>
      <p:sp>
        <p:nvSpPr>
          <p:cNvPr id="977" name="Google Shape;977;p105"/>
          <p:cNvSpPr txBox="1">
            <a:spLocks noGrp="1"/>
          </p:cNvSpPr>
          <p:nvPr>
            <p:ph type="body" idx="1"/>
          </p:nvPr>
        </p:nvSpPr>
        <p:spPr>
          <a:xfrm>
            <a:off x="536713" y="1422400"/>
            <a:ext cx="8150087" cy="3409092"/>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650"/>
              <a:buFont typeface="Arial"/>
              <a:buNone/>
            </a:pPr>
            <a:endParaRPr sz="3600" dirty="0">
              <a:solidFill>
                <a:srgbClr val="FFFFFF"/>
              </a:solidFill>
            </a:endParaRPr>
          </a:p>
          <a:p>
            <a:pPr marL="0" lvl="0" indent="0" algn="ctr" rtl="0">
              <a:lnSpc>
                <a:spcPct val="115000"/>
              </a:lnSpc>
              <a:spcBef>
                <a:spcPts val="0"/>
              </a:spcBef>
              <a:spcAft>
                <a:spcPts val="0"/>
              </a:spcAft>
              <a:buClr>
                <a:schemeClr val="dk1"/>
              </a:buClr>
              <a:buSzPts val="1650"/>
              <a:buFont typeface="Arial"/>
              <a:buNone/>
            </a:pPr>
            <a:r>
              <a:rPr lang="en-US" sz="3600" dirty="0">
                <a:solidFill>
                  <a:schemeClr val="tx1"/>
                </a:solidFill>
              </a:rPr>
              <a:t>The most effective teachers teach the students they have, not the students they think they’ll have.</a:t>
            </a:r>
            <a:endParaRPr dirty="0">
              <a:solidFill>
                <a:schemeClr val="tx1"/>
              </a:solidFill>
            </a:endParaRPr>
          </a:p>
        </p:txBody>
      </p:sp>
      <p:sp>
        <p:nvSpPr>
          <p:cNvPr id="978" name="Google Shape;978;p10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86</a:t>
            </a:fld>
            <a:endParaRPr sz="1800">
              <a:solidFill>
                <a:srgbClr val="FFFFFF"/>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06"/>
          <p:cNvSpPr txBox="1">
            <a:spLocks noGrp="1"/>
          </p:cNvSpPr>
          <p:nvPr>
            <p:ph type="title"/>
          </p:nvPr>
        </p:nvSpPr>
        <p:spPr>
          <a:xfrm>
            <a:off x="337763" y="274637"/>
            <a:ext cx="834903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Who are my students? </a:t>
            </a:r>
            <a:r>
              <a:rPr lang="en-US" sz="4800" b="0" i="0" u="none" strike="noStrike" cap="none" dirty="0">
                <a:solidFill>
                  <a:schemeClr val="lt1"/>
                </a:solidFill>
                <a:latin typeface="Source Sans Pro"/>
                <a:ea typeface="Source Sans Pro"/>
                <a:cs typeface="Source Sans Pro"/>
                <a:sym typeface="Source Sans Pro"/>
              </a:rPr>
              <a:t>– 5 </a:t>
            </a:r>
            <a:endParaRPr dirty="0"/>
          </a:p>
        </p:txBody>
      </p:sp>
      <p:sp>
        <p:nvSpPr>
          <p:cNvPr id="985" name="Google Shape;985;p106"/>
          <p:cNvSpPr txBox="1">
            <a:spLocks noGrp="1"/>
          </p:cNvSpPr>
          <p:nvPr>
            <p:ph type="body" idx="1"/>
          </p:nvPr>
        </p:nvSpPr>
        <p:spPr>
          <a:xfrm>
            <a:off x="337763" y="1130250"/>
            <a:ext cx="8423793" cy="4951236"/>
          </a:xfrm>
          <a:prstGeom prst="rect">
            <a:avLst/>
          </a:prstGeom>
          <a:noFill/>
          <a:ln>
            <a:noFill/>
          </a:ln>
        </p:spPr>
        <p:txBody>
          <a:bodyPr spcFirstLastPara="1" wrap="square" lIns="91425" tIns="91425" rIns="91425" bIns="91425" anchor="t" anchorCtr="0">
            <a:noAutofit/>
          </a:bodyPr>
          <a:lstStyle/>
          <a:p>
            <a:pPr marL="139700" marR="0" lvl="0" indent="0" algn="l" rtl="0">
              <a:spcBef>
                <a:spcPts val="0"/>
              </a:spcBef>
              <a:spcAft>
                <a:spcPts val="0"/>
              </a:spcAft>
              <a:buClr>
                <a:schemeClr val="accent1"/>
              </a:buClr>
              <a:buSzPts val="2040"/>
              <a:buNone/>
            </a:pPr>
            <a:r>
              <a:rPr lang="en-US" sz="2400" b="1" dirty="0">
                <a:latin typeface="Source Sans Pro"/>
                <a:ea typeface="Source Sans Pro"/>
                <a:cs typeface="Source Sans Pro"/>
                <a:sym typeface="Source Sans Pro"/>
              </a:rPr>
              <a:t>8</a:t>
            </a:r>
            <a:r>
              <a:rPr lang="en-US" sz="2400" b="1" baseline="30000" dirty="0">
                <a:latin typeface="Source Sans Pro"/>
                <a:ea typeface="Source Sans Pro"/>
                <a:cs typeface="Source Sans Pro"/>
                <a:sym typeface="Source Sans Pro"/>
              </a:rPr>
              <a:t>th</a:t>
            </a:r>
            <a:r>
              <a:rPr lang="en-US" sz="2400" b="1" dirty="0">
                <a:latin typeface="Source Sans Pro"/>
                <a:ea typeface="Source Sans Pro"/>
                <a:cs typeface="Source Sans Pro"/>
                <a:sym typeface="Source Sans Pro"/>
              </a:rPr>
              <a:t> Grade ELA Skill Statement: </a:t>
            </a:r>
          </a:p>
          <a:p>
            <a:pPr marL="139700" marR="0" lvl="0" indent="0" algn="l" rtl="0">
              <a:spcBef>
                <a:spcPts val="0"/>
              </a:spcBef>
              <a:spcAft>
                <a:spcPts val="0"/>
              </a:spcAft>
              <a:buClr>
                <a:schemeClr val="accent1"/>
              </a:buClr>
              <a:buSzPts val="2040"/>
              <a:buNone/>
            </a:pPr>
            <a:r>
              <a:rPr lang="en-US" sz="2400" dirty="0">
                <a:latin typeface="Source Sans Pro"/>
                <a:ea typeface="Source Sans Pro"/>
                <a:cs typeface="Source Sans Pro"/>
                <a:sym typeface="Source Sans Pro"/>
              </a:rPr>
              <a:t>Students will be able to draw accurate conclusions supported by appropriate textual evidence from informational texts.</a:t>
            </a:r>
          </a:p>
          <a:p>
            <a:pPr marL="139700" marR="0" lvl="0" indent="0" algn="l" rtl="0">
              <a:spcBef>
                <a:spcPts val="0"/>
              </a:spcBef>
              <a:spcAft>
                <a:spcPts val="0"/>
              </a:spcAft>
              <a:buClr>
                <a:schemeClr val="accent1"/>
              </a:buClr>
              <a:buSzPts val="2040"/>
              <a:buNone/>
            </a:pPr>
            <a:endParaRPr sz="2400" dirty="0">
              <a:latin typeface="Source Sans Pro"/>
              <a:ea typeface="Source Sans Pro"/>
              <a:cs typeface="Source Sans Pro"/>
              <a:sym typeface="Source Sans Pro"/>
            </a:endParaRPr>
          </a:p>
          <a:p>
            <a:pPr marL="274320" marR="0" lvl="0" indent="-129540" algn="l" rtl="0">
              <a:spcBef>
                <a:spcPts val="0"/>
              </a:spcBef>
              <a:spcAft>
                <a:spcPts val="0"/>
              </a:spcAft>
              <a:buClr>
                <a:schemeClr val="accent1"/>
              </a:buClr>
              <a:buSzPts val="2040"/>
              <a:buFont typeface="Noto Sans Symbols"/>
              <a:buChar char="●"/>
            </a:pPr>
            <a:r>
              <a:rPr lang="en-US" sz="2200" dirty="0">
                <a:latin typeface="Source Sans Pro"/>
                <a:ea typeface="Source Sans Pro"/>
                <a:cs typeface="Source Sans Pro"/>
                <a:sym typeface="Source Sans Pro"/>
              </a:rPr>
              <a:t>The teacher gave five types of assessments to capture her students’  BOY skill levels </a:t>
            </a:r>
            <a:endParaRPr sz="2200" dirty="0"/>
          </a:p>
          <a:p>
            <a:pPr marL="274320" marR="0" lvl="0" indent="-129540" algn="l" rtl="0">
              <a:spcBef>
                <a:spcPts val="580"/>
              </a:spcBef>
              <a:spcAft>
                <a:spcPts val="0"/>
              </a:spcAft>
              <a:buClr>
                <a:schemeClr val="accent1"/>
              </a:buClr>
              <a:buSzPts val="2040"/>
              <a:buFont typeface="Noto Sans Symbols"/>
              <a:buChar char="●"/>
            </a:pPr>
            <a:r>
              <a:rPr lang="en-US" sz="2200" dirty="0">
                <a:latin typeface="Source Sans Pro"/>
                <a:ea typeface="Source Sans Pro"/>
                <a:cs typeface="Source Sans Pro"/>
                <a:sym typeface="Source Sans Pro"/>
              </a:rPr>
              <a:t>E</a:t>
            </a:r>
            <a:r>
              <a:rPr lang="en-US" sz="2200" b="0" i="0" u="none" strike="noStrike" cap="none" dirty="0">
                <a:solidFill>
                  <a:schemeClr val="dk1"/>
                </a:solidFill>
                <a:latin typeface="Source Sans Pro"/>
                <a:ea typeface="Source Sans Pro"/>
                <a:cs typeface="Source Sans Pro"/>
                <a:sym typeface="Source Sans Pro"/>
              </a:rPr>
              <a:t>ach ty</a:t>
            </a:r>
            <a:r>
              <a:rPr lang="en-US" sz="2200" dirty="0">
                <a:latin typeface="Source Sans Pro"/>
                <a:ea typeface="Source Sans Pro"/>
                <a:cs typeface="Source Sans Pro"/>
                <a:sym typeface="Source Sans Pro"/>
              </a:rPr>
              <a:t>pe was </a:t>
            </a:r>
            <a:r>
              <a:rPr lang="en-US" sz="2200" b="0" i="0" u="none" strike="noStrike" cap="none" dirty="0">
                <a:solidFill>
                  <a:schemeClr val="dk1"/>
                </a:solidFill>
                <a:latin typeface="Source Sans Pro"/>
                <a:ea typeface="Source Sans Pro"/>
                <a:cs typeface="Source Sans Pro"/>
                <a:sym typeface="Source Sans Pro"/>
              </a:rPr>
              <a:t>scored on </a:t>
            </a:r>
            <a:r>
              <a:rPr lang="en-US" sz="2200" dirty="0">
                <a:latin typeface="Source Sans Pro"/>
                <a:ea typeface="Source Sans Pro"/>
                <a:cs typeface="Source Sans Pro"/>
                <a:sym typeface="Source Sans Pro"/>
              </a:rPr>
              <a:t>five</a:t>
            </a:r>
            <a:r>
              <a:rPr lang="en-US" sz="2200" b="0" i="0" u="none" strike="noStrike" cap="none" dirty="0">
                <a:solidFill>
                  <a:schemeClr val="dk1"/>
                </a:solidFill>
                <a:latin typeface="Source Sans Pro"/>
                <a:ea typeface="Source Sans Pro"/>
                <a:cs typeface="Source Sans Pro"/>
                <a:sym typeface="Source Sans Pro"/>
              </a:rPr>
              <a:t>-point scale</a:t>
            </a:r>
            <a:endParaRPr sz="2200" dirty="0">
              <a:latin typeface="Source Sans Pro"/>
              <a:ea typeface="Source Sans Pro"/>
              <a:cs typeface="Source Sans Pro"/>
              <a:sym typeface="Source Sans Pro"/>
            </a:endParaRPr>
          </a:p>
          <a:p>
            <a:pPr marL="274320" marR="0" lvl="0" indent="-129540" algn="l" rtl="0">
              <a:spcBef>
                <a:spcPts val="580"/>
              </a:spcBef>
              <a:spcAft>
                <a:spcPts val="0"/>
              </a:spcAft>
              <a:buClr>
                <a:schemeClr val="accent1"/>
              </a:buClr>
              <a:buSzPts val="2040"/>
              <a:buFont typeface="Noto Sans Symbols"/>
              <a:buChar char="●"/>
            </a:pPr>
            <a:r>
              <a:rPr lang="en-US" sz="2200" b="0" i="0" u="none" strike="noStrike" cap="none" dirty="0">
                <a:solidFill>
                  <a:schemeClr val="dk1"/>
                </a:solidFill>
                <a:latin typeface="Source Sans Pro"/>
                <a:ea typeface="Source Sans Pro"/>
                <a:cs typeface="Source Sans Pro"/>
                <a:sym typeface="Source Sans Pro"/>
              </a:rPr>
              <a:t>Measures </a:t>
            </a:r>
            <a:r>
              <a:rPr lang="en-US" sz="2200" dirty="0">
                <a:latin typeface="Source Sans Pro"/>
                <a:ea typeface="Source Sans Pro"/>
                <a:cs typeface="Source Sans Pro"/>
                <a:sym typeface="Source Sans Pro"/>
              </a:rPr>
              <a:t>included </a:t>
            </a:r>
            <a:r>
              <a:rPr lang="en-US" sz="2200" b="0" i="0" u="none" strike="noStrike" cap="none" dirty="0">
                <a:solidFill>
                  <a:schemeClr val="dk1"/>
                </a:solidFill>
                <a:latin typeface="Source Sans Pro"/>
                <a:ea typeface="Source Sans Pro"/>
                <a:cs typeface="Source Sans Pro"/>
                <a:sym typeface="Source Sans Pro"/>
              </a:rPr>
              <a:t>(with grade</a:t>
            </a:r>
            <a:r>
              <a:rPr lang="en-US" sz="2200" dirty="0">
                <a:latin typeface="Source Sans Pro"/>
                <a:ea typeface="Source Sans Pro"/>
                <a:cs typeface="Source Sans Pro"/>
                <a:sym typeface="Source Sans Pro"/>
              </a:rPr>
              <a:t>-level informational texts)</a:t>
            </a:r>
            <a:r>
              <a:rPr lang="en-US" sz="2200" b="0" i="0" u="none" strike="noStrike" cap="none" dirty="0">
                <a:solidFill>
                  <a:schemeClr val="dk1"/>
                </a:solidFill>
                <a:latin typeface="Source Sans Pro"/>
                <a:ea typeface="Source Sans Pro"/>
                <a:cs typeface="Source Sans Pro"/>
                <a:sym typeface="Source Sans Pro"/>
              </a:rPr>
              <a:t>:</a:t>
            </a:r>
            <a:endParaRPr sz="2200" dirty="0"/>
          </a:p>
          <a:p>
            <a:pPr marL="548640" marR="0" lvl="1" indent="-129540" algn="l" rtl="0">
              <a:spcBef>
                <a:spcPts val="370"/>
              </a:spcBef>
              <a:spcAft>
                <a:spcPts val="0"/>
              </a:spcAft>
              <a:buClr>
                <a:schemeClr val="accent2"/>
              </a:buClr>
              <a:buSzPts val="2040"/>
              <a:buFont typeface="Noto Sans Symbols"/>
              <a:buChar char="●"/>
            </a:pPr>
            <a:r>
              <a:rPr lang="en-US" sz="2200" dirty="0">
                <a:latin typeface="Source Sans Pro"/>
                <a:ea typeface="Source Sans Pro"/>
                <a:cs typeface="Source Sans Pro"/>
                <a:sym typeface="Source Sans Pro"/>
              </a:rPr>
              <a:t>Multiple choice passages (comprehend )</a:t>
            </a:r>
            <a:endParaRPr sz="2200" dirty="0"/>
          </a:p>
          <a:p>
            <a:pPr marL="548640" lvl="1" indent="-129540" algn="l" rtl="0">
              <a:spcBef>
                <a:spcPts val="370"/>
              </a:spcBef>
              <a:spcAft>
                <a:spcPts val="0"/>
              </a:spcAft>
              <a:buSzPts val="2040"/>
              <a:buChar char="●"/>
            </a:pPr>
            <a:r>
              <a:rPr lang="en-US" sz="2200" dirty="0">
                <a:latin typeface="Source Sans Pro"/>
                <a:ea typeface="Source Sans Pro"/>
                <a:cs typeface="Source Sans Pro"/>
                <a:sym typeface="Source Sans Pro"/>
              </a:rPr>
              <a:t>Response to a prompt (summarize)</a:t>
            </a:r>
            <a:endParaRPr sz="2200" dirty="0"/>
          </a:p>
          <a:p>
            <a:pPr marL="548640" marR="0" lvl="1" indent="-129540" algn="l" rtl="0">
              <a:spcBef>
                <a:spcPts val="370"/>
              </a:spcBef>
              <a:spcAft>
                <a:spcPts val="0"/>
              </a:spcAft>
              <a:buClr>
                <a:schemeClr val="accent2"/>
              </a:buClr>
              <a:buSzPts val="2040"/>
              <a:buFont typeface="Noto Sans Symbols"/>
              <a:buChar char="●"/>
            </a:pPr>
            <a:r>
              <a:rPr lang="en-US" sz="2200" dirty="0">
                <a:latin typeface="Source Sans Pro"/>
                <a:ea typeface="Source Sans Pro"/>
                <a:cs typeface="Source Sans Pro"/>
                <a:sym typeface="Source Sans Pro"/>
              </a:rPr>
              <a:t>Short answers (comprehend, textual evidence)</a:t>
            </a:r>
            <a:endParaRPr sz="2200" dirty="0"/>
          </a:p>
          <a:p>
            <a:pPr marL="548640" marR="0" lvl="1" indent="-129540" algn="l" rtl="0">
              <a:spcBef>
                <a:spcPts val="370"/>
              </a:spcBef>
              <a:spcAft>
                <a:spcPts val="0"/>
              </a:spcAft>
              <a:buClr>
                <a:schemeClr val="accent2"/>
              </a:buClr>
              <a:buSzPts val="2040"/>
              <a:buFont typeface="Noto Sans Symbols"/>
              <a:buChar char="●"/>
            </a:pPr>
            <a:r>
              <a:rPr lang="en-US" sz="2200" dirty="0">
                <a:latin typeface="Source Sans Pro"/>
                <a:ea typeface="Source Sans Pro"/>
                <a:cs typeface="Source Sans Pro"/>
                <a:sym typeface="Source Sans Pro"/>
              </a:rPr>
              <a:t>Analysis essay (inferencing, textual evidence)</a:t>
            </a:r>
            <a:endParaRPr sz="2200" dirty="0"/>
          </a:p>
          <a:p>
            <a:pPr marL="548640" marR="0" lvl="1" indent="-129540" algn="l" rtl="0">
              <a:spcBef>
                <a:spcPts val="370"/>
              </a:spcBef>
              <a:spcAft>
                <a:spcPts val="0"/>
              </a:spcAft>
              <a:buClr>
                <a:schemeClr val="accent2"/>
              </a:buClr>
              <a:buSzPts val="2040"/>
              <a:buFont typeface="Noto Sans Symbols"/>
              <a:buChar char="●"/>
            </a:pPr>
            <a:r>
              <a:rPr lang="en-US" sz="2200" dirty="0">
                <a:latin typeface="Source Sans Pro"/>
                <a:ea typeface="Source Sans Pro"/>
                <a:cs typeface="Source Sans Pro"/>
                <a:sym typeface="Source Sans Pro"/>
              </a:rPr>
              <a:t>Free Write (connect inferences to textual evidence)</a:t>
            </a:r>
            <a:endParaRPr sz="2200" dirty="0"/>
          </a:p>
          <a:p>
            <a:pPr marL="548640" marR="0" lvl="1" indent="0" algn="l" rtl="0">
              <a:spcBef>
                <a:spcPts val="370"/>
              </a:spcBef>
              <a:spcAft>
                <a:spcPts val="0"/>
              </a:spcAft>
              <a:buClr>
                <a:schemeClr val="accent2"/>
              </a:buClr>
              <a:buSzPts val="2040"/>
              <a:buFont typeface="Noto Sans Symbols"/>
              <a:buNone/>
            </a:pPr>
            <a:endParaRPr dirty="0"/>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p:txBody>
      </p:sp>
      <p:sp>
        <p:nvSpPr>
          <p:cNvPr id="986" name="Google Shape;986;p10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87</a:t>
            </a:fld>
            <a:endParaRPr sz="1800">
              <a:solidFill>
                <a:srgbClr val="FFFFFF"/>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7"/>
          <p:cNvSpPr txBox="1">
            <a:spLocks noGrp="1"/>
          </p:cNvSpPr>
          <p:nvPr>
            <p:ph type="title"/>
          </p:nvPr>
        </p:nvSpPr>
        <p:spPr>
          <a:xfrm>
            <a:off x="333829" y="80351"/>
            <a:ext cx="8635999" cy="77750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What are my students’  BOY skill levels?</a:t>
            </a:r>
            <a:endParaRPr dirty="0"/>
          </a:p>
        </p:txBody>
      </p:sp>
      <p:graphicFrame>
        <p:nvGraphicFramePr>
          <p:cNvPr id="993" name="Google Shape;993;p107"/>
          <p:cNvGraphicFramePr/>
          <p:nvPr>
            <p:extLst>
              <p:ext uri="{D42A27DB-BD31-4B8C-83A1-F6EECF244321}">
                <p14:modId xmlns:p14="http://schemas.microsoft.com/office/powerpoint/2010/main" val="3483835919"/>
              </p:ext>
            </p:extLst>
          </p:nvPr>
        </p:nvGraphicFramePr>
        <p:xfrm>
          <a:off x="333829" y="976842"/>
          <a:ext cx="8636000" cy="4904300"/>
        </p:xfrm>
        <a:graphic>
          <a:graphicData uri="http://schemas.openxmlformats.org/drawingml/2006/table">
            <a:tbl>
              <a:tblPr firstRow="1" bandRow="1">
                <a:noFill/>
                <a:tableStyleId>{52045216-18D2-4814-BB6A-587B3A373916}</a:tableStyleId>
              </a:tblPr>
              <a:tblGrid>
                <a:gridCol w="1407725">
                  <a:extLst>
                    <a:ext uri="{9D8B030D-6E8A-4147-A177-3AD203B41FA5}">
                      <a16:colId xmlns:a16="http://schemas.microsoft.com/office/drawing/2014/main" val="20000"/>
                    </a:ext>
                  </a:extLst>
                </a:gridCol>
                <a:gridCol w="1210925">
                  <a:extLst>
                    <a:ext uri="{9D8B030D-6E8A-4147-A177-3AD203B41FA5}">
                      <a16:colId xmlns:a16="http://schemas.microsoft.com/office/drawing/2014/main" val="20001"/>
                    </a:ext>
                  </a:extLst>
                </a:gridCol>
                <a:gridCol w="1132900">
                  <a:extLst>
                    <a:ext uri="{9D8B030D-6E8A-4147-A177-3AD203B41FA5}">
                      <a16:colId xmlns:a16="http://schemas.microsoft.com/office/drawing/2014/main" val="20002"/>
                    </a:ext>
                  </a:extLst>
                </a:gridCol>
                <a:gridCol w="1084350">
                  <a:extLst>
                    <a:ext uri="{9D8B030D-6E8A-4147-A177-3AD203B41FA5}">
                      <a16:colId xmlns:a16="http://schemas.microsoft.com/office/drawing/2014/main" val="20003"/>
                    </a:ext>
                  </a:extLst>
                </a:gridCol>
                <a:gridCol w="1056900">
                  <a:extLst>
                    <a:ext uri="{9D8B030D-6E8A-4147-A177-3AD203B41FA5}">
                      <a16:colId xmlns:a16="http://schemas.microsoft.com/office/drawing/2014/main" val="20004"/>
                    </a:ext>
                  </a:extLst>
                </a:gridCol>
                <a:gridCol w="1262750">
                  <a:extLst>
                    <a:ext uri="{9D8B030D-6E8A-4147-A177-3AD203B41FA5}">
                      <a16:colId xmlns:a16="http://schemas.microsoft.com/office/drawing/2014/main" val="20005"/>
                    </a:ext>
                  </a:extLst>
                </a:gridCol>
                <a:gridCol w="1480450">
                  <a:extLst>
                    <a:ext uri="{9D8B030D-6E8A-4147-A177-3AD203B41FA5}">
                      <a16:colId xmlns:a16="http://schemas.microsoft.com/office/drawing/2014/main" val="20006"/>
                    </a:ext>
                  </a:extLst>
                </a:gridCol>
              </a:tblGrid>
              <a:tr h="960050">
                <a:tc>
                  <a:txBody>
                    <a:bodyPr/>
                    <a:lstStyle/>
                    <a:p>
                      <a:pPr marL="0" marR="0" lvl="0" indent="0" algn="ctr" rtl="0">
                        <a:spcBef>
                          <a:spcPts val="0"/>
                        </a:spcBef>
                        <a:spcAft>
                          <a:spcPts val="0"/>
                        </a:spcAft>
                        <a:buNone/>
                      </a:pPr>
                      <a:r>
                        <a:rPr lang="en-US" sz="1800" dirty="0"/>
                        <a:t>Student</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Multiple Choice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4"/>
                            </a:ext>
                          </a:extLst>
                        </a:rPr>
                        <a:t>Prompt Response</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Short Answers</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Analysis Essay</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Free Write</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Level</a:t>
                      </a:r>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8850">
                <a:tc>
                  <a:txBody>
                    <a:bodyPr/>
                    <a:lstStyle/>
                    <a:p>
                      <a:pPr marL="0" marR="0" lvl="0" indent="0" algn="ctr" rtl="0">
                        <a:spcBef>
                          <a:spcPts val="0"/>
                        </a:spcBef>
                        <a:spcAft>
                          <a:spcPts val="0"/>
                        </a:spcAft>
                        <a:buNone/>
                      </a:pPr>
                      <a:r>
                        <a:rPr lang="en-US" sz="2400"/>
                        <a:t>Maria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5</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8850">
                <a:tc>
                  <a:txBody>
                    <a:bodyPr/>
                    <a:lstStyle/>
                    <a:p>
                      <a:pPr marL="0" marR="0" lvl="0" indent="0" algn="ctr" rtl="0">
                        <a:spcBef>
                          <a:spcPts val="0"/>
                        </a:spcBef>
                        <a:spcAft>
                          <a:spcPts val="0"/>
                        </a:spcAft>
                        <a:buNone/>
                      </a:pPr>
                      <a:r>
                        <a:rPr lang="en-US" sz="2400"/>
                        <a:t>Kendrick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2</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8850">
                <a:tc>
                  <a:txBody>
                    <a:bodyPr/>
                    <a:lstStyle/>
                    <a:p>
                      <a:pPr marL="0" marR="0" lvl="0" indent="0" algn="ctr" rtl="0">
                        <a:spcBef>
                          <a:spcPts val="0"/>
                        </a:spcBef>
                        <a:spcAft>
                          <a:spcPts val="0"/>
                        </a:spcAft>
                        <a:buNone/>
                      </a:pPr>
                      <a:r>
                        <a:rPr lang="en-US" sz="2400"/>
                        <a:t>Felipe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88850">
                <a:tc>
                  <a:txBody>
                    <a:bodyPr/>
                    <a:lstStyle/>
                    <a:p>
                      <a:pPr marL="0" marR="0" lvl="0" indent="0" algn="ctr" rtl="0">
                        <a:spcBef>
                          <a:spcPts val="0"/>
                        </a:spcBef>
                        <a:spcAft>
                          <a:spcPts val="0"/>
                        </a:spcAft>
                        <a:buNone/>
                      </a:pPr>
                      <a:r>
                        <a:rPr lang="en-US" sz="2400"/>
                        <a:t>Dayana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1</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88850">
                <a:tc>
                  <a:txBody>
                    <a:bodyPr/>
                    <a:lstStyle/>
                    <a:p>
                      <a:pPr marL="0" marR="0" lvl="0" indent="0" algn="ctr" rtl="0">
                        <a:spcBef>
                          <a:spcPts val="0"/>
                        </a:spcBef>
                        <a:spcAft>
                          <a:spcPts val="0"/>
                        </a:spcAft>
                        <a:buNone/>
                      </a:pPr>
                      <a:r>
                        <a:rPr lang="en-US" sz="2400"/>
                        <a:t>Violet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94" name="Google Shape;994;p10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88</a:t>
            </a:fld>
            <a:endParaRPr sz="1800">
              <a:solidFill>
                <a:srgbClr val="FFFFFF"/>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08"/>
          <p:cNvSpPr txBox="1">
            <a:spLocks noGrp="1"/>
          </p:cNvSpPr>
          <p:nvPr>
            <p:ph type="title"/>
          </p:nvPr>
        </p:nvSpPr>
        <p:spPr>
          <a:xfrm>
            <a:off x="254000" y="80351"/>
            <a:ext cx="8711096" cy="77750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What are my students’  BOY skill levels? </a:t>
            </a:r>
            <a:r>
              <a:rPr lang="en-US" sz="500" b="0" dirty="0"/>
              <a:t>– 2 </a:t>
            </a:r>
            <a:endParaRPr dirty="0"/>
          </a:p>
        </p:txBody>
      </p:sp>
      <p:graphicFrame>
        <p:nvGraphicFramePr>
          <p:cNvPr id="1001" name="Google Shape;1001;p108"/>
          <p:cNvGraphicFramePr/>
          <p:nvPr>
            <p:extLst>
              <p:ext uri="{D42A27DB-BD31-4B8C-83A1-F6EECF244321}">
                <p14:modId xmlns:p14="http://schemas.microsoft.com/office/powerpoint/2010/main" val="366762909"/>
              </p:ext>
            </p:extLst>
          </p:nvPr>
        </p:nvGraphicFramePr>
        <p:xfrm>
          <a:off x="254000" y="776909"/>
          <a:ext cx="8636000" cy="5955180"/>
        </p:xfrm>
        <a:graphic>
          <a:graphicData uri="http://schemas.openxmlformats.org/drawingml/2006/table">
            <a:tbl>
              <a:tblPr firstRow="1" bandRow="1">
                <a:noFill/>
                <a:tableStyleId>{52045216-18D2-4814-BB6A-587B3A373916}</a:tableStyleId>
              </a:tblPr>
              <a:tblGrid>
                <a:gridCol w="139192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gridCol w="1231870">
                  <a:extLst>
                    <a:ext uri="{9D8B030D-6E8A-4147-A177-3AD203B41FA5}">
                      <a16:colId xmlns:a16="http://schemas.microsoft.com/office/drawing/2014/main" val="20002"/>
                    </a:ext>
                  </a:extLst>
                </a:gridCol>
                <a:gridCol w="1084350">
                  <a:extLst>
                    <a:ext uri="{9D8B030D-6E8A-4147-A177-3AD203B41FA5}">
                      <a16:colId xmlns:a16="http://schemas.microsoft.com/office/drawing/2014/main" val="20003"/>
                    </a:ext>
                  </a:extLst>
                </a:gridCol>
                <a:gridCol w="1056900">
                  <a:extLst>
                    <a:ext uri="{9D8B030D-6E8A-4147-A177-3AD203B41FA5}">
                      <a16:colId xmlns:a16="http://schemas.microsoft.com/office/drawing/2014/main" val="20004"/>
                    </a:ext>
                  </a:extLst>
                </a:gridCol>
                <a:gridCol w="1262750">
                  <a:extLst>
                    <a:ext uri="{9D8B030D-6E8A-4147-A177-3AD203B41FA5}">
                      <a16:colId xmlns:a16="http://schemas.microsoft.com/office/drawing/2014/main" val="20005"/>
                    </a:ext>
                  </a:extLst>
                </a:gridCol>
                <a:gridCol w="1480450">
                  <a:extLst>
                    <a:ext uri="{9D8B030D-6E8A-4147-A177-3AD203B41FA5}">
                      <a16:colId xmlns:a16="http://schemas.microsoft.com/office/drawing/2014/main" val="20006"/>
                    </a:ext>
                  </a:extLst>
                </a:gridCol>
              </a:tblGrid>
              <a:tr h="960050">
                <a:tc>
                  <a:txBody>
                    <a:bodyPr/>
                    <a:lstStyle/>
                    <a:p>
                      <a:pPr marL="0" marR="0" lvl="0" indent="0" algn="ctr" rtl="0">
                        <a:spcBef>
                          <a:spcPts val="0"/>
                        </a:spcBef>
                        <a:spcAft>
                          <a:spcPts val="0"/>
                        </a:spcAft>
                        <a:buNone/>
                      </a:pPr>
                      <a:r>
                        <a:rPr lang="en-US" sz="1800" dirty="0"/>
                        <a:t>Student</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Multiple Choice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5"/>
                            </a:ext>
                          </a:extLst>
                        </a:rPr>
                        <a:t>Prompt Response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Short Answers</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Analysis Essay</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Free Write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Level</a:t>
                      </a:r>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8850">
                <a:tc>
                  <a:txBody>
                    <a:bodyPr/>
                    <a:lstStyle/>
                    <a:p>
                      <a:pPr marL="0" marR="0" lvl="0" indent="0" algn="ctr" rtl="0">
                        <a:spcBef>
                          <a:spcPts val="0"/>
                        </a:spcBef>
                        <a:spcAft>
                          <a:spcPts val="0"/>
                        </a:spcAft>
                        <a:buNone/>
                      </a:pPr>
                      <a:r>
                        <a:rPr lang="en-US" sz="2400"/>
                        <a:t>Maria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5</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100" b="0" dirty="0">
                          <a:solidFill>
                            <a:schemeClr val="dk1"/>
                          </a:solidFill>
                        </a:rPr>
                        <a:t>Well Above Typical Skill</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88850">
                <a:tc>
                  <a:txBody>
                    <a:bodyPr/>
                    <a:lstStyle/>
                    <a:p>
                      <a:pPr marL="0" marR="0" lvl="0" indent="0" algn="ctr" rtl="0">
                        <a:spcBef>
                          <a:spcPts val="0"/>
                        </a:spcBef>
                        <a:spcAft>
                          <a:spcPts val="0"/>
                        </a:spcAft>
                        <a:buNone/>
                      </a:pPr>
                      <a:r>
                        <a:rPr lang="en-US" sz="2400"/>
                        <a:t>Kendrick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2</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100" b="0" dirty="0">
                          <a:solidFill>
                            <a:schemeClr val="dk1"/>
                          </a:solidFill>
                        </a:rPr>
                        <a:t>Typical Skill</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8850">
                <a:tc>
                  <a:txBody>
                    <a:bodyPr/>
                    <a:lstStyle/>
                    <a:p>
                      <a:pPr marL="0" marR="0" lvl="0" indent="0" algn="ctr" rtl="0">
                        <a:spcBef>
                          <a:spcPts val="0"/>
                        </a:spcBef>
                        <a:spcAft>
                          <a:spcPts val="0"/>
                        </a:spcAft>
                        <a:buNone/>
                      </a:pPr>
                      <a:r>
                        <a:rPr lang="en-US" sz="2400"/>
                        <a:t>Felipe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100" b="0" dirty="0">
                          <a:solidFill>
                            <a:schemeClr val="dk1"/>
                          </a:solidFill>
                        </a:rPr>
                        <a:t>Above Typical Skill</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88850">
                <a:tc>
                  <a:txBody>
                    <a:bodyPr/>
                    <a:lstStyle/>
                    <a:p>
                      <a:pPr marL="0" marR="0" lvl="0" indent="0" algn="ctr" rtl="0">
                        <a:spcBef>
                          <a:spcPts val="0"/>
                        </a:spcBef>
                        <a:spcAft>
                          <a:spcPts val="0"/>
                        </a:spcAft>
                        <a:buNone/>
                      </a:pPr>
                      <a:r>
                        <a:rPr lang="en-US" sz="2400"/>
                        <a:t>Dayana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1</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1</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100" b="0" dirty="0">
                          <a:solidFill>
                            <a:schemeClr val="dk1"/>
                          </a:solidFill>
                        </a:rPr>
                        <a:t>Well Below Typical Skill</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88850">
                <a:tc>
                  <a:txBody>
                    <a:bodyPr/>
                    <a:lstStyle/>
                    <a:p>
                      <a:pPr marL="0" marR="0" lvl="0" indent="0" algn="ctr" rtl="0">
                        <a:spcBef>
                          <a:spcPts val="0"/>
                        </a:spcBef>
                        <a:spcAft>
                          <a:spcPts val="0"/>
                        </a:spcAft>
                        <a:buNone/>
                      </a:pPr>
                      <a:r>
                        <a:rPr lang="en-US" sz="2400"/>
                        <a:t>Violet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100" b="0" dirty="0">
                          <a:solidFill>
                            <a:schemeClr val="dk1"/>
                          </a:solidFill>
                        </a:rPr>
                        <a:t>Below Typical Skill</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002" name="Google Shape;1002;p10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89</a:t>
            </a:fld>
            <a:endParaRPr sz="18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348343" y="126124"/>
            <a:ext cx="8338457" cy="112104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Source Sans Pro"/>
              <a:buNone/>
            </a:pPr>
            <a:r>
              <a:rPr lang="en-US" sz="3200" dirty="0">
                <a:solidFill>
                  <a:srgbClr val="70659A"/>
                </a:solidFill>
              </a:rPr>
              <a:t>Student Growth: Using Tests vs. Using a Body of </a:t>
            </a:r>
            <a:r>
              <a:rPr lang="en-US" sz="3200" dirty="0">
                <a:solidFill>
                  <a:srgbClr val="70659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Evidence</a:t>
            </a:r>
            <a:r>
              <a:rPr lang="en-US" sz="3200" dirty="0">
                <a:solidFill>
                  <a:srgbClr val="70659A"/>
                </a:solidFill>
              </a:rPr>
              <a:t> of Student Work </a:t>
            </a:r>
            <a:endParaRPr dirty="0"/>
          </a:p>
        </p:txBody>
      </p:sp>
      <p:sp>
        <p:nvSpPr>
          <p:cNvPr id="161" name="Google Shape;161;p16"/>
          <p:cNvSpPr txBox="1">
            <a:spLocks noGrp="1"/>
          </p:cNvSpPr>
          <p:nvPr>
            <p:ph type="body" idx="1"/>
          </p:nvPr>
        </p:nvSpPr>
        <p:spPr>
          <a:xfrm>
            <a:off x="355101" y="1398550"/>
            <a:ext cx="4108042" cy="506186"/>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b="0">
                <a:solidFill>
                  <a:schemeClr val="dk1"/>
                </a:solidFill>
                <a:latin typeface="Calibri"/>
                <a:ea typeface="Calibri"/>
                <a:cs typeface="Calibri"/>
                <a:sym typeface="Calibri"/>
              </a:rPr>
              <a:t>SLOs</a:t>
            </a:r>
            <a:endParaRPr/>
          </a:p>
        </p:txBody>
      </p:sp>
      <p:sp>
        <p:nvSpPr>
          <p:cNvPr id="162" name="Google Shape;162;p16"/>
          <p:cNvSpPr txBox="1">
            <a:spLocks noGrp="1"/>
          </p:cNvSpPr>
          <p:nvPr>
            <p:ph type="body" idx="3"/>
          </p:nvPr>
        </p:nvSpPr>
        <p:spPr>
          <a:xfrm>
            <a:off x="348343" y="2048142"/>
            <a:ext cx="4114800" cy="3886200"/>
          </a:xfrm>
          <a:prstGeom prst="rect">
            <a:avLst/>
          </a:prstGeom>
          <a:solidFill>
            <a:srgbClr val="FDE0C8"/>
          </a:solid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SzPts val="2500"/>
              <a:buChar char="●"/>
            </a:pPr>
            <a:r>
              <a:rPr lang="en-US" sz="2500"/>
              <a:t>B</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ased on a foundational skill</a:t>
            </a:r>
            <a:endParaRPr sz="2500"/>
          </a:p>
          <a:p>
            <a:pPr marL="457200" marR="0" lvl="0" indent="-387350" algn="l" rtl="0">
              <a:lnSpc>
                <a:spcPct val="100000"/>
              </a:lnSpc>
              <a:spcBef>
                <a:spcPts val="0"/>
              </a:spcBef>
              <a:spcAft>
                <a:spcPts val="0"/>
              </a:spcAft>
              <a:buSzPts val="2500"/>
              <a:buChar char="●"/>
            </a:pPr>
            <a:r>
              <a:rPr lang="en-US" sz="2500"/>
              <a:t>Based on a body of evidence of student work aligned to the skill</a:t>
            </a:r>
            <a:endParaRPr sz="2500"/>
          </a:p>
          <a:p>
            <a:pPr marL="457200" marR="0" lvl="0" indent="-387350" algn="l" rtl="0">
              <a:lnSpc>
                <a:spcPct val="100000"/>
              </a:lnSpc>
              <a:spcBef>
                <a:spcPts val="0"/>
              </a:spcBef>
              <a:spcAft>
                <a:spcPts val="0"/>
              </a:spcAft>
              <a:buSzPts val="2500"/>
              <a:buChar char="●"/>
            </a:pPr>
            <a:r>
              <a:rPr lang="en-US" sz="2500"/>
              <a:t>Student work from throughout the school year</a:t>
            </a:r>
            <a:endParaRPr sz="2500"/>
          </a:p>
          <a:p>
            <a:pPr marL="457200" marR="0" lvl="0" indent="-387350" algn="l" rtl="0">
              <a:lnSpc>
                <a:spcPct val="100000"/>
              </a:lnSpc>
              <a:spcBef>
                <a:spcPts val="0"/>
              </a:spcBef>
              <a:spcAft>
                <a:spcPts val="0"/>
              </a:spcAft>
              <a:buSzPts val="2500"/>
              <a:buChar char="●"/>
            </a:pPr>
            <a:r>
              <a:rPr lang="en-US" sz="2500"/>
              <a:t>Multiple data points</a:t>
            </a:r>
            <a:endParaRPr sz="2500"/>
          </a:p>
        </p:txBody>
      </p:sp>
      <p:sp>
        <p:nvSpPr>
          <p:cNvPr id="163" name="Google Shape;163;p16"/>
          <p:cNvSpPr txBox="1">
            <a:spLocks noGrp="1"/>
          </p:cNvSpPr>
          <p:nvPr>
            <p:ph type="body" idx="2"/>
          </p:nvPr>
        </p:nvSpPr>
        <p:spPr>
          <a:xfrm>
            <a:off x="4765879" y="1398550"/>
            <a:ext cx="4029778" cy="472622"/>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b="0">
                <a:solidFill>
                  <a:schemeClr val="dk1"/>
                </a:solidFill>
                <a:latin typeface="Calibri"/>
                <a:ea typeface="Calibri"/>
                <a:cs typeface="Calibri"/>
                <a:sym typeface="Calibri"/>
              </a:rPr>
              <a:t>Pre-test/Post-test</a:t>
            </a:r>
            <a:endParaRPr/>
          </a:p>
        </p:txBody>
      </p:sp>
      <p:sp>
        <p:nvSpPr>
          <p:cNvPr id="164" name="Google Shape;164;p16"/>
          <p:cNvSpPr txBox="1">
            <a:spLocks noGrp="1"/>
          </p:cNvSpPr>
          <p:nvPr>
            <p:ph type="body" idx="4"/>
          </p:nvPr>
        </p:nvSpPr>
        <p:spPr>
          <a:xfrm>
            <a:off x="4765879" y="2022554"/>
            <a:ext cx="4108042" cy="3886200"/>
          </a:xfrm>
          <a:prstGeom prst="rect">
            <a:avLst/>
          </a:prstGeom>
          <a:solidFill>
            <a:srgbClr val="E0E0FE"/>
          </a:solid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SzPts val="2500"/>
              <a:buChar char="●"/>
            </a:pPr>
            <a:r>
              <a:rPr lang="en-US" sz="2500"/>
              <a:t>Typically based on larger scope of material</a:t>
            </a:r>
            <a:endParaRPr sz="2500"/>
          </a:p>
          <a:p>
            <a:pPr marL="457200" marR="0" lvl="0" indent="-387350" algn="l" rtl="0">
              <a:lnSpc>
                <a:spcPct val="100000"/>
              </a:lnSpc>
              <a:spcBef>
                <a:spcPts val="0"/>
              </a:spcBef>
              <a:spcAft>
                <a:spcPts val="0"/>
              </a:spcAft>
              <a:buSzPts val="2500"/>
              <a:buChar char="●"/>
            </a:pPr>
            <a:r>
              <a:rPr lang="en-US" sz="2500"/>
              <a:t>Based on how students perform on a test, not on student work</a:t>
            </a:r>
            <a:endParaRPr sz="2500"/>
          </a:p>
          <a:p>
            <a:pPr marL="457200" marR="0" lvl="0" indent="-387350" algn="l" rtl="0">
              <a:lnSpc>
                <a:spcPct val="100000"/>
              </a:lnSpc>
              <a:spcBef>
                <a:spcPts val="0"/>
              </a:spcBef>
              <a:spcAft>
                <a:spcPts val="0"/>
              </a:spcAft>
              <a:buSzPts val="2500"/>
              <a:buChar char="●"/>
            </a:pPr>
            <a:r>
              <a:rPr lang="en-US" sz="2500"/>
              <a:t>Comparison of beginning and end of year tests</a:t>
            </a:r>
            <a:endParaRPr sz="2500"/>
          </a:p>
          <a:p>
            <a:pPr marL="457200" marR="0" lvl="0" indent="-387350" algn="l" rtl="0">
              <a:lnSpc>
                <a:spcPct val="100000"/>
              </a:lnSpc>
              <a:spcBef>
                <a:spcPts val="0"/>
              </a:spcBef>
              <a:spcAft>
                <a:spcPts val="0"/>
              </a:spcAft>
              <a:buSzPts val="2500"/>
              <a:buChar char="●"/>
            </a:pPr>
            <a:r>
              <a:rPr lang="en-US" sz="2500"/>
              <a:t>Two data points</a:t>
            </a:r>
            <a:endParaRPr sz="2500"/>
          </a:p>
        </p:txBody>
      </p:sp>
      <p:sp>
        <p:nvSpPr>
          <p:cNvPr id="165" name="Google Shape;165;p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a:t>
            </a:fld>
            <a:endParaRPr sz="1800">
              <a:solidFill>
                <a:srgbClr val="FFFFFF"/>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09"/>
          <p:cNvSpPr txBox="1">
            <a:spLocks noGrp="1"/>
          </p:cNvSpPr>
          <p:nvPr>
            <p:ph type="title"/>
          </p:nvPr>
        </p:nvSpPr>
        <p:spPr>
          <a:xfrm>
            <a:off x="457200" y="365125"/>
            <a:ext cx="8058150" cy="67284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Who are my students? </a:t>
            </a:r>
            <a:r>
              <a:rPr lang="en-US" sz="4800" b="0" dirty="0">
                <a:latin typeface="Source Sans Pro"/>
                <a:ea typeface="Source Sans Pro"/>
                <a:cs typeface="Source Sans Pro"/>
                <a:sym typeface="Source Sans Pro"/>
              </a:rPr>
              <a:t>– 6 </a:t>
            </a:r>
            <a:endParaRPr dirty="0"/>
          </a:p>
        </p:txBody>
      </p:sp>
      <p:sp>
        <p:nvSpPr>
          <p:cNvPr id="1009" name="Google Shape;1009;p109">
            <a:extLst>
              <a:ext uri="{C183D7F6-B498-43B3-948B-1728B52AA6E4}">
                <adec:decorative xmlns:adec="http://schemas.microsoft.com/office/drawing/2017/decorative" val="1"/>
              </a:ext>
            </a:extLst>
          </p:cNvPr>
          <p:cNvSpPr txBox="1">
            <a:spLocks noGrp="1"/>
          </p:cNvSpPr>
          <p:nvPr>
            <p:ph type="body" idx="1"/>
          </p:nvPr>
        </p:nvSpPr>
        <p:spPr>
          <a:xfrm>
            <a:off x="457198" y="1359472"/>
            <a:ext cx="8229600" cy="4724400"/>
          </a:xfrm>
          <a:prstGeom prst="rect">
            <a:avLst/>
          </a:prstGeom>
          <a:noFill/>
          <a:ln>
            <a:noFill/>
          </a:ln>
        </p:spPr>
        <p:txBody>
          <a:bodyPr spcFirstLastPara="1" wrap="square" lIns="91425" tIns="45700" rIns="91425" bIns="45700" anchor="t" anchorCtr="0">
            <a:noAutofit/>
          </a:bodyPr>
          <a:lstStyle/>
          <a:p>
            <a:pPr marL="457200" lvl="0" indent="-254000" algn="l" rtl="0">
              <a:spcBef>
                <a:spcPts val="0"/>
              </a:spcBef>
              <a:spcAft>
                <a:spcPts val="0"/>
              </a:spcAft>
              <a:buClr>
                <a:srgbClr val="F89C4D"/>
              </a:buClr>
              <a:buSzPts val="3200"/>
              <a:buFont typeface="Arial"/>
              <a:buNone/>
            </a:pPr>
            <a:endParaRPr sz="3200">
              <a:latin typeface="Source Sans Pro"/>
              <a:ea typeface="Source Sans Pro"/>
              <a:cs typeface="Source Sans Pro"/>
              <a:sym typeface="Source Sans Pro"/>
            </a:endParaRPr>
          </a:p>
          <a:p>
            <a:pPr marL="457200" lvl="0" indent="-254000" algn="l" rtl="0">
              <a:spcBef>
                <a:spcPts val="640"/>
              </a:spcBef>
              <a:spcAft>
                <a:spcPts val="0"/>
              </a:spcAft>
              <a:buClr>
                <a:srgbClr val="F89C4D"/>
              </a:buClr>
              <a:buSzPts val="3200"/>
              <a:buFont typeface="Arial"/>
              <a:buNone/>
            </a:pPr>
            <a:endParaRPr sz="3200">
              <a:latin typeface="Source Sans Pro"/>
              <a:ea typeface="Source Sans Pro"/>
              <a:cs typeface="Source Sans Pro"/>
              <a:sym typeface="Source Sans Pro"/>
            </a:endParaRPr>
          </a:p>
          <a:p>
            <a:pPr marL="0" lvl="0" indent="0" algn="l" rtl="0">
              <a:spcBef>
                <a:spcPts val="520"/>
              </a:spcBef>
              <a:spcAft>
                <a:spcPts val="0"/>
              </a:spcAft>
              <a:buClr>
                <a:schemeClr val="dk1"/>
              </a:buClr>
              <a:buSzPts val="2600"/>
              <a:buNone/>
            </a:pPr>
            <a:endParaRPr sz="2600">
              <a:solidFill>
                <a:srgbClr val="000000"/>
              </a:solidFill>
              <a:latin typeface="Source Sans Pro"/>
              <a:ea typeface="Source Sans Pro"/>
              <a:cs typeface="Source Sans Pro"/>
              <a:sym typeface="Source Sans Pro"/>
            </a:endParaRPr>
          </a:p>
          <a:p>
            <a:pPr marL="495300" lvl="1" indent="0" algn="l" rtl="0">
              <a:spcBef>
                <a:spcPts val="460"/>
              </a:spcBef>
              <a:spcAft>
                <a:spcPts val="0"/>
              </a:spcAft>
              <a:buClr>
                <a:schemeClr val="dk1"/>
              </a:buClr>
              <a:buSzPts val="2300"/>
              <a:buNone/>
            </a:pPr>
            <a:endParaRPr sz="2300">
              <a:latin typeface="Source Sans Pro"/>
              <a:ea typeface="Source Sans Pro"/>
              <a:cs typeface="Source Sans Pro"/>
              <a:sym typeface="Source Sans Pro"/>
            </a:endParaRPr>
          </a:p>
        </p:txBody>
      </p:sp>
      <p:sp>
        <p:nvSpPr>
          <p:cNvPr id="1010" name="Google Shape;1010;p109">
            <a:extLst>
              <a:ext uri="{C183D7F6-B498-43B3-948B-1728B52AA6E4}">
                <adec:decorative xmlns:adec="http://schemas.microsoft.com/office/drawing/2017/decorative" val="0"/>
              </a:ext>
            </a:extLst>
          </p:cNvPr>
          <p:cNvSpPr txBox="1"/>
          <p:nvPr/>
        </p:nvSpPr>
        <p:spPr>
          <a:xfrm>
            <a:off x="628649" y="1379350"/>
            <a:ext cx="7886700" cy="3494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89C4D"/>
              </a:buClr>
              <a:buSzPts val="2700"/>
              <a:buFont typeface="Arial"/>
              <a:buChar char="•"/>
            </a:pPr>
            <a:r>
              <a:rPr lang="en-US" sz="2700">
                <a:solidFill>
                  <a:schemeClr val="dk1"/>
                </a:solidFill>
                <a:latin typeface="Source Sans Pro"/>
                <a:ea typeface="Source Sans Pro"/>
                <a:cs typeface="Source Sans Pro"/>
                <a:sym typeface="Source Sans Pro"/>
              </a:rPr>
              <a:t>Use a preponderance of evidence when matching students to the ISP.</a:t>
            </a:r>
            <a:endParaRPr/>
          </a:p>
          <a:p>
            <a:pPr marL="0" marR="0" lvl="0" indent="0" algn="l" rtl="0">
              <a:spcBef>
                <a:spcPts val="0"/>
              </a:spcBef>
              <a:spcAft>
                <a:spcPts val="0"/>
              </a:spcAft>
              <a:buNone/>
            </a:pPr>
            <a:endParaRPr sz="2700">
              <a:solidFill>
                <a:schemeClr val="dk1"/>
              </a:solidFill>
              <a:latin typeface="Source Sans Pro"/>
              <a:ea typeface="Source Sans Pro"/>
              <a:cs typeface="Source Sans Pro"/>
              <a:sym typeface="Source Sans Pro"/>
            </a:endParaRPr>
          </a:p>
          <a:p>
            <a:pPr marL="457200" marR="0" lvl="0" indent="-457200" algn="l" rtl="0">
              <a:spcBef>
                <a:spcPts val="0"/>
              </a:spcBef>
              <a:spcAft>
                <a:spcPts val="0"/>
              </a:spcAft>
              <a:buClr>
                <a:srgbClr val="F89C4D"/>
              </a:buClr>
              <a:buSzPts val="2700"/>
              <a:buFont typeface="Arial"/>
              <a:buChar char="•"/>
            </a:pPr>
            <a:r>
              <a:rPr lang="en-US" sz="2700">
                <a:solidFill>
                  <a:schemeClr val="dk1"/>
                </a:solidFill>
                <a:latin typeface="Source Sans Pro"/>
                <a:ea typeface="Source Sans Pro"/>
                <a:cs typeface="Source Sans Pro"/>
                <a:sym typeface="Source Sans Pro"/>
              </a:rPr>
              <a:t>Just because they are placed in the same level doesn’t mean they have the same </a:t>
            </a:r>
            <a:r>
              <a:rPr lang="en-US" sz="2700" b="1">
                <a:solidFill>
                  <a:schemeClr val="dk1"/>
                </a:solidFill>
                <a:latin typeface="Source Sans Pro"/>
                <a:ea typeface="Source Sans Pro"/>
                <a:cs typeface="Source Sans Pro"/>
                <a:sym typeface="Source Sans Pro"/>
              </a:rPr>
              <a:t>exact</a:t>
            </a:r>
            <a:r>
              <a:rPr lang="en-US" sz="2700">
                <a:solidFill>
                  <a:schemeClr val="dk1"/>
                </a:solidFill>
                <a:latin typeface="Source Sans Pro"/>
                <a:ea typeface="Source Sans Pro"/>
                <a:cs typeface="Source Sans Pro"/>
                <a:sym typeface="Source Sans Pro"/>
              </a:rPr>
              <a:t> skill set.</a:t>
            </a:r>
            <a:endParaRPr/>
          </a:p>
          <a:p>
            <a:pPr marL="0" marR="0" lvl="0" indent="0" algn="l" rtl="0">
              <a:spcBef>
                <a:spcPts val="0"/>
              </a:spcBef>
              <a:spcAft>
                <a:spcPts val="0"/>
              </a:spcAft>
              <a:buNone/>
            </a:pPr>
            <a:endParaRPr sz="2700">
              <a:solidFill>
                <a:schemeClr val="dk1"/>
              </a:solidFill>
              <a:latin typeface="Source Sans Pro"/>
              <a:ea typeface="Source Sans Pro"/>
              <a:cs typeface="Source Sans Pro"/>
              <a:sym typeface="Source Sans Pro"/>
            </a:endParaRPr>
          </a:p>
          <a:p>
            <a:pPr marL="457200" marR="0" lvl="0" indent="-457200" algn="l" rtl="0">
              <a:spcBef>
                <a:spcPts val="0"/>
              </a:spcBef>
              <a:spcAft>
                <a:spcPts val="0"/>
              </a:spcAft>
              <a:buClr>
                <a:srgbClr val="F89C4D"/>
              </a:buClr>
              <a:buSzPts val="2700"/>
              <a:buFont typeface="Arial"/>
              <a:buChar char="•"/>
            </a:pPr>
            <a:r>
              <a:rPr lang="en-US" sz="2700">
                <a:latin typeface="Source Sans Pro"/>
                <a:ea typeface="Source Sans Pro"/>
                <a:cs typeface="Source Sans Pro"/>
                <a:sym typeface="Source Sans Pro"/>
              </a:rPr>
              <a:t>Focus on a</a:t>
            </a:r>
            <a:r>
              <a:rPr lang="en-US" sz="2700">
                <a:solidFill>
                  <a:srgbClr val="000000"/>
                </a:solidFill>
                <a:latin typeface="Source Sans Pro"/>
                <a:ea typeface="Source Sans Pro"/>
                <a:cs typeface="Source Sans Pro"/>
                <a:sym typeface="Source Sans Pro"/>
              </a:rPr>
              <a:t>ccuracy versus precision</a:t>
            </a:r>
            <a:r>
              <a:rPr lang="en-US" sz="2700">
                <a:latin typeface="Source Sans Pro"/>
                <a:ea typeface="Source Sans Pro"/>
                <a:cs typeface="Source Sans Pro"/>
                <a:sym typeface="Source Sans Pro"/>
              </a:rPr>
              <a:t>.</a:t>
            </a:r>
            <a:endParaRPr/>
          </a:p>
          <a:p>
            <a:pPr marL="0" marR="0" lvl="0" indent="0" algn="l" rtl="0">
              <a:spcBef>
                <a:spcPts val="0"/>
              </a:spcBef>
              <a:spcAft>
                <a:spcPts val="0"/>
              </a:spcAft>
              <a:buNone/>
            </a:pPr>
            <a:endParaRPr sz="3200">
              <a:solidFill>
                <a:srgbClr val="000000"/>
              </a:solidFill>
              <a:latin typeface="Arial"/>
              <a:ea typeface="Arial"/>
              <a:cs typeface="Arial"/>
              <a:sym typeface="Arial"/>
            </a:endParaRPr>
          </a:p>
        </p:txBody>
      </p:sp>
      <p:sp>
        <p:nvSpPr>
          <p:cNvPr id="1011" name="Google Shape;1011;p10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90</a:t>
            </a:fld>
            <a:endParaRPr sz="1800">
              <a:solidFill>
                <a:srgbClr val="FFFFFF"/>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0"/>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rPr>
              <a:t>– 4 </a:t>
            </a:r>
            <a:endParaRPr dirty="0"/>
          </a:p>
        </p:txBody>
      </p:sp>
      <p:sp>
        <p:nvSpPr>
          <p:cNvPr id="1018" name="Google Shape;1018;p110"/>
          <p:cNvSpPr txBox="1">
            <a:spLocks noGrp="1"/>
          </p:cNvSpPr>
          <p:nvPr>
            <p:ph type="body" idx="1"/>
          </p:nvPr>
        </p:nvSpPr>
        <p:spPr>
          <a:xfrm>
            <a:off x="488220" y="1176986"/>
            <a:ext cx="8229600" cy="460920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lvl="0" indent="-457200">
              <a:spcBef>
                <a:spcPts val="0"/>
              </a:spcBef>
              <a:buClr>
                <a:srgbClr val="17365D"/>
              </a:buClr>
              <a:buSzPts val="2700"/>
              <a:buFont typeface="Arial"/>
              <a:buChar char="•"/>
            </a:pPr>
            <a:endParaRPr lang="en-US" dirty="0"/>
          </a:p>
          <a:p>
            <a:pPr lvl="0" indent="-457200">
              <a:spcBef>
                <a:spcPts val="0"/>
              </a:spcBef>
              <a:buClr>
                <a:srgbClr val="17365D"/>
              </a:buClr>
              <a:buSzPts val="2700"/>
              <a:buFont typeface="Arial"/>
              <a:buChar char="•"/>
            </a:pPr>
            <a:r>
              <a:rPr lang="en-US" dirty="0"/>
              <a:t>In your Teacher Orientation Manual use:</a:t>
            </a:r>
          </a:p>
          <a:p>
            <a:pPr lvl="1" indent="-457200">
              <a:spcBef>
                <a:spcPts val="0"/>
              </a:spcBef>
              <a:buClr>
                <a:srgbClr val="17365D"/>
              </a:buClr>
              <a:buSzPts val="2700"/>
              <a:buFont typeface="Arial"/>
              <a:buChar char="•"/>
            </a:pPr>
            <a:r>
              <a:rPr lang="en-US" dirty="0">
                <a:solidFill>
                  <a:schemeClr val="tx1"/>
                </a:solidFill>
              </a:rPr>
              <a:t>3</a:t>
            </a:r>
            <a:r>
              <a:rPr lang="en-US" baseline="30000" dirty="0">
                <a:solidFill>
                  <a:schemeClr val="tx1"/>
                </a:solidFill>
              </a:rPr>
              <a:t>rd</a:t>
            </a:r>
            <a:r>
              <a:rPr lang="en-US" dirty="0">
                <a:solidFill>
                  <a:schemeClr val="tx1"/>
                </a:solidFill>
              </a:rPr>
              <a:t> grade math ISP - p. 11</a:t>
            </a:r>
          </a:p>
          <a:p>
            <a:pPr lvl="1" indent="-457200">
              <a:spcBef>
                <a:spcPts val="0"/>
              </a:spcBef>
              <a:buClr>
                <a:srgbClr val="17365D"/>
              </a:buClr>
              <a:buSzPts val="2700"/>
              <a:buFont typeface="Arial"/>
              <a:buChar char="•"/>
            </a:pPr>
            <a:r>
              <a:rPr lang="en-US" dirty="0">
                <a:solidFill>
                  <a:schemeClr val="tx1"/>
                </a:solidFill>
              </a:rPr>
              <a:t>3</a:t>
            </a:r>
            <a:r>
              <a:rPr lang="en-US" baseline="30000" dirty="0">
                <a:solidFill>
                  <a:schemeClr val="tx1"/>
                </a:solidFill>
              </a:rPr>
              <a:t>rd</a:t>
            </a:r>
            <a:r>
              <a:rPr lang="en-US" dirty="0">
                <a:solidFill>
                  <a:schemeClr val="tx1"/>
                </a:solidFill>
              </a:rPr>
              <a:t> grade math ISP student work samples - pp. 13-22</a:t>
            </a:r>
            <a:endParaRPr dirty="0">
              <a:solidFill>
                <a:schemeClr val="tx1"/>
              </a:solidFill>
            </a:endParaRPr>
          </a:p>
          <a:p>
            <a:pPr marL="457200" lvl="0" indent="-457200" algn="l" rtl="0">
              <a:spcBef>
                <a:spcPts val="540"/>
              </a:spcBef>
              <a:spcAft>
                <a:spcPts val="0"/>
              </a:spcAft>
              <a:buClr>
                <a:srgbClr val="17365D"/>
              </a:buClr>
              <a:buSzPts val="2700"/>
              <a:buFont typeface="Arial"/>
              <a:buChar char="•"/>
            </a:pPr>
            <a:r>
              <a:rPr lang="en-US" dirty="0"/>
              <a:t>Using the student work, map the students’ BOY skill levels to the ISP based on the skills their work demonstrates.</a:t>
            </a:r>
            <a:endParaRPr dirty="0"/>
          </a:p>
          <a:p>
            <a:pPr marL="0" lvl="0" indent="0" algn="l" rtl="0">
              <a:spcBef>
                <a:spcPts val="540"/>
              </a:spcBef>
              <a:spcAft>
                <a:spcPts val="0"/>
              </a:spcAft>
              <a:buNone/>
            </a:pPr>
            <a:endParaRPr dirty="0"/>
          </a:p>
          <a:p>
            <a:pPr marL="0" lvl="0" indent="0" algn="l" rtl="0">
              <a:spcBef>
                <a:spcPts val="540"/>
              </a:spcBef>
              <a:spcAft>
                <a:spcPts val="0"/>
              </a:spcAft>
              <a:buNone/>
            </a:pP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019" name="Google Shape;1019;p11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91</a:t>
            </a:fld>
            <a:endParaRPr sz="1800">
              <a:solidFill>
                <a:srgbClr val="FFFFFF"/>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11"/>
          <p:cNvSpPr txBox="1">
            <a:spLocks noGrp="1"/>
          </p:cNvSpPr>
          <p:nvPr>
            <p:ph type="title"/>
          </p:nvPr>
        </p:nvSpPr>
        <p:spPr>
          <a:xfrm>
            <a:off x="521854" y="223981"/>
            <a:ext cx="8552572" cy="7899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Use the student work to place students</a:t>
            </a:r>
            <a:endParaRPr dirty="0"/>
          </a:p>
        </p:txBody>
      </p:sp>
      <p:pic>
        <p:nvPicPr>
          <p:cNvPr id="1026" name="Google Shape;1026;p111" descr="Image of math problems with the caption &quot;Use the models to help you solve these multiplication problems:&quot;&#10;&#10;The first model displays the formula &quot;4 multiplied by 3 equals 7&quot;. Underneath are 12 oranges that have been separated into 4 groups of 3. &#10;&#10;The second model displays the formula &quot;2 multiplied by 6 equals 8&quot;. Underneath are 12 apples in two groups of 6 apples each"/>
          <p:cNvPicPr preferRelativeResize="0"/>
          <p:nvPr/>
        </p:nvPicPr>
        <p:blipFill rotWithShape="1">
          <a:blip r:embed="rId3">
            <a:alphaModFix/>
          </a:blip>
          <a:srcRect/>
          <a:stretch/>
        </p:blipFill>
        <p:spPr>
          <a:xfrm>
            <a:off x="522950" y="1013901"/>
            <a:ext cx="7924375" cy="4563550"/>
          </a:xfrm>
          <a:prstGeom prst="rect">
            <a:avLst/>
          </a:prstGeom>
          <a:noFill/>
          <a:ln>
            <a:noFill/>
          </a:ln>
        </p:spPr>
      </p:pic>
      <p:sp>
        <p:nvSpPr>
          <p:cNvPr id="1027" name="Google Shape;1027;p11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92</a:t>
            </a:fld>
            <a:endParaRPr sz="1800">
              <a:solidFill>
                <a:srgbClr val="FFFFFF"/>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2"/>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a:t>
            </a:r>
            <a:endParaRPr dirty="0"/>
          </a:p>
        </p:txBody>
      </p:sp>
      <p:sp>
        <p:nvSpPr>
          <p:cNvPr id="1034" name="Google Shape;1034;p112">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035" name="Google Shape;1035;p112"/>
          <p:cNvGraphicFramePr/>
          <p:nvPr>
            <p:extLst>
              <p:ext uri="{D42A27DB-BD31-4B8C-83A1-F6EECF244321}">
                <p14:modId xmlns:p14="http://schemas.microsoft.com/office/powerpoint/2010/main" val="1664241221"/>
              </p:ext>
            </p:extLst>
          </p:nvPr>
        </p:nvGraphicFramePr>
        <p:xfrm>
          <a:off x="228601" y="1264233"/>
          <a:ext cx="8834675" cy="4729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509475">
                  <a:extLst>
                    <a:ext uri="{9D8B030D-6E8A-4147-A177-3AD203B41FA5}">
                      <a16:colId xmlns:a16="http://schemas.microsoft.com/office/drawing/2014/main" val="20003"/>
                    </a:ext>
                  </a:extLst>
                </a:gridCol>
                <a:gridCol w="17852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 </a:t>
                      </a: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Add 4-digit numbers</a:t>
                      </a:r>
                      <a:endParaRPr/>
                    </a:p>
                    <a:p>
                      <a:pPr marL="0" marR="0" lvl="0" indent="0" algn="ctr" rtl="0">
                        <a:spcBef>
                          <a:spcPts val="0"/>
                        </a:spcBef>
                        <a:spcAft>
                          <a:spcPts val="0"/>
                        </a:spcAft>
                        <a:buNone/>
                      </a:pPr>
                      <a:r>
                        <a:rPr lang="en-US" sz="2000" b="0">
                          <a:latin typeface="Source Sans Pro"/>
                          <a:ea typeface="Source Sans Pro"/>
                          <a:cs typeface="Source Sans Pro"/>
                          <a:sym typeface="Source Sans Pro"/>
                        </a:rPr>
                        <a:t>(Problem #7)</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Subtract 4-digit numbers</a:t>
                      </a:r>
                      <a:endParaRPr/>
                    </a:p>
                    <a:p>
                      <a:pPr marL="0" marR="0" lvl="0" indent="0" algn="ctr" rtl="0">
                        <a:spcBef>
                          <a:spcPts val="0"/>
                        </a:spcBef>
                        <a:spcAft>
                          <a:spcPts val="0"/>
                        </a:spcAft>
                        <a:buNone/>
                      </a:pPr>
                      <a:r>
                        <a:rPr lang="en-US" sz="2000" b="0">
                          <a:latin typeface="Source Sans Pro"/>
                          <a:ea typeface="Source Sans Pro"/>
                          <a:cs typeface="Source Sans Pro"/>
                          <a:sym typeface="Source Sans Pro"/>
                        </a:rPr>
                        <a:t>(Problem #9)</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Regrouping </a:t>
                      </a:r>
                      <a:r>
                        <a:rPr lang="en-US" sz="2000" b="0">
                          <a:latin typeface="Source Sans Pro"/>
                          <a:ea typeface="Source Sans Pro"/>
                          <a:cs typeface="Source Sans Pro"/>
                          <a:sym typeface="Source Sans Pro"/>
                        </a:rPr>
                        <a:t>(Problems #8 and #10)</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Multiplication when given manipulatives</a:t>
                      </a:r>
                      <a:r>
                        <a:rPr lang="en-US" sz="2000" b="0">
                          <a:latin typeface="Source Sans Pro"/>
                          <a:ea typeface="Source Sans Pro"/>
                          <a:cs typeface="Source Sans Pro"/>
                          <a:sym typeface="Source Sans Pro"/>
                        </a:rPr>
                        <a:t>(1</a:t>
                      </a:r>
                      <a:r>
                        <a:rPr lang="en-US" sz="2000" b="0" baseline="30000">
                          <a:latin typeface="Source Sans Pro"/>
                          <a:ea typeface="Source Sans Pro"/>
                          <a:cs typeface="Source Sans Pro"/>
                          <a:sym typeface="Source Sans Pro"/>
                        </a:rPr>
                        <a:t>st</a:t>
                      </a:r>
                      <a:r>
                        <a:rPr lang="en-US" sz="2000" b="0">
                          <a:latin typeface="Source Sans Pro"/>
                          <a:ea typeface="Source Sans Pro"/>
                          <a:cs typeface="Source Sans Pro"/>
                          <a:sym typeface="Source Sans Pro"/>
                        </a:rPr>
                        <a:t> 3 problems)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Multiplication without manipulatives </a:t>
                      </a:r>
                      <a:r>
                        <a:rPr lang="en-US" sz="2000" b="0">
                          <a:latin typeface="Source Sans Pro"/>
                          <a:ea typeface="Source Sans Pro"/>
                          <a:cs typeface="Source Sans Pro"/>
                          <a:sym typeface="Source Sans Pro"/>
                        </a:rPr>
                        <a:t>(2</a:t>
                      </a:r>
                      <a:r>
                        <a:rPr lang="en-US" sz="2000" b="0" baseline="30000">
                          <a:latin typeface="Source Sans Pro"/>
                          <a:ea typeface="Source Sans Pro"/>
                          <a:cs typeface="Source Sans Pro"/>
                          <a:sym typeface="Source Sans Pro"/>
                        </a:rPr>
                        <a:t>nd</a:t>
                      </a:r>
                      <a:r>
                        <a:rPr lang="en-US" sz="2000" b="0">
                          <a:latin typeface="Source Sans Pro"/>
                          <a:ea typeface="Source Sans Pro"/>
                          <a:cs typeface="Source Sans Pro"/>
                          <a:sym typeface="Source Sans Pro"/>
                        </a:rPr>
                        <a:t> 3 problems)</a:t>
                      </a:r>
                      <a:endParaRPr sz="2000" b="0">
                        <a:latin typeface="Source Sans Pro"/>
                        <a:ea typeface="Source Sans Pro"/>
                        <a:cs typeface="Source Sans Pro"/>
                        <a:sym typeface="Source Sans Pro"/>
                      </a:endParaRPr>
                    </a:p>
                  </a:txBody>
                  <a:tcPr marL="68575" marR="68575" marT="0" marB="0" anchor="ct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Elias</a:t>
                      </a: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Vanessa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Josh</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Reina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Maria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1036" name="Google Shape;1036;p11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93</a:t>
            </a:fld>
            <a:endParaRPr sz="1800">
              <a:solidFill>
                <a:srgbClr val="FFFFFF"/>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13"/>
          <p:cNvSpPr txBox="1">
            <a:spLocks noGrp="1"/>
          </p:cNvSpPr>
          <p:nvPr>
            <p:ph type="title"/>
          </p:nvPr>
        </p:nvSpPr>
        <p:spPr>
          <a:xfrm>
            <a:off x="309335" y="99218"/>
            <a:ext cx="78867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Where did you place the students?</a:t>
            </a:r>
            <a:endParaRPr dirty="0"/>
          </a:p>
        </p:txBody>
      </p:sp>
      <p:sp>
        <p:nvSpPr>
          <p:cNvPr id="1043" name="Google Shape;1043;p113">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044" name="Google Shape;1044;p113"/>
          <p:cNvGraphicFramePr/>
          <p:nvPr>
            <p:extLst>
              <p:ext uri="{D42A27DB-BD31-4B8C-83A1-F6EECF244321}">
                <p14:modId xmlns:p14="http://schemas.microsoft.com/office/powerpoint/2010/main" val="3721899608"/>
              </p:ext>
            </p:extLst>
          </p:nvPr>
        </p:nvGraphicFramePr>
        <p:xfrm>
          <a:off x="154667" y="1161143"/>
          <a:ext cx="8834675" cy="4535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291775">
                  <a:extLst>
                    <a:ext uri="{9D8B030D-6E8A-4147-A177-3AD203B41FA5}">
                      <a16:colId xmlns:a16="http://schemas.microsoft.com/office/drawing/2014/main" val="20001"/>
                    </a:ext>
                  </a:extLst>
                </a:gridCol>
                <a:gridCol w="1161150">
                  <a:extLst>
                    <a:ext uri="{9D8B030D-6E8A-4147-A177-3AD203B41FA5}">
                      <a16:colId xmlns:a16="http://schemas.microsoft.com/office/drawing/2014/main" val="20002"/>
                    </a:ext>
                  </a:extLst>
                </a:gridCol>
                <a:gridCol w="1553025">
                  <a:extLst>
                    <a:ext uri="{9D8B030D-6E8A-4147-A177-3AD203B41FA5}">
                      <a16:colId xmlns:a16="http://schemas.microsoft.com/office/drawing/2014/main" val="20003"/>
                    </a:ext>
                  </a:extLst>
                </a:gridCol>
                <a:gridCol w="1756225">
                  <a:extLst>
                    <a:ext uri="{9D8B030D-6E8A-4147-A177-3AD203B41FA5}">
                      <a16:colId xmlns:a16="http://schemas.microsoft.com/office/drawing/2014/main" val="20004"/>
                    </a:ext>
                  </a:extLst>
                </a:gridCol>
                <a:gridCol w="1901375">
                  <a:extLst>
                    <a:ext uri="{9D8B030D-6E8A-4147-A177-3AD203B41FA5}">
                      <a16:colId xmlns:a16="http://schemas.microsoft.com/office/drawing/2014/main" val="20005"/>
                    </a:ext>
                  </a:extLst>
                </a:gridCol>
              </a:tblGrid>
              <a:tr h="1649350">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 </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Add 4-digit numbers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Subtract 4-digit numbers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Regrouping</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Multiplication when given manipulatives</a:t>
                      </a:r>
                      <a:endParaRPr sz="2000"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Multiplication without manipulatives</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23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Elias</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4</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1</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1</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1</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1</a:t>
                      </a:r>
                      <a:endParaRPr sz="2000" b="1">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3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Vanessa</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3</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3</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3</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4</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2</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4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Josh</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sz="2000" b="1">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sz="2000" b="1">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4</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4</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sz="2000" b="1">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4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Reina</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3</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1</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1</a:t>
                      </a:r>
                      <a:endParaRPr sz="2000" b="1">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2</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1</a:t>
                      </a:r>
                      <a:endParaRPr sz="2000" b="1" dirty="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3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Maria</a:t>
                      </a:r>
                      <a:endParaRPr sz="2000">
                        <a:latin typeface="Source Sans Pro"/>
                        <a:ea typeface="Source Sans Pro"/>
                        <a:cs typeface="Source Sans Pro"/>
                        <a:sym typeface="Source Sans Pro"/>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Source Sans Pro"/>
                          <a:ea typeface="Source Sans Pro"/>
                          <a:cs typeface="Source Sans Pro"/>
                          <a:sym typeface="Source Sans Pro"/>
                        </a:rPr>
                        <a:t>4</a:t>
                      </a:r>
                      <a:endParaRPr b="1"/>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dirty="0">
                          <a:latin typeface="Source Sans Pro"/>
                          <a:ea typeface="Source Sans Pro"/>
                          <a:cs typeface="Source Sans Pro"/>
                          <a:sym typeface="Source Sans Pro"/>
                        </a:rPr>
                        <a:t>2</a:t>
                      </a:r>
                      <a:endParaRPr b="1" dirty="0"/>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45" name="Google Shape;1045;p11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94</a:t>
            </a:fld>
            <a:endParaRPr sz="1800">
              <a:solidFill>
                <a:srgbClr val="FFFFFF"/>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4"/>
          <p:cNvSpPr txBox="1">
            <a:spLocks noGrp="1"/>
          </p:cNvSpPr>
          <p:nvPr>
            <p:ph type="title"/>
          </p:nvPr>
        </p:nvSpPr>
        <p:spPr>
          <a:xfrm>
            <a:off x="537029" y="-447675"/>
            <a:ext cx="8229600" cy="31513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200" dirty="0" err="1">
                <a:solidFill>
                  <a:srgbClr val="F0F0F0"/>
                </a:solidFill>
              </a:rPr>
              <a:t>SLO</a:t>
            </a:r>
            <a:r>
              <a:rPr lang="en-US" sz="1200" dirty="0">
                <a:solidFill>
                  <a:srgbClr val="F0F0F0"/>
                </a:solidFill>
              </a:rPr>
              <a:t> Skill Focus </a:t>
            </a:r>
            <a:endParaRPr dirty="0">
              <a:solidFill>
                <a:srgbClr val="F0F0F0"/>
              </a:solidFill>
            </a:endParaRPr>
          </a:p>
        </p:txBody>
      </p:sp>
      <p:graphicFrame>
        <p:nvGraphicFramePr>
          <p:cNvPr id="1052" name="Google Shape;1052;p114"/>
          <p:cNvGraphicFramePr/>
          <p:nvPr>
            <p:extLst>
              <p:ext uri="{D42A27DB-BD31-4B8C-83A1-F6EECF244321}">
                <p14:modId xmlns:p14="http://schemas.microsoft.com/office/powerpoint/2010/main" val="1153697564"/>
              </p:ext>
            </p:extLst>
          </p:nvPr>
        </p:nvGraphicFramePr>
        <p:xfrm>
          <a:off x="75059" y="173183"/>
          <a:ext cx="8993882" cy="6583219"/>
        </p:xfrm>
        <a:graphic>
          <a:graphicData uri="http://schemas.openxmlformats.org/drawingml/2006/table">
            <a:tbl>
              <a:tblPr firstRow="1" firstCol="1" bandRow="1">
                <a:noFill/>
                <a:tableStyleId>{52045216-18D2-4814-BB6A-587B3A373916}</a:tableStyleId>
              </a:tblPr>
              <a:tblGrid>
                <a:gridCol w="1680881">
                  <a:extLst>
                    <a:ext uri="{9D8B030D-6E8A-4147-A177-3AD203B41FA5}">
                      <a16:colId xmlns:a16="http://schemas.microsoft.com/office/drawing/2014/main" val="20000"/>
                    </a:ext>
                  </a:extLst>
                </a:gridCol>
                <a:gridCol w="5918148">
                  <a:extLst>
                    <a:ext uri="{9D8B030D-6E8A-4147-A177-3AD203B41FA5}">
                      <a16:colId xmlns:a16="http://schemas.microsoft.com/office/drawing/2014/main" val="20001"/>
                    </a:ext>
                  </a:extLst>
                </a:gridCol>
                <a:gridCol w="1394853">
                  <a:extLst>
                    <a:ext uri="{9D8B030D-6E8A-4147-A177-3AD203B41FA5}">
                      <a16:colId xmlns:a16="http://schemas.microsoft.com/office/drawing/2014/main" val="20002"/>
                    </a:ext>
                  </a:extLst>
                </a:gridCol>
              </a:tblGrid>
              <a:tr h="1114400">
                <a:tc>
                  <a:txBody>
                    <a:bodyPr/>
                    <a:lstStyle/>
                    <a:p>
                      <a:pPr marL="0" marR="0" lvl="0" indent="0" algn="l" rtl="0">
                        <a:spcBef>
                          <a:spcPts val="0"/>
                        </a:spcBef>
                        <a:spcAft>
                          <a:spcPts val="0"/>
                        </a:spcAft>
                        <a:buNone/>
                      </a:pPr>
                      <a:r>
                        <a:rPr lang="en-US" sz="1800" dirty="0"/>
                        <a:t> </a:t>
                      </a:r>
                      <a:endParaRPr dirty="0"/>
                    </a:p>
                    <a:p>
                      <a:pPr marL="171450" marR="66675" lvl="0" indent="-38100" algn="l" rtl="0">
                        <a:spcBef>
                          <a:spcPts val="0"/>
                        </a:spcBef>
                        <a:spcAft>
                          <a:spcPts val="0"/>
                        </a:spcAft>
                        <a:buNone/>
                      </a:pPr>
                      <a:r>
                        <a:rPr lang="en-US" sz="1800" dirty="0"/>
                        <a:t>SLO Skill Focus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304800" lvl="0" indent="0" algn="l" rtl="0">
                        <a:spcBef>
                          <a:spcPts val="0"/>
                        </a:spcBef>
                        <a:spcAft>
                          <a:spcPts val="0"/>
                        </a:spcAft>
                        <a:buNone/>
                      </a:pPr>
                      <a:r>
                        <a:rPr lang="en-US" sz="1800" dirty="0"/>
                        <a:t>SLO Skill Focus: Students will be able to recall basic multiplication and division facts with fluency and accuracy and apply their understanding of multiplication and division to solve one and two-step word problems. </a:t>
                      </a:r>
                      <a:endParaRPr dirty="0"/>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64573">
                <a:tc>
                  <a:txBody>
                    <a:bodyPr/>
                    <a:lstStyle/>
                    <a:p>
                      <a:pPr marL="0" marR="0" lvl="0" indent="0" algn="l" rtl="0">
                        <a:spcBef>
                          <a:spcPts val="0"/>
                        </a:spcBef>
                        <a:spcAft>
                          <a:spcPts val="0"/>
                        </a:spcAft>
                        <a:buNone/>
                      </a:pPr>
                      <a:r>
                        <a:rPr lang="en-US" sz="1800"/>
                        <a:t>Level </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dirty="0"/>
                        <a:t> Descriptors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marR="0" lvl="0" indent="0" algn="l" rtl="0">
                        <a:spcBef>
                          <a:spcPts val="0"/>
                        </a:spcBef>
                        <a:spcAft>
                          <a:spcPts val="0"/>
                        </a:spcAft>
                        <a:buNone/>
                      </a:pPr>
                      <a:r>
                        <a:rPr lang="en-US" sz="1800"/>
                        <a:t>Students </a:t>
                      </a:r>
                      <a:endParaRPr/>
                    </a:p>
                    <a:p>
                      <a:pPr marL="104775" marR="0" lvl="0" indent="0" algn="l" rtl="0">
                        <a:spcBef>
                          <a:spcPts val="0"/>
                        </a:spcBef>
                        <a:spcAft>
                          <a:spcPts val="0"/>
                        </a:spcAft>
                        <a:buNone/>
                      </a:pPr>
                      <a:r>
                        <a:rPr lang="en-US" sz="1800"/>
                        <a:t>in this level </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5799">
                <a:tc>
                  <a:txBody>
                    <a:bodyPr/>
                    <a:lstStyle/>
                    <a:p>
                      <a:pPr marL="0" marR="0" lvl="0" indent="0" algn="l" rtl="0">
                        <a:spcBef>
                          <a:spcPts val="0"/>
                        </a:spcBef>
                        <a:spcAft>
                          <a:spcPts val="0"/>
                        </a:spcAft>
                        <a:buNone/>
                      </a:pPr>
                      <a:r>
                        <a:rPr lang="en-US" sz="1800"/>
                        <a:t>Well above typical  skill</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dirty="0"/>
                        <a:t> Students can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2"/>
                            </a:ext>
                          </a:extLst>
                        </a:rPr>
                        <a:t>multiply</a:t>
                      </a:r>
                      <a:r>
                        <a:rPr lang="en-US" sz="1800" dirty="0"/>
                        <a:t> independently but are not able to use multiplication skills to solve one or two step word problems.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a:t> Josh</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5840">
                <a:tc>
                  <a:txBody>
                    <a:bodyPr/>
                    <a:lstStyle/>
                    <a:p>
                      <a:pPr marL="0" marR="0" lvl="0" indent="0" algn="l" rtl="0">
                        <a:spcBef>
                          <a:spcPts val="0"/>
                        </a:spcBef>
                        <a:spcAft>
                          <a:spcPts val="0"/>
                        </a:spcAft>
                        <a:buNone/>
                      </a:pPr>
                      <a:r>
                        <a:rPr lang="en-US" sz="1800"/>
                        <a:t>Above typical  skill</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923925" lvl="0" indent="0" algn="l" rtl="0">
                        <a:spcBef>
                          <a:spcPts val="0"/>
                        </a:spcBef>
                        <a:spcAft>
                          <a:spcPts val="0"/>
                        </a:spcAft>
                        <a:buNone/>
                      </a:pPr>
                      <a:r>
                        <a:rPr lang="en-US" sz="1800" dirty="0"/>
                        <a:t>Students can add and subtract four-digit numbers with accuracy and multiply some numbers independently, without support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a:t> Maria</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32331">
                <a:tc>
                  <a:txBody>
                    <a:bodyPr/>
                    <a:lstStyle/>
                    <a:p>
                      <a:pPr marL="0" marR="0" lvl="0" indent="0" algn="l" rtl="0">
                        <a:spcBef>
                          <a:spcPts val="0"/>
                        </a:spcBef>
                        <a:spcAft>
                          <a:spcPts val="0"/>
                        </a:spcAft>
                        <a:buNone/>
                      </a:pPr>
                      <a:r>
                        <a:rPr lang="en-US" sz="1800"/>
                        <a:t>Typical  skill</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847725" lvl="0" indent="0" algn="l" rtl="0">
                        <a:spcBef>
                          <a:spcPts val="0"/>
                        </a:spcBef>
                        <a:spcAft>
                          <a:spcPts val="0"/>
                        </a:spcAft>
                        <a:buNone/>
                      </a:pPr>
                      <a:r>
                        <a:rPr lang="en-US" sz="1800" dirty="0"/>
                        <a:t>Students can add and subtract four-digit numbers with accuracy and multiply some numbers when given support like manipulatives.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a:t> Vanessa</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7955">
                <a:tc>
                  <a:txBody>
                    <a:bodyPr/>
                    <a:lstStyle/>
                    <a:p>
                      <a:pPr marL="0" marR="0" lvl="0" indent="0" algn="l" rtl="0">
                        <a:spcBef>
                          <a:spcPts val="0"/>
                        </a:spcBef>
                        <a:spcAft>
                          <a:spcPts val="0"/>
                        </a:spcAft>
                        <a:buNone/>
                      </a:pPr>
                      <a:r>
                        <a:rPr lang="en-US" sz="1800"/>
                        <a:t>Below typical  skill</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0" lvl="0" indent="0" algn="l" rtl="0">
                        <a:spcBef>
                          <a:spcPts val="0"/>
                        </a:spcBef>
                        <a:spcAft>
                          <a:spcPts val="0"/>
                        </a:spcAft>
                        <a:buNone/>
                      </a:pPr>
                      <a:r>
                        <a:rPr lang="en-US" sz="1800" dirty="0"/>
                        <a:t>Students can add and subtract four-digit numbers with difficulty and often without accuracy. Students understand groupings of numbers but cannot multiply numbers.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dirty="0"/>
                        <a:t> Reina</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62321">
                <a:tc>
                  <a:txBody>
                    <a:bodyPr/>
                    <a:lstStyle/>
                    <a:p>
                      <a:pPr marL="0" marR="0" lvl="0" indent="0" algn="l" rtl="0">
                        <a:spcBef>
                          <a:spcPts val="0"/>
                        </a:spcBef>
                        <a:spcAft>
                          <a:spcPts val="0"/>
                        </a:spcAft>
                        <a:buNone/>
                      </a:pPr>
                      <a:r>
                        <a:rPr lang="en-US" sz="1800" dirty="0"/>
                        <a:t>Well below typical skill </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809625" lvl="0" indent="0" algn="l" rtl="0">
                        <a:spcBef>
                          <a:spcPts val="0"/>
                        </a:spcBef>
                        <a:spcAft>
                          <a:spcPts val="0"/>
                        </a:spcAft>
                        <a:buNone/>
                      </a:pPr>
                      <a:r>
                        <a:rPr lang="en-US" sz="1800"/>
                        <a:t>Students can add four-digit numbers but struggle with subtraction and regrouping. </a:t>
                      </a:r>
                      <a:endParaRPr sz="180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dirty="0"/>
                        <a:t> Elias</a:t>
                      </a:r>
                      <a:endParaRPr sz="1800" dirty="0">
                        <a:latin typeface="Arial"/>
                        <a:ea typeface="Arial"/>
                        <a:cs typeface="Arial"/>
                        <a:sym typeface="Arial"/>
                      </a:endParaRPr>
                    </a:p>
                  </a:txBody>
                  <a:tcPr marL="64950" marR="6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53" name="Google Shape;1053;p11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95</a:t>
            </a:fld>
            <a:endParaRPr sz="1800">
              <a:solidFill>
                <a:srgbClr val="FFFFFF"/>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15"/>
          <p:cNvSpPr txBox="1">
            <a:spLocks noGrp="1"/>
          </p:cNvSpPr>
          <p:nvPr>
            <p:ph type="title"/>
          </p:nvPr>
        </p:nvSpPr>
        <p:spPr>
          <a:xfrm>
            <a:off x="655983" y="274637"/>
            <a:ext cx="803081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S</a:t>
            </a:r>
            <a:r>
              <a:rPr lang="en-US" sz="4800" dirty="0">
                <a:solidFill>
                  <a:srgbClr val="70659A"/>
                </a:solidFill>
              </a:rPr>
              <a:t>hare Your Learning</a:t>
            </a:r>
            <a:endParaRPr dirty="0"/>
          </a:p>
        </p:txBody>
      </p:sp>
      <p:sp>
        <p:nvSpPr>
          <p:cNvPr id="1060" name="Google Shape;1060;p115"/>
          <p:cNvSpPr txBox="1">
            <a:spLocks noGrp="1"/>
          </p:cNvSpPr>
          <p:nvPr>
            <p:ph type="body" idx="1"/>
          </p:nvPr>
        </p:nvSpPr>
        <p:spPr>
          <a:xfrm>
            <a:off x="537625" y="1130300"/>
            <a:ext cx="8278200" cy="459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580"/>
              </a:spcBef>
              <a:spcAft>
                <a:spcPts val="0"/>
              </a:spcAft>
              <a:buSzPts val="2295"/>
              <a:buNone/>
            </a:pPr>
            <a:r>
              <a:rPr lang="en-US" sz="2700" dirty="0"/>
              <a:t>Discuss the following two questions:</a:t>
            </a:r>
            <a:endParaRPr sz="2700" dirty="0"/>
          </a:p>
          <a:p>
            <a:pPr marL="457200" marR="0" lvl="0" indent="-400050" algn="l" rtl="0">
              <a:spcBef>
                <a:spcPts val="580"/>
              </a:spcBef>
              <a:spcAft>
                <a:spcPts val="0"/>
              </a:spcAft>
              <a:buClr>
                <a:schemeClr val="dk1"/>
              </a:buClr>
              <a:buSzPts val="2700"/>
              <a:buFont typeface="Source Sans Pro"/>
              <a:buChar char="●"/>
            </a:pPr>
            <a:r>
              <a:rPr lang="en-US" sz="2700" b="0" i="0" u="none" strike="noStrike" cap="none" dirty="0">
                <a:solidFill>
                  <a:schemeClr val="dk1"/>
                </a:solidFill>
                <a:latin typeface="Source Sans Pro"/>
                <a:ea typeface="Source Sans Pro"/>
                <a:cs typeface="Source Sans Pro"/>
                <a:sym typeface="Source Sans Pro"/>
              </a:rPr>
              <a:t>W</a:t>
            </a:r>
            <a:r>
              <a:rPr lang="en-US" sz="2700" b="0" i="0" u="none" strike="noStrike" cap="none" dirty="0">
                <a:solidFill>
                  <a:schemeClr val="dk1"/>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4"/>
                  </a:ext>
                </a:extLst>
              </a:rPr>
              <a:t>hat is the purpose of the ISP?</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5"/>
                </a:ext>
              </a:extLst>
            </a:endParaRPr>
          </a:p>
          <a:p>
            <a:pPr marL="457200" marR="0" lvl="0" indent="-400050" algn="l" rtl="0">
              <a:spcBef>
                <a:spcPts val="0"/>
              </a:spcBef>
              <a:spcAft>
                <a:spcPts val="0"/>
              </a:spcAft>
              <a:buSzPts val="2700"/>
              <a:buChar char="●"/>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6"/>
                  </a:ext>
                </a:extLst>
              </a:rPr>
              <a:t>How can having baseline information about student skill levels assist teachers to support student growth?</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7"/>
                </a:ext>
              </a:extLst>
            </a:endParaRPr>
          </a:p>
          <a:p>
            <a:pPr marL="457200" marR="0" lvl="0" indent="-400050" algn="l" rtl="0">
              <a:spcBef>
                <a:spcPts val="0"/>
              </a:spcBef>
              <a:spcAft>
                <a:spcPts val="0"/>
              </a:spcAft>
              <a:buSzPts val="2700"/>
              <a:buChar char="●"/>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8"/>
                  </a:ext>
                </a:extLst>
              </a:rPr>
              <a:t>How</a:t>
            </a:r>
            <a:r>
              <a:rPr lang="en-US" sz="2700" dirty="0"/>
              <a:t> can this data help appraisers, coaches, and colleagues in teacher growth conversations?</a:t>
            </a:r>
            <a:endParaRPr dirty="0"/>
          </a:p>
          <a:p>
            <a:pPr marL="457200" marR="0" lvl="0" indent="0" algn="l" rtl="0">
              <a:spcBef>
                <a:spcPts val="580"/>
              </a:spcBef>
              <a:spcAft>
                <a:spcPts val="0"/>
              </a:spcAft>
              <a:buNone/>
            </a:pPr>
            <a:endParaRPr sz="26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p:txBody>
      </p:sp>
      <p:sp>
        <p:nvSpPr>
          <p:cNvPr id="1061" name="Google Shape;1061;p11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96</a:t>
            </a:fld>
            <a:endParaRPr sz="1800">
              <a:solidFill>
                <a:srgbClr val="FFFFFF"/>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16"/>
          <p:cNvSpPr txBox="1">
            <a:spLocks noGrp="1"/>
          </p:cNvSpPr>
          <p:nvPr>
            <p:ph type="title"/>
          </p:nvPr>
        </p:nvSpPr>
        <p:spPr>
          <a:xfrm>
            <a:off x="304800" y="13260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S</a:t>
            </a:r>
            <a:r>
              <a:rPr lang="en-US" dirty="0">
                <a:solidFill>
                  <a:srgbClr val="70659A"/>
                </a:solidFill>
              </a:rPr>
              <a:t>hare Your Learning </a:t>
            </a:r>
            <a:r>
              <a:rPr lang="en-US" dirty="0">
                <a:solidFill>
                  <a:schemeClr val="lt1"/>
                </a:solidFill>
              </a:rPr>
              <a:t>– 2 </a:t>
            </a:r>
            <a:endParaRPr dirty="0"/>
          </a:p>
        </p:txBody>
      </p:sp>
      <p:sp>
        <p:nvSpPr>
          <p:cNvPr id="1068" name="Google Shape;1068;p116"/>
          <p:cNvSpPr txBox="1">
            <a:spLocks noGrp="1"/>
          </p:cNvSpPr>
          <p:nvPr>
            <p:ph type="body" idx="1"/>
          </p:nvPr>
        </p:nvSpPr>
        <p:spPr>
          <a:xfrm>
            <a:off x="381000" y="1081801"/>
            <a:ext cx="8382000" cy="469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AutoNum type="arabicPeriod"/>
            </a:pPr>
            <a:r>
              <a:rPr lang="en-US" sz="2600" b="0" i="0" u="none" strike="noStrike" cap="none" dirty="0">
                <a:solidFill>
                  <a:schemeClr val="dk1"/>
                </a:solidFill>
                <a:latin typeface="Source Sans Pro"/>
                <a:ea typeface="Source Sans Pro"/>
                <a:cs typeface="Source Sans Pro"/>
                <a:sym typeface="Source Sans Pro"/>
              </a:rPr>
              <a:t>What is the purpose of the ISP?</a:t>
            </a:r>
            <a:endParaRPr dirty="0"/>
          </a:p>
          <a:p>
            <a:pPr marL="914400" marR="0" lvl="1" indent="-381000" algn="l" rtl="0">
              <a:spcBef>
                <a:spcPts val="0"/>
              </a:spcBef>
              <a:spcAft>
                <a:spcPts val="0"/>
              </a:spcAft>
              <a:buClr>
                <a:schemeClr val="accent1"/>
              </a:buClr>
              <a:buSzPts val="2400"/>
              <a:buChar char="●"/>
            </a:pPr>
            <a:r>
              <a:rPr lang="en-US" sz="2400" dirty="0">
                <a:solidFill>
                  <a:schemeClr val="accent1"/>
                </a:solidFill>
              </a:rPr>
              <a:t>To make evidence-based decisions about students’ entering skill levels.</a:t>
            </a:r>
            <a:endParaRPr dirty="0"/>
          </a:p>
          <a:p>
            <a:pPr marL="457200" marR="0" lvl="0" indent="-368935" algn="l" rtl="0">
              <a:spcBef>
                <a:spcPts val="0"/>
              </a:spcBef>
              <a:spcAft>
                <a:spcPts val="0"/>
              </a:spcAft>
              <a:buSzPts val="2210"/>
              <a:buAutoNum type="arabicPeriod"/>
            </a:pPr>
            <a:r>
              <a:rPr lang="en-US" dirty="0"/>
              <a:t>How can having baseline information about student skill levels assist teachers to support student growth? </a:t>
            </a:r>
            <a:endParaRPr dirty="0"/>
          </a:p>
          <a:p>
            <a:pPr marL="914400" lvl="1" indent="-381000" algn="l" rtl="0">
              <a:spcBef>
                <a:spcPts val="0"/>
              </a:spcBef>
              <a:spcAft>
                <a:spcPts val="0"/>
              </a:spcAft>
              <a:buClr>
                <a:srgbClr val="4F81BD"/>
              </a:buClr>
              <a:buSzPts val="2400"/>
              <a:buChar char="●"/>
            </a:pPr>
            <a:r>
              <a:rPr lang="en-US" sz="2400" dirty="0">
                <a:solidFill>
                  <a:srgbClr val="4F81BD"/>
                </a:solidFill>
              </a:rPr>
              <a:t>Knowing student skill levels, how they apply skills as well as how they approach tasks, </a:t>
            </a:r>
            <a:r>
              <a:rPr lang="en-US" dirty="0">
                <a:solidFill>
                  <a:srgbClr val="4F81BD"/>
                </a:solidFill>
              </a:rPr>
              <a:t>is key </a:t>
            </a:r>
            <a:r>
              <a:rPr lang="en-US" sz="2400" dirty="0">
                <a:solidFill>
                  <a:srgbClr val="4F81BD"/>
                </a:solidFill>
              </a:rPr>
              <a:t> to effective instructional planning.</a:t>
            </a:r>
            <a:endParaRPr sz="2400" dirty="0"/>
          </a:p>
        </p:txBody>
      </p:sp>
      <p:sp>
        <p:nvSpPr>
          <p:cNvPr id="1069" name="Google Shape;1069;p1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97</a:t>
            </a:fld>
            <a:endParaRPr sz="1800">
              <a:solidFill>
                <a:srgbClr val="FFFFFF"/>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7"/>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4 </a:t>
            </a:r>
            <a:endParaRPr dirty="0"/>
          </a:p>
        </p:txBody>
      </p:sp>
      <p:sp>
        <p:nvSpPr>
          <p:cNvPr id="1076" name="Google Shape;1076;p117"/>
          <p:cNvSpPr txBox="1">
            <a:spLocks noGrp="1"/>
          </p:cNvSpPr>
          <p:nvPr>
            <p:ph type="body" idx="1"/>
          </p:nvPr>
        </p:nvSpPr>
        <p:spPr>
          <a:xfrm>
            <a:off x="513350" y="2372926"/>
            <a:ext cx="7772400" cy="216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10"/>
              <a:buNone/>
            </a:pPr>
            <a:endParaRPr sz="2800"/>
          </a:p>
          <a:p>
            <a:pPr marL="88265" lvl="0" indent="0" algn="ctr" rtl="0">
              <a:lnSpc>
                <a:spcPct val="115000"/>
              </a:lnSpc>
              <a:spcBef>
                <a:spcPts val="0"/>
              </a:spcBef>
              <a:spcAft>
                <a:spcPts val="0"/>
              </a:spcAft>
              <a:buSzPts val="2210"/>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0"/>
                  </a:ext>
                </a:extLst>
              </a:rPr>
              <a:t>What are your key takeaways from this section on mapping students to the ISP?</a:t>
            </a:r>
            <a:endParaRPr sz="2800"/>
          </a:p>
          <a:p>
            <a:pPr marL="274320" lvl="0" indent="-133985" algn="l" rtl="0">
              <a:spcBef>
                <a:spcPts val="0"/>
              </a:spcBef>
              <a:spcAft>
                <a:spcPts val="0"/>
              </a:spcAft>
              <a:buSzPts val="2210"/>
              <a:buNone/>
            </a:pPr>
            <a:endParaRPr/>
          </a:p>
        </p:txBody>
      </p:sp>
      <p:pic>
        <p:nvPicPr>
          <p:cNvPr id="5" name="Picture 4">
            <a:extLst>
              <a:ext uri="{FF2B5EF4-FFF2-40B4-BE49-F238E27FC236}">
                <a16:creationId xmlns:a16="http://schemas.microsoft.com/office/drawing/2014/main" id="{FE5F5C5D-D3DA-4ECA-A3AE-40F652A8E1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8142" y="274637"/>
            <a:ext cx="783325" cy="1032440"/>
          </a:xfrm>
          <a:prstGeom prst="rect">
            <a:avLst/>
          </a:prstGeom>
        </p:spPr>
      </p:pic>
      <p:sp>
        <p:nvSpPr>
          <p:cNvPr id="1078" name="Google Shape;1078;p11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98</a:t>
            </a:fld>
            <a:endParaRPr sz="1800">
              <a:solidFill>
                <a:srgbClr val="FFFFFF"/>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18"/>
          <p:cNvSpPr txBox="1">
            <a:spLocks noGrp="1"/>
          </p:cNvSpPr>
          <p:nvPr>
            <p:ph type="title"/>
          </p:nvPr>
        </p:nvSpPr>
        <p:spPr>
          <a:xfrm>
            <a:off x="586409" y="274637"/>
            <a:ext cx="8100391"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Key Takeaways </a:t>
            </a:r>
            <a:r>
              <a:rPr lang="en-US" sz="4800" dirty="0">
                <a:solidFill>
                  <a:schemeClr val="lt1"/>
                </a:solidFill>
              </a:rPr>
              <a:t>– 4 </a:t>
            </a:r>
            <a:endParaRPr dirty="0"/>
          </a:p>
        </p:txBody>
      </p:sp>
      <p:sp>
        <p:nvSpPr>
          <p:cNvPr id="1085" name="Google Shape;1085;p118"/>
          <p:cNvSpPr txBox="1">
            <a:spLocks noGrp="1"/>
          </p:cNvSpPr>
          <p:nvPr>
            <p:ph type="body" idx="1"/>
          </p:nvPr>
        </p:nvSpPr>
        <p:spPr>
          <a:xfrm>
            <a:off x="914400" y="1422400"/>
            <a:ext cx="7772400" cy="45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210"/>
              <a:buNone/>
            </a:pPr>
            <a:r>
              <a:rPr lang="en-US"/>
              <a:t>Mapping Students to the ISP</a:t>
            </a:r>
            <a:endParaRPr/>
          </a:p>
          <a:p>
            <a:pPr marL="457200" lvl="0" indent="-228600" algn="l" rtl="0">
              <a:lnSpc>
                <a:spcPct val="115000"/>
              </a:lnSpc>
              <a:spcBef>
                <a:spcPts val="0"/>
              </a:spcBef>
              <a:spcAft>
                <a:spcPts val="0"/>
              </a:spcAft>
              <a:buSzPts val="2210"/>
              <a:buNone/>
            </a:pPr>
            <a:endParaRPr/>
          </a:p>
          <a:p>
            <a:pPr marL="457200" lvl="0" indent="-368935" algn="l" rtl="0">
              <a:lnSpc>
                <a:spcPct val="115000"/>
              </a:lnSpc>
              <a:spcBef>
                <a:spcPts val="0"/>
              </a:spcBef>
              <a:spcAft>
                <a:spcPts val="0"/>
              </a:spcAft>
              <a:buSzPts val="2210"/>
              <a:buChar char="●"/>
            </a:pPr>
            <a:r>
              <a:rPr lang="en-US"/>
              <a:t>Differentiates student skills</a:t>
            </a:r>
            <a:endParaRPr/>
          </a:p>
          <a:p>
            <a:pPr marL="457200" lvl="0" indent="-368935" algn="l" rtl="0">
              <a:lnSpc>
                <a:spcPct val="115000"/>
              </a:lnSpc>
              <a:spcBef>
                <a:spcPts val="0"/>
              </a:spcBef>
              <a:spcAft>
                <a:spcPts val="0"/>
              </a:spcAft>
              <a:buSzPts val="2210"/>
              <a:buChar char="●"/>
            </a:pPr>
            <a:r>
              <a:rPr lang="en-US"/>
              <a:t>Based on close analysis of student work</a:t>
            </a:r>
            <a:endParaRPr/>
          </a:p>
          <a:p>
            <a:pPr marL="457200" lvl="0" indent="-368935" algn="l" rtl="0">
              <a:lnSpc>
                <a:spcPct val="115000"/>
              </a:lnSpc>
              <a:spcBef>
                <a:spcPts val="0"/>
              </a:spcBef>
              <a:spcAft>
                <a:spcPts val="0"/>
              </a:spcAft>
              <a:buSzPts val="2210"/>
              <a:buChar char="●"/>
            </a:pPr>
            <a:r>
              <a:rPr lang="en-US"/>
              <a:t>Highlights the students you have and what they are able to do when they arrive at BOY</a:t>
            </a:r>
            <a:endParaRPr/>
          </a:p>
          <a:p>
            <a:pPr marL="457200" lvl="0" indent="-368935" algn="l" rtl="0">
              <a:lnSpc>
                <a:spcPct val="115000"/>
              </a:lnSpc>
              <a:spcBef>
                <a:spcPts val="0"/>
              </a:spcBef>
              <a:spcAft>
                <a:spcPts val="0"/>
              </a:spcAft>
              <a:buSzPts val="2210"/>
              <a:buChar char="●"/>
            </a:pPr>
            <a:r>
              <a:rPr lang="en-US"/>
              <a:t>Allows for more effective planning</a:t>
            </a:r>
            <a:endParaRPr/>
          </a:p>
          <a:p>
            <a:pPr marL="0" lvl="0" indent="0" algn="l" rtl="0">
              <a:lnSpc>
                <a:spcPct val="115000"/>
              </a:lnSpc>
              <a:spcBef>
                <a:spcPts val="0"/>
              </a:spcBef>
              <a:spcAft>
                <a:spcPts val="0"/>
              </a:spcAft>
              <a:buSzPts val="2210"/>
              <a:buNone/>
            </a:pPr>
            <a:endParaRPr/>
          </a:p>
        </p:txBody>
      </p:sp>
      <p:sp>
        <p:nvSpPr>
          <p:cNvPr id="1086" name="Google Shape;1086;p11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99</a:t>
            </a:fld>
            <a:endParaRPr sz="1800">
              <a:solidFill>
                <a:srgbClr val="FFFFFF"/>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TESS - Cov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17174</TotalTime>
  <Words>34203</Words>
  <Application>Microsoft Office PowerPoint</Application>
  <PresentationFormat>On-screen Show (4:3)</PresentationFormat>
  <Paragraphs>3340</Paragraphs>
  <Slides>205</Slides>
  <Notes>204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205</vt:i4>
      </vt:variant>
    </vt:vector>
  </HeadingPairs>
  <TitlesOfParts>
    <vt:vector size="217" baseType="lpstr">
      <vt:lpstr>Arial</vt:lpstr>
      <vt:lpstr>Calibri</vt:lpstr>
      <vt:lpstr>Libre Baskerville</vt:lpstr>
      <vt:lpstr>Noto Sans Symbols</vt:lpstr>
      <vt:lpstr>Open Sans</vt:lpstr>
      <vt:lpstr>Oxygen</vt:lpstr>
      <vt:lpstr>Quattrocento Sans</vt:lpstr>
      <vt:lpstr>Source Sans Pro</vt:lpstr>
      <vt:lpstr>Sura</vt:lpstr>
      <vt:lpstr>Times New Roman</vt:lpstr>
      <vt:lpstr>T-TESS - Cover</vt:lpstr>
      <vt:lpstr>T-TESS-Content</vt:lpstr>
      <vt:lpstr>Student Learning Objectives </vt:lpstr>
      <vt:lpstr>About us…</vt:lpstr>
      <vt:lpstr>Welcome!</vt:lpstr>
      <vt:lpstr>Google Folder Materials </vt:lpstr>
      <vt:lpstr>About you…</vt:lpstr>
      <vt:lpstr>Objectives</vt:lpstr>
      <vt:lpstr>Framing Questions</vt:lpstr>
      <vt:lpstr>SLO Process – 2 </vt:lpstr>
      <vt:lpstr>Student Growth: Using Tests vs. Using a Body of Evidence of Student Work </vt:lpstr>
      <vt:lpstr>Connection to Teacher Growth</vt:lpstr>
      <vt:lpstr>Highly Structured Process</vt:lpstr>
      <vt:lpstr>Body of Evidence (BOE)</vt:lpstr>
      <vt:lpstr>Core Idea</vt:lpstr>
      <vt:lpstr>Growth vs. Achievement</vt:lpstr>
      <vt:lpstr>Growth vs. Achievement – 2 </vt:lpstr>
      <vt:lpstr>The SLO Perspective</vt:lpstr>
      <vt:lpstr>Video </vt:lpstr>
      <vt:lpstr>Make a Connection</vt:lpstr>
      <vt:lpstr>Sound of Music Debrief</vt:lpstr>
      <vt:lpstr>Core Idea – 2 </vt:lpstr>
      <vt:lpstr>SLOs are…</vt:lpstr>
      <vt:lpstr>Six Big Questions of the SLO Process</vt:lpstr>
      <vt:lpstr>Correct Order of SLO Key Questions</vt:lpstr>
      <vt:lpstr>Why isn’t “Who are my students?” first?</vt:lpstr>
      <vt:lpstr>Reflections</vt:lpstr>
      <vt:lpstr>Key Takeaways</vt:lpstr>
      <vt:lpstr>Structure of the Training</vt:lpstr>
      <vt:lpstr>Three Phases of SLO</vt:lpstr>
      <vt:lpstr>Structure of the training - 2</vt:lpstr>
      <vt:lpstr>What we will cover…</vt:lpstr>
      <vt:lpstr>SLO Skill Statements</vt:lpstr>
      <vt:lpstr>What is the focus of my SLO? </vt:lpstr>
      <vt:lpstr>SLO Skill Statement</vt:lpstr>
      <vt:lpstr>Creating Skill Statements</vt:lpstr>
      <vt:lpstr>Creating Skill Statements – 2 </vt:lpstr>
      <vt:lpstr>Success Criteria for Writing  an Effective Skill Statement</vt:lpstr>
      <vt:lpstr>SLO Skill Statements – 2 </vt:lpstr>
      <vt:lpstr>SLO Skill Statements – 3 </vt:lpstr>
      <vt:lpstr>SLO Skill Statements – 4 </vt:lpstr>
      <vt:lpstr>SLO Skill Statements – 5 </vt:lpstr>
      <vt:lpstr>SLO Skill Statement Exemplars</vt:lpstr>
      <vt:lpstr>SLO Skill Statement Non-Exemplars</vt:lpstr>
      <vt:lpstr>Strengthening Non-Exemplar  Skill Statements</vt:lpstr>
      <vt:lpstr>TEKS Connection</vt:lpstr>
      <vt:lpstr>TEKS Connection – 2 </vt:lpstr>
      <vt:lpstr>Consult the TEKS as a general guide</vt:lpstr>
      <vt:lpstr>Core Idea – 3 </vt:lpstr>
      <vt:lpstr>Strengthening Skill Statements</vt:lpstr>
      <vt:lpstr>Strengthening Skill Statements  – 2 </vt:lpstr>
      <vt:lpstr>Activity – 2 </vt:lpstr>
      <vt:lpstr>A Resource to Review (and use later!)</vt:lpstr>
      <vt:lpstr>Student Learning Objectives Form </vt:lpstr>
      <vt:lpstr>Your Turn!</vt:lpstr>
      <vt:lpstr>Logistics - Year One</vt:lpstr>
      <vt:lpstr>Logistics - Years Two and Beyond</vt:lpstr>
      <vt:lpstr>Reflections – 2 </vt:lpstr>
      <vt:lpstr>Key Takeaways – 2 </vt:lpstr>
      <vt:lpstr>Initial Skill Profile Section</vt:lpstr>
      <vt:lpstr>Core Idea – 4 </vt:lpstr>
      <vt:lpstr>Who are my students? </vt:lpstr>
      <vt:lpstr>Who are my students?</vt:lpstr>
      <vt:lpstr>Creating an Initial Skill Profile</vt:lpstr>
      <vt:lpstr>Success Criteria for Writing an Effective Initial Skill Profile</vt:lpstr>
      <vt:lpstr>Initial Skill Profile: Exemplar</vt:lpstr>
      <vt:lpstr>Initial Skill Profile: Exemplar – 2 </vt:lpstr>
      <vt:lpstr>Initial Skill Profile</vt:lpstr>
      <vt:lpstr>Initial Skill Profile – 2 </vt:lpstr>
      <vt:lpstr>Initial Skill Profile Exemplar – 3 </vt:lpstr>
      <vt:lpstr>Initial Skill Profile – 3 </vt:lpstr>
      <vt:lpstr>Initial Skill Profile – 4 </vt:lpstr>
      <vt:lpstr>Initial Skill Profile – 5 </vt:lpstr>
      <vt:lpstr>Initial Skill Profile Non-Exemplars </vt:lpstr>
      <vt:lpstr>Revising a Non-Exemplar ISP:  3rd Grade Math</vt:lpstr>
      <vt:lpstr>One Example: Revised 3rd Grade Math ISP</vt:lpstr>
      <vt:lpstr>Changes from Non-Exemplar to Revised  Version</vt:lpstr>
      <vt:lpstr>A Resource to Review (and use later!) – 2 </vt:lpstr>
      <vt:lpstr>Step 2: What do I think my students will be able to do? </vt:lpstr>
      <vt:lpstr>Your Turn! – 2 </vt:lpstr>
      <vt:lpstr>Success Criteria for Writing an Effective Initial Skill Profile – 2 </vt:lpstr>
      <vt:lpstr>Reflections – 3 </vt:lpstr>
      <vt:lpstr>Matching Students to the ISP</vt:lpstr>
      <vt:lpstr>Who are my students? – 2 </vt:lpstr>
      <vt:lpstr>Who are my students? – 3 </vt:lpstr>
      <vt:lpstr>Who are my students? – 4 </vt:lpstr>
      <vt:lpstr>Students’ Entering Skill Levels</vt:lpstr>
      <vt:lpstr>Core Idea – 5 </vt:lpstr>
      <vt:lpstr>Who are my students? – 5 </vt:lpstr>
      <vt:lpstr>What are my students’  BOY skill levels?</vt:lpstr>
      <vt:lpstr>What are my students’  BOY skill levels? – 2 </vt:lpstr>
      <vt:lpstr>Who are my students? – 6 </vt:lpstr>
      <vt:lpstr>Activity – 4 </vt:lpstr>
      <vt:lpstr>Use the student work to place students</vt:lpstr>
      <vt:lpstr>Where would you place the students?</vt:lpstr>
      <vt:lpstr>Where did you place the students?</vt:lpstr>
      <vt:lpstr>SLO Skill Focus </vt:lpstr>
      <vt:lpstr>Share Your Learning</vt:lpstr>
      <vt:lpstr>Share Your Learning – 2 </vt:lpstr>
      <vt:lpstr>Reflections – 4 </vt:lpstr>
      <vt:lpstr>Key Takeaways – 4 </vt:lpstr>
      <vt:lpstr>Day 2</vt:lpstr>
      <vt:lpstr>Welcome! – 2 </vt:lpstr>
      <vt:lpstr>Day 2 – 2 </vt:lpstr>
      <vt:lpstr>A Takeaway From Day 1…</vt:lpstr>
      <vt:lpstr>Google Folder Materials - 2</vt:lpstr>
      <vt:lpstr>The Targeted Skill Profile (TSP)</vt:lpstr>
      <vt:lpstr>What are my expectations for these students?</vt:lpstr>
      <vt:lpstr>Targeted Skill Profiles</vt:lpstr>
      <vt:lpstr>Targeted Skill Profiles – 2 </vt:lpstr>
      <vt:lpstr>Core Idea – 6 </vt:lpstr>
      <vt:lpstr>Success Criteria for Writing an Effective Targeted Skill Profile</vt:lpstr>
      <vt:lpstr>Targeted Skill Profile: Exemplar</vt:lpstr>
      <vt:lpstr>Key Differences: TSP &amp; ISP</vt:lpstr>
      <vt:lpstr>Targeted Skill Profile</vt:lpstr>
      <vt:lpstr>Targeted Skill Profile – 3 </vt:lpstr>
      <vt:lpstr>Targeted Skill Profile – 4 </vt:lpstr>
      <vt:lpstr>Targeted Skill Profile – 5 </vt:lpstr>
      <vt:lpstr>TSP Compared to ISP</vt:lpstr>
      <vt:lpstr>TSP Compared to ISP – 2 </vt:lpstr>
      <vt:lpstr>TSP Exemplar: 5th Grade Science</vt:lpstr>
      <vt:lpstr>Success Criteria for Writing an Effective Targeted Skill Profile – 2 </vt:lpstr>
      <vt:lpstr>Targeted Skill Profiles: Non-Exemplars</vt:lpstr>
      <vt:lpstr>Revising TSP Descriptors</vt:lpstr>
      <vt:lpstr>Revising TSP Descriptors – 2 </vt:lpstr>
      <vt:lpstr>Steps to Revising TSPs</vt:lpstr>
      <vt:lpstr>Activity</vt:lpstr>
      <vt:lpstr>One Example: Revised Culinary Arts TSP</vt:lpstr>
      <vt:lpstr>A Resource to Review (and use later!) – 3 </vt:lpstr>
      <vt:lpstr>Your Turn! – 3 </vt:lpstr>
      <vt:lpstr>Success Criteria for Writing an Effective Targeted Skill Profile – 3 </vt:lpstr>
      <vt:lpstr>Setting Targeted Growth Goals </vt:lpstr>
      <vt:lpstr>Targeted Skill Profile: Exemplar – 2 </vt:lpstr>
      <vt:lpstr>What are my expectations for these students? – 2 </vt:lpstr>
      <vt:lpstr>What are my expectations for these students? – 3 </vt:lpstr>
      <vt:lpstr>What are my expectations for these students? – 4 </vt:lpstr>
      <vt:lpstr>What are my expectations for these students? – 5 </vt:lpstr>
      <vt:lpstr>What are my expectations for these students? – 6 </vt:lpstr>
      <vt:lpstr>What are my expectations for these students? – 7 </vt:lpstr>
      <vt:lpstr>ISP Skill Level vs. TSP Skill Level</vt:lpstr>
      <vt:lpstr>Reflections – 5 </vt:lpstr>
      <vt:lpstr>Key Takeaways – 5 </vt:lpstr>
      <vt:lpstr>The SLO Form</vt:lpstr>
      <vt:lpstr>SLO Form: Step 4</vt:lpstr>
      <vt:lpstr>Differentiation</vt:lpstr>
      <vt:lpstr>Progress Monitoring </vt:lpstr>
      <vt:lpstr>Colleague Collaboration </vt:lpstr>
      <vt:lpstr>Your Turn! </vt:lpstr>
      <vt:lpstr>Reflection</vt:lpstr>
      <vt:lpstr>Beginning of Year Conference </vt:lpstr>
      <vt:lpstr>BOY Document Review </vt:lpstr>
      <vt:lpstr>  For Appraisers –  BOY During Conference</vt:lpstr>
      <vt:lpstr>Your Turn! - 2</vt:lpstr>
      <vt:lpstr>BOY Conference</vt:lpstr>
      <vt:lpstr>BOY Conference Strengths</vt:lpstr>
      <vt:lpstr>BOY Conference Opportunities for Growth</vt:lpstr>
      <vt:lpstr>Three Phase Process</vt:lpstr>
      <vt:lpstr>Building a Body of Evidence</vt:lpstr>
      <vt:lpstr>Phase Two: Monitor Progress and Build the Body of Evidence (BOE)</vt:lpstr>
      <vt:lpstr>How will I guide these students towards growth?</vt:lpstr>
      <vt:lpstr>Body of Evidence – 2 </vt:lpstr>
      <vt:lpstr>Body of Evidence – 3 </vt:lpstr>
      <vt:lpstr>Body of Evidence – 4 </vt:lpstr>
      <vt:lpstr>Body of Evidence </vt:lpstr>
      <vt:lpstr>Your Turn! – 5 </vt:lpstr>
      <vt:lpstr>Student Growth Tracker</vt:lpstr>
      <vt:lpstr>Student Growth Tracker – 2 </vt:lpstr>
      <vt:lpstr>Student Growth Tracker – 3 </vt:lpstr>
      <vt:lpstr>Student Growth Tracker – 4 </vt:lpstr>
      <vt:lpstr>Student Growth Tracker – 5 </vt:lpstr>
      <vt:lpstr>Your Turn! – 6 </vt:lpstr>
      <vt:lpstr>Getting Students Involved </vt:lpstr>
      <vt:lpstr>Success Criteria </vt:lpstr>
      <vt:lpstr>Middle of Year Conference </vt:lpstr>
      <vt:lpstr>Essential Question</vt:lpstr>
      <vt:lpstr>Middle of Year Conference – 2 </vt:lpstr>
      <vt:lpstr>MOY Document Review</vt:lpstr>
      <vt:lpstr>MOY During Conference</vt:lpstr>
      <vt:lpstr>MOY Conference</vt:lpstr>
      <vt:lpstr>MOY Conference Strengths</vt:lpstr>
      <vt:lpstr>MOY Conference Opportunities for Growth</vt:lpstr>
      <vt:lpstr>Determining EOY Skill Levels</vt:lpstr>
      <vt:lpstr>Three Phase Process – 2 </vt:lpstr>
      <vt:lpstr>Did students grow and what did I learn from the process? </vt:lpstr>
      <vt:lpstr>What are my students’ EOY Skill Levels?</vt:lpstr>
      <vt:lpstr>Let’s go back to 3rd grade math…</vt:lpstr>
      <vt:lpstr>Where would you place the students? – 2 </vt:lpstr>
      <vt:lpstr>Activity – 5 </vt:lpstr>
      <vt:lpstr>Where would you place the students? – 3 </vt:lpstr>
      <vt:lpstr>Where would you place the students? – 4 </vt:lpstr>
      <vt:lpstr>SLO Skill Focus – 2 </vt:lpstr>
      <vt:lpstr>Record data and teacher reflection</vt:lpstr>
      <vt:lpstr>End of Year Conference </vt:lpstr>
      <vt:lpstr>Did students grow and what did I learn from this process?</vt:lpstr>
      <vt:lpstr>End of Year Conference – 2 </vt:lpstr>
      <vt:lpstr>During End of Year Conference </vt:lpstr>
      <vt:lpstr>End of Year Conference – 3 </vt:lpstr>
      <vt:lpstr>EOY Conference Strengths</vt:lpstr>
      <vt:lpstr>EOY Conference Opportunities for Growth</vt:lpstr>
      <vt:lpstr>Your Turn! – 8 </vt:lpstr>
      <vt:lpstr>SLO Teacher Rating Rubric</vt:lpstr>
      <vt:lpstr>SLO Teacher Rating Rubric – 2 </vt:lpstr>
      <vt:lpstr>What we will cover… - 2 </vt:lpstr>
      <vt:lpstr>Closing Reflective Questions</vt:lpstr>
      <vt:lpstr>Resources Available</vt:lpstr>
      <vt:lpstr>Five Minute Break – 2 </vt:lpstr>
      <vt:lpstr>Lunch –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Objectives - Teacher Orientation - Trainer</dc:title>
  <dc:creator>Megan Timme</dc:creator>
  <cp:lastModifiedBy>Rachel Buffington</cp:lastModifiedBy>
  <cp:revision>79</cp:revision>
  <dcterms:created xsi:type="dcterms:W3CDTF">2016-04-21T23:38:09Z</dcterms:created>
  <dcterms:modified xsi:type="dcterms:W3CDTF">2022-07-13T12:23:04Z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y fmtid="{D5CDD505-2E9C-101B-9397-08002B2CF9AE}" pid="4" name="ContentTypeId">
    <vt:lpwstr>0x0101001B8CB2DC0153D0408D1CF651F2AD29DF</vt:lpwstr>
  </property>
</Properties>
</file>